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6" r:id="rId4"/>
  </p:sldMasterIdLst>
  <p:notesMasterIdLst>
    <p:notesMasterId r:id="rId41"/>
  </p:notesMasterIdLst>
  <p:handoutMasterIdLst>
    <p:handoutMasterId r:id="rId42"/>
  </p:handoutMasterIdLst>
  <p:sldIdLst>
    <p:sldId id="2147474047" r:id="rId5"/>
    <p:sldId id="2147474059" r:id="rId6"/>
    <p:sldId id="2147474152" r:id="rId7"/>
    <p:sldId id="2147474248" r:id="rId8"/>
    <p:sldId id="2147474250" r:id="rId9"/>
    <p:sldId id="2147474198" r:id="rId10"/>
    <p:sldId id="2147474278" r:id="rId11"/>
    <p:sldId id="2147378307" r:id="rId12"/>
    <p:sldId id="2147474296" r:id="rId13"/>
    <p:sldId id="2147378310" r:id="rId14"/>
    <p:sldId id="2147474297" r:id="rId15"/>
    <p:sldId id="2147378311" r:id="rId16"/>
    <p:sldId id="2147474261" r:id="rId17"/>
    <p:sldId id="2147474284" r:id="rId18"/>
    <p:sldId id="2147474285" r:id="rId19"/>
    <p:sldId id="2147474286" r:id="rId20"/>
    <p:sldId id="2147474287" r:id="rId21"/>
    <p:sldId id="2147474298" r:id="rId22"/>
    <p:sldId id="2147474247" r:id="rId23"/>
    <p:sldId id="2147474288" r:id="rId24"/>
    <p:sldId id="2147474289" r:id="rId25"/>
    <p:sldId id="2147474290" r:id="rId26"/>
    <p:sldId id="2147474291" r:id="rId27"/>
    <p:sldId id="2147474299" r:id="rId28"/>
    <p:sldId id="2147474257" r:id="rId29"/>
    <p:sldId id="2147474295" r:id="rId30"/>
    <p:sldId id="2147474258" r:id="rId31"/>
    <p:sldId id="2147474292" r:id="rId32"/>
    <p:sldId id="2147474293" r:id="rId33"/>
    <p:sldId id="2147474294" r:id="rId34"/>
    <p:sldId id="2147474300" r:id="rId35"/>
    <p:sldId id="2147378573" r:id="rId36"/>
    <p:sldId id="2147378869" r:id="rId37"/>
    <p:sldId id="2147474301" r:id="rId38"/>
    <p:sldId id="2147474085" r:id="rId39"/>
    <p:sldId id="2147474111" r:id="rId40"/>
  </p:sldIdLst>
  <p:sldSz cx="12192000" cy="6858000"/>
  <p:notesSz cx="6858000" cy="9144000"/>
  <p:embeddedFontLst>
    <p:embeddedFont>
      <p:font typeface="Bai Jamjuree" panose="020B0604020202020204" charset="-34"/>
      <p:regular r:id="rId43"/>
      <p:bold r:id="rId44"/>
      <p:italic r:id="rId45"/>
      <p:boldItalic r:id="rId46"/>
    </p:embeddedFont>
    <p:embeddedFont>
      <p:font typeface="Bai Jamjuree ExtraLight" panose="020B0604020202020204" charset="-34"/>
      <p:regular r:id="rId47"/>
      <p:italic r:id="rId48"/>
    </p:embeddedFont>
    <p:embeddedFont>
      <p:font typeface="Bai Jamjuree Light" panose="020B0604020202020204" charset="-34"/>
      <p:regular r:id="rId49"/>
      <p:bold r:id="rId50"/>
      <p:italic r:id="rId51"/>
      <p:boldItalic r:id="rId52"/>
    </p:embeddedFont>
    <p:embeddedFont>
      <p:font typeface="Inter Light" panose="020B0604020202020204" charset="0"/>
      <p:regular r:id="rId53"/>
      <p:bold r:id="rId54"/>
      <p:italic r:id="rId55"/>
      <p:boldItalic r:id="rId56"/>
    </p:embeddedFont>
    <p:embeddedFont>
      <p:font typeface="Times" panose="02020603050405020304" pitchFamily="18" charset="0"/>
      <p:regular r:id="rId57"/>
      <p:bold r:id="rId58"/>
      <p:italic r:id="rId59"/>
      <p:boldItalic r:id="rId60"/>
    </p:embeddedFont>
  </p:embeddedFontLst>
  <p:defaultTextStyle>
    <a:defPPr>
      <a:defRPr lang="en-US"/>
    </a:defPPr>
    <a:lvl1pPr marL="0" algn="l" defTabSz="228589" rtl="0" eaLnBrk="1" latinLnBrk="0" hangingPunct="1">
      <a:defRPr sz="90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n G1 u&amp; E5" id="{E22D8ABD-FC88-40E1-B0D5-4642E64CEB2C}">
          <p14:sldIdLst>
            <p14:sldId id="2147474047"/>
            <p14:sldId id="2147474059"/>
            <p14:sldId id="2147474152"/>
            <p14:sldId id="2147474248"/>
            <p14:sldId id="2147474250"/>
            <p14:sldId id="2147474198"/>
          </p14:sldIdLst>
        </p14:section>
        <p14:section name="Intro" id="{A9B98056-0A9D-1445-A103-85BDDCE8FDB3}">
          <p14:sldIdLst>
            <p14:sldId id="2147474278"/>
            <p14:sldId id="2147378307"/>
            <p14:sldId id="2147474296"/>
            <p14:sldId id="2147378310"/>
          </p14:sldIdLst>
        </p14:section>
        <p14:section name="Deep dive S2" id="{E4C14115-E91A-144C-83E8-031211CE88A3}">
          <p14:sldIdLst>
            <p14:sldId id="2147474297"/>
            <p14:sldId id="2147378311"/>
            <p14:sldId id="2147474261"/>
            <p14:sldId id="2147474284"/>
            <p14:sldId id="2147474285"/>
            <p14:sldId id="2147474286"/>
            <p14:sldId id="2147474287"/>
          </p14:sldIdLst>
        </p14:section>
        <p14:section name="Deep dive S3" id="{49CE9880-8341-B646-8529-6F7BA5906922}">
          <p14:sldIdLst>
            <p14:sldId id="2147474298"/>
            <p14:sldId id="2147474247"/>
            <p14:sldId id="2147474288"/>
            <p14:sldId id="2147474289"/>
            <p14:sldId id="2147474290"/>
            <p14:sldId id="2147474291"/>
          </p14:sldIdLst>
        </p14:section>
        <p14:section name="Deep dive S4" id="{9A70B727-DF9C-204C-984C-F33ECC8D87ED}">
          <p14:sldIdLst>
            <p14:sldId id="2147474299"/>
            <p14:sldId id="2147474257"/>
            <p14:sldId id="2147474295"/>
            <p14:sldId id="2147474258"/>
            <p14:sldId id="2147474292"/>
            <p14:sldId id="2147474293"/>
            <p14:sldId id="2147474294"/>
          </p14:sldIdLst>
        </p14:section>
        <p14:section name="Key Take Aways &amp; Ausblick" id="{39EA62DD-2AB5-F449-B76B-5C4535D204DB}">
          <p14:sldIdLst>
            <p14:sldId id="2147474300"/>
            <p14:sldId id="2147378573"/>
            <p14:sldId id="2147378869"/>
          </p14:sldIdLst>
        </p14:section>
        <p14:section name="Fragen und Antworten" id="{C99D4167-6A1E-1A42-81C6-720E05A726A7}">
          <p14:sldIdLst>
            <p14:sldId id="2147474301"/>
            <p14:sldId id="2147474085"/>
          </p14:sldIdLst>
        </p14:section>
        <p14:section name="Outro" id="{A1C705B0-96A0-418C-81AA-27A3518D906B}">
          <p14:sldIdLst/>
        </p14:section>
        <p14:section name="Slide heaven" id="{96062695-F690-494C-AFAA-5E5732178435}">
          <p14:sldIdLst>
            <p14:sldId id="2147474111"/>
          </p14:sldIdLst>
        </p14:section>
      </p14:sectionLst>
    </p:ext>
    <p:ext uri="{EFAFB233-063F-42B5-8137-9DF3F51BA10A}">
      <p15:sldGuideLst xmlns:p15="http://schemas.microsoft.com/office/powerpoint/2012/main">
        <p15:guide id="2" orient="horz" pos="1502" userDrawn="1">
          <p15:clr>
            <a:srgbClr val="A4A3A4"/>
          </p15:clr>
        </p15:guide>
        <p15:guide id="4" pos="1050" userDrawn="1">
          <p15:clr>
            <a:srgbClr val="A4A3A4"/>
          </p15:clr>
        </p15:guide>
        <p15:guide id="6" pos="3863" userDrawn="1">
          <p15:clr>
            <a:srgbClr val="A4A3A4"/>
          </p15:clr>
        </p15:guide>
        <p15:guide id="7" pos="649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9DAE07-6F57-E164-CF5C-B949A10AF9CE}" name="Tabea Hosak" initials="TH" userId="S::tabea.hosak@tanso.de::5abd0325-e24d-4770-ac69-4f45630fc634" providerId="AD"/>
  <p188:author id="{8A180A2E-3976-3C21-9F42-8A51484F3F8B}" name="Helena Naefeke" initials="" userId="S::helena.naefeke@tanso.de::3d30241c-56d1-4df1-9b9a-093e68fabe2f" providerId="AD"/>
  <p188:author id="{C0B11850-DDB2-B1DA-7F5B-5B47C084BE04}" name="Raffael Detzel" initials="" userId="S::raffael.detzel@tanso.de::961b531e-3f3c-441d-b3c3-1dc08cdb41db" providerId="AD"/>
  <p188:author id="{FE207254-1F90-3184-EF5E-B694961C66CC}" name="Tina Gladden" initials="TG" userId="S::tina.gladden@tanso.io::cfd8b2c9-7675-4c61-8e8b-032e4a70d99d" providerId="AD"/>
  <p188:author id="{5EFAB168-666C-12E5-156F-030F18A7EBB2}" name="Stefan Heuss" initials="SH" userId="S::sheuss@dfge.de::a4313db7-d483-46b5-89c2-1af84fa7e3da" providerId="AD"/>
  <p188:author id="{DF50C176-F55A-B66E-CACE-79E6A9E87231}" name="Wolfgang Berger" initials="" userId="S::berger@dfge.de::b560891d-1128-4f50-8eb1-98fe079e3f7c" providerId="AD"/>
  <p188:author id="{81C971A5-2DB0-2B05-72DC-E56574EBB634}" name="Till Wiechmann" initials="TW" userId="S::till.wiechmann@tanso.de::e979632b-8608-4cf0-a07e-e4bb03620fbd" providerId="AD"/>
  <p188:author id="{F17EC3B6-2B74-02A8-39CD-4E19AEDF9E47}" name="Dr. Thomas Dreier" initials="DTD" userId="S::dreier@dfge.de::1c005c4f-2491-4234-9200-32158ec87185" providerId="AD"/>
  <p188:author id="{78FC9BCB-3AB4-2C44-F96B-79C14D702A36}" name="Gyri Reiersen" initials="GR" userId="S::gyri.reiersen@tanso.de::8c564078-68d7-4bb3-9fbd-ca15a1bbdd62" providerId="AD"/>
  <p188:author id="{3EE6A0D3-2512-9D83-5959-4876EC80EE3F}" name="Eileen Einwächter" initials="EE" userId="S::eileen.einwaechter@tanso.de::9c694e59-14cc-4205-a1c4-9c09f0d13330" providerId="AD"/>
  <p188:author id="{7625F4DA-8181-23A8-BA9C-6D120B766606}" name="Charlotte Brieden" initials="" userId="S::charlotte.brieden@tanso.de::ac155c6c-f83d-44c4-b5cd-bee315a8dd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A3AD"/>
    <a:srgbClr val="3AE6A0"/>
    <a:srgbClr val="2C7967"/>
    <a:srgbClr val="359F81"/>
    <a:srgbClr val="3DC699"/>
    <a:srgbClr val="5CD4A8"/>
    <a:srgbClr val="666774"/>
    <a:srgbClr val="E0E1E5"/>
    <a:srgbClr val="DFE1E3"/>
    <a:srgbClr val="E7E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F45A2-06CC-D5C7-79B4-F1A330CE2871}" v="1" dt="2025-06-25T11:26:42.257"/>
    <p1510:client id="{6900D446-9A71-574E-BD00-ED0AA252E816}" v="2745" dt="2025-06-25T07:21:52.810"/>
    <p1510:client id="{7B04D2DF-0888-9146-9960-DC74E34D856A}" v="2203" dt="2025-06-24T19:33:07.710"/>
    <p1510:client id="{7DB52AE2-E4C4-BC45-AE4E-BC53F3438F9D}" v="1152" dt="2025-06-25T08:28:09.5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502"/>
        <p:guide pos="1050"/>
        <p:guide pos="3863"/>
        <p:guide pos="649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020601C-1982-2E82-410C-4BAA274DE0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530E52-87F4-2780-662A-C82505CB6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E7FE8C-E642-5C4D-A70E-E6B90393620E}" type="datetimeFigureOut">
              <a:rPr lang="de-DE" smtClean="0"/>
              <a:t>25.06.2025</a:t>
            </a:fld>
            <a:endParaRPr lang="de-DE"/>
          </a:p>
        </p:txBody>
      </p:sp>
      <p:sp>
        <p:nvSpPr>
          <p:cNvPr id="4" name="Fußzeilenplatzhalter 3">
            <a:extLst>
              <a:ext uri="{FF2B5EF4-FFF2-40B4-BE49-F238E27FC236}">
                <a16:creationId xmlns:a16="http://schemas.microsoft.com/office/drawing/2014/main" id="{56283D3D-2606-CF88-9707-4AB05A385E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9B68B69-236C-7C49-D267-E285B24B51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BB3122-F674-0343-8182-DB9C4529804F}" type="slidenum">
              <a:rPr lang="de-DE" smtClean="0"/>
              <a:t>‹#›</a:t>
            </a:fld>
            <a:endParaRPr lang="de-DE"/>
          </a:p>
        </p:txBody>
      </p:sp>
    </p:spTree>
    <p:extLst>
      <p:ext uri="{BB962C8B-B14F-4D97-AF65-F5344CB8AC3E}">
        <p14:creationId xmlns:p14="http://schemas.microsoft.com/office/powerpoint/2010/main" val="364786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0A80D-9407-4048-9EA5-3846953CF649}"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1252A6-A006-8F49-A704-F89B3D46FFCF}" type="slidenum">
              <a:rPr lang="en-US" smtClean="0"/>
              <a:t>‹#›</a:t>
            </a:fld>
            <a:endParaRPr lang="en-US"/>
          </a:p>
        </p:txBody>
      </p:sp>
    </p:spTree>
    <p:extLst>
      <p:ext uri="{BB962C8B-B14F-4D97-AF65-F5344CB8AC3E}">
        <p14:creationId xmlns:p14="http://schemas.microsoft.com/office/powerpoint/2010/main" val="2729831614"/>
      </p:ext>
    </p:extLst>
  </p:cSld>
  <p:clrMap bg1="lt1" tx1="dk1" bg2="lt2" tx2="dk2" accent1="accent1" accent2="accent2" accent3="accent3" accent4="accent4" accent5="accent5" accent6="accent6" hlink="hlink" folHlink="folHlink"/>
  <p:notesStyle>
    <a:lvl1pPr marL="0" algn="l" defTabSz="457154" rtl="0" eaLnBrk="1" latinLnBrk="0" hangingPunct="1">
      <a:defRPr sz="600" kern="1200">
        <a:solidFill>
          <a:schemeClr val="tx1"/>
        </a:solidFill>
        <a:latin typeface="+mn-lt"/>
        <a:ea typeface="+mn-ea"/>
        <a:cs typeface="+mn-cs"/>
      </a:defRPr>
    </a:lvl1pPr>
    <a:lvl2pPr marL="228578"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2" algn="l" defTabSz="457154" rtl="0" eaLnBrk="1" latinLnBrk="0" hangingPunct="1">
      <a:defRPr sz="600" kern="1200">
        <a:solidFill>
          <a:schemeClr val="tx1"/>
        </a:solidFill>
        <a:latin typeface="+mn-lt"/>
        <a:ea typeface="+mn-ea"/>
        <a:cs typeface="+mn-cs"/>
      </a:defRPr>
    </a:lvl4pPr>
    <a:lvl5pPr marL="914310"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4"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8"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iewpoint.pwc.com/dt/gx/en/pwc/sustainability-reporting-guide/assets/srg17.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group.vig/en/sustainabilit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B1252A6-A006-8F49-A704-F89B3D46FFCF}" type="slidenum">
              <a:rPr lang="en-US" smtClean="0"/>
              <a:t>1</a:t>
            </a:fld>
            <a:endParaRPr lang="en-US"/>
          </a:p>
        </p:txBody>
      </p:sp>
    </p:spTree>
    <p:extLst>
      <p:ext uri="{BB962C8B-B14F-4D97-AF65-F5344CB8AC3E}">
        <p14:creationId xmlns:p14="http://schemas.microsoft.com/office/powerpoint/2010/main" val="215862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1DD1-7FAF-1DB8-B9FE-097603964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E1AC7-26AF-71CF-FF52-52604A5DC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FB707-DA44-AD32-5DB0-9AE9FB7961C6}"/>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3A21821D-AECC-33CD-BA55-7896551D642D}"/>
              </a:ext>
            </a:extLst>
          </p:cNvPr>
          <p:cNvSpPr>
            <a:spLocks noGrp="1"/>
          </p:cNvSpPr>
          <p:nvPr>
            <p:ph type="sldNum" sz="quarter" idx="5"/>
          </p:nvPr>
        </p:nvSpPr>
        <p:spPr/>
        <p:txBody>
          <a:bodyPr/>
          <a:lstStyle/>
          <a:p>
            <a:fld id="{EB1252A6-A006-8F49-A704-F89B3D46FFCF}" type="slidenum">
              <a:rPr lang="en-US" smtClean="0"/>
              <a:t>17</a:t>
            </a:fld>
            <a:endParaRPr lang="en-US"/>
          </a:p>
        </p:txBody>
      </p:sp>
    </p:spTree>
    <p:extLst>
      <p:ext uri="{BB962C8B-B14F-4D97-AF65-F5344CB8AC3E}">
        <p14:creationId xmlns:p14="http://schemas.microsoft.com/office/powerpoint/2010/main" val="3101594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F2564-222F-81FD-DAA9-F4FED3662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BB252-1361-F3EC-4F3A-8E7AC48B2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50A0F-A9A2-5FAB-6064-9759AEA1DBCF}"/>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0AD70754-0984-FACB-407E-C127D4FF4353}"/>
              </a:ext>
            </a:extLst>
          </p:cNvPr>
          <p:cNvSpPr>
            <a:spLocks noGrp="1"/>
          </p:cNvSpPr>
          <p:nvPr>
            <p:ph type="sldNum" sz="quarter" idx="5"/>
          </p:nvPr>
        </p:nvSpPr>
        <p:spPr/>
        <p:txBody>
          <a:bodyPr/>
          <a:lstStyle/>
          <a:p>
            <a:fld id="{EB1252A6-A006-8F49-A704-F89B3D46FFCF}" type="slidenum">
              <a:rPr lang="en-US" smtClean="0"/>
              <a:t>19</a:t>
            </a:fld>
            <a:endParaRPr lang="en-US"/>
          </a:p>
        </p:txBody>
      </p:sp>
    </p:spTree>
    <p:extLst>
      <p:ext uri="{BB962C8B-B14F-4D97-AF65-F5344CB8AC3E}">
        <p14:creationId xmlns:p14="http://schemas.microsoft.com/office/powerpoint/2010/main" val="246039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1C4CB-8885-7DD1-B471-073566342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70723-5498-8BC0-CFBD-5144D9EEC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0A1A1-7937-4940-1A39-4FD057DBE33E}"/>
              </a:ext>
            </a:extLst>
          </p:cNvPr>
          <p:cNvSpPr>
            <a:spLocks noGrp="1"/>
          </p:cNvSpPr>
          <p:nvPr>
            <p:ph type="body" idx="1"/>
          </p:nvPr>
        </p:nvSpPr>
        <p:spPr/>
        <p:txBody>
          <a:bodyPr/>
          <a:lstStyle/>
          <a:p>
            <a:r>
              <a:rPr lang="de-DE"/>
              <a:t>Keine tatsächlich negativen Auswirkungen vorhanden</a:t>
            </a:r>
          </a:p>
        </p:txBody>
      </p:sp>
      <p:sp>
        <p:nvSpPr>
          <p:cNvPr id="4" name="Slide Number Placeholder 3">
            <a:extLst>
              <a:ext uri="{FF2B5EF4-FFF2-40B4-BE49-F238E27FC236}">
                <a16:creationId xmlns:a16="http://schemas.microsoft.com/office/drawing/2014/main" id="{D59B3CB3-316A-3BF1-971B-7B49B1707C06}"/>
              </a:ext>
            </a:extLst>
          </p:cNvPr>
          <p:cNvSpPr>
            <a:spLocks noGrp="1"/>
          </p:cNvSpPr>
          <p:nvPr>
            <p:ph type="sldNum" sz="quarter" idx="5"/>
          </p:nvPr>
        </p:nvSpPr>
        <p:spPr/>
        <p:txBody>
          <a:bodyPr/>
          <a:lstStyle/>
          <a:p>
            <a:fld id="{EB1252A6-A006-8F49-A704-F89B3D46FFCF}" type="slidenum">
              <a:rPr lang="en-US" smtClean="0"/>
              <a:t>20</a:t>
            </a:fld>
            <a:endParaRPr lang="en-US"/>
          </a:p>
        </p:txBody>
      </p:sp>
    </p:spTree>
    <p:extLst>
      <p:ext uri="{BB962C8B-B14F-4D97-AF65-F5344CB8AC3E}">
        <p14:creationId xmlns:p14="http://schemas.microsoft.com/office/powerpoint/2010/main" val="302933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28846-BF03-7C0F-216B-9045F705A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ED910-3602-7D35-EFB4-46D2D9B44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358F5-BF16-8654-8E75-1029D0D1CEE9}"/>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ED24A5EE-4869-D610-0F0A-8D42B877B8E7}"/>
              </a:ext>
            </a:extLst>
          </p:cNvPr>
          <p:cNvSpPr>
            <a:spLocks noGrp="1"/>
          </p:cNvSpPr>
          <p:nvPr>
            <p:ph type="sldNum" sz="quarter" idx="5"/>
          </p:nvPr>
        </p:nvSpPr>
        <p:spPr/>
        <p:txBody>
          <a:bodyPr/>
          <a:lstStyle/>
          <a:p>
            <a:fld id="{EB1252A6-A006-8F49-A704-F89B3D46FFCF}" type="slidenum">
              <a:rPr lang="en-US" smtClean="0"/>
              <a:t>21</a:t>
            </a:fld>
            <a:endParaRPr lang="en-US"/>
          </a:p>
        </p:txBody>
      </p:sp>
    </p:spTree>
    <p:extLst>
      <p:ext uri="{BB962C8B-B14F-4D97-AF65-F5344CB8AC3E}">
        <p14:creationId xmlns:p14="http://schemas.microsoft.com/office/powerpoint/2010/main" val="387736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1F7C-B055-6BC8-02C5-BE51F199C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AEF7F-8330-20BB-BDBA-31EF535C2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37214-814B-CE6C-06B0-5B5126027755}"/>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C4BFAAEB-9BBE-27D9-6753-78318AEE5545}"/>
              </a:ext>
            </a:extLst>
          </p:cNvPr>
          <p:cNvSpPr>
            <a:spLocks noGrp="1"/>
          </p:cNvSpPr>
          <p:nvPr>
            <p:ph type="sldNum" sz="quarter" idx="5"/>
          </p:nvPr>
        </p:nvSpPr>
        <p:spPr/>
        <p:txBody>
          <a:bodyPr/>
          <a:lstStyle/>
          <a:p>
            <a:fld id="{EB1252A6-A006-8F49-A704-F89B3D46FFCF}" type="slidenum">
              <a:rPr lang="en-US" smtClean="0"/>
              <a:t>22</a:t>
            </a:fld>
            <a:endParaRPr lang="en-US"/>
          </a:p>
        </p:txBody>
      </p:sp>
    </p:spTree>
    <p:extLst>
      <p:ext uri="{BB962C8B-B14F-4D97-AF65-F5344CB8AC3E}">
        <p14:creationId xmlns:p14="http://schemas.microsoft.com/office/powerpoint/2010/main" val="373774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BB936-D84B-A279-6B98-F06A6820D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FBBE8-6557-8E85-AD2A-CFA5B7EA0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72363-B32A-8747-30F8-AFC1D2184F29}"/>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CC7F3E12-57EA-B8B8-2712-F3C2ED006716}"/>
              </a:ext>
            </a:extLst>
          </p:cNvPr>
          <p:cNvSpPr>
            <a:spLocks noGrp="1"/>
          </p:cNvSpPr>
          <p:nvPr>
            <p:ph type="sldNum" sz="quarter" idx="5"/>
          </p:nvPr>
        </p:nvSpPr>
        <p:spPr/>
        <p:txBody>
          <a:bodyPr/>
          <a:lstStyle/>
          <a:p>
            <a:fld id="{EB1252A6-A006-8F49-A704-F89B3D46FFCF}" type="slidenum">
              <a:rPr lang="en-US" smtClean="0"/>
              <a:t>23</a:t>
            </a:fld>
            <a:endParaRPr lang="en-US"/>
          </a:p>
        </p:txBody>
      </p:sp>
    </p:spTree>
    <p:extLst>
      <p:ext uri="{BB962C8B-B14F-4D97-AF65-F5344CB8AC3E}">
        <p14:creationId xmlns:p14="http://schemas.microsoft.com/office/powerpoint/2010/main" val="712775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B195C-FFF6-C24B-40CA-D6A00A61E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44BE7-BE44-648C-C762-A9FC286C1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269BB-133B-F89A-EF6B-AD061A142C24}"/>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B9724C19-378D-2220-5655-DBF2307EE32F}"/>
              </a:ext>
            </a:extLst>
          </p:cNvPr>
          <p:cNvSpPr>
            <a:spLocks noGrp="1"/>
          </p:cNvSpPr>
          <p:nvPr>
            <p:ph type="sldNum" sz="quarter" idx="5"/>
          </p:nvPr>
        </p:nvSpPr>
        <p:spPr/>
        <p:txBody>
          <a:bodyPr/>
          <a:lstStyle/>
          <a:p>
            <a:fld id="{EB1252A6-A006-8F49-A704-F89B3D46FFCF}" type="slidenum">
              <a:rPr lang="en-US" smtClean="0"/>
              <a:t>25</a:t>
            </a:fld>
            <a:endParaRPr lang="en-US"/>
          </a:p>
        </p:txBody>
      </p:sp>
    </p:spTree>
    <p:extLst>
      <p:ext uri="{BB962C8B-B14F-4D97-AF65-F5344CB8AC3E}">
        <p14:creationId xmlns:p14="http://schemas.microsoft.com/office/powerpoint/2010/main" val="138230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1C12C-8D44-7774-3B04-BB7506281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B4943-1ED1-06C5-7467-176825294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AF309-023F-D3CA-1F53-0F3201291F45}"/>
              </a:ext>
            </a:extLst>
          </p:cNvPr>
          <p:cNvSpPr>
            <a:spLocks noGrp="1"/>
          </p:cNvSpPr>
          <p:nvPr>
            <p:ph type="body" idx="1"/>
          </p:nvPr>
        </p:nvSpPr>
        <p:spPr/>
        <p:txBody>
          <a:bodyPr/>
          <a:lstStyle/>
          <a:p>
            <a:r>
              <a:rPr lang="de-DE" b="0">
                <a:effectLst/>
                <a:hlinkClick r:id="rId3"/>
              </a:rPr>
              <a:t>viewpoint.pwc.com</a:t>
            </a:r>
            <a:r>
              <a:rPr lang="de-DE"/>
              <a:t> 17.2.2</a:t>
            </a:r>
          </a:p>
          <a:p>
            <a:r>
              <a:rPr lang="de-DE">
                <a:effectLst/>
                <a:hlinkClick r:id="rId4"/>
              </a:rPr>
              <a:t>https://group.vig/en/sustainability/</a:t>
            </a:r>
            <a:r>
              <a:rPr lang="de-DE"/>
              <a:t>  S. 139  </a:t>
            </a:r>
          </a:p>
          <a:p>
            <a:endParaRPr lang="de-DE"/>
          </a:p>
        </p:txBody>
      </p:sp>
      <p:sp>
        <p:nvSpPr>
          <p:cNvPr id="4" name="Slide Number Placeholder 3">
            <a:extLst>
              <a:ext uri="{FF2B5EF4-FFF2-40B4-BE49-F238E27FC236}">
                <a16:creationId xmlns:a16="http://schemas.microsoft.com/office/drawing/2014/main" id="{EBC787A9-0EDD-58FA-D1C7-7B08E176552D}"/>
              </a:ext>
            </a:extLst>
          </p:cNvPr>
          <p:cNvSpPr>
            <a:spLocks noGrp="1"/>
          </p:cNvSpPr>
          <p:nvPr>
            <p:ph type="sldNum" sz="quarter" idx="5"/>
          </p:nvPr>
        </p:nvSpPr>
        <p:spPr/>
        <p:txBody>
          <a:bodyPr/>
          <a:lstStyle/>
          <a:p>
            <a:fld id="{EB1252A6-A006-8F49-A704-F89B3D46FFCF}" type="slidenum">
              <a:rPr lang="en-US" smtClean="0"/>
              <a:t>26</a:t>
            </a:fld>
            <a:endParaRPr lang="en-US"/>
          </a:p>
        </p:txBody>
      </p:sp>
    </p:spTree>
    <p:extLst>
      <p:ext uri="{BB962C8B-B14F-4D97-AF65-F5344CB8AC3E}">
        <p14:creationId xmlns:p14="http://schemas.microsoft.com/office/powerpoint/2010/main" val="896744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19CF-243F-D404-C7A2-3B3BD7509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6C21B-732F-CE26-428F-B097C4D16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BC0F4-3F6A-6AA8-BC92-8C2C0261F3E4}"/>
              </a:ext>
            </a:extLst>
          </p:cNvPr>
          <p:cNvSpPr>
            <a:spLocks noGrp="1"/>
          </p:cNvSpPr>
          <p:nvPr>
            <p:ph type="body" idx="1"/>
          </p:nvPr>
        </p:nvSpPr>
        <p:spPr/>
        <p:txBody>
          <a:bodyPr/>
          <a:lstStyle/>
          <a:p>
            <a:r>
              <a:rPr lang="de-DE" err="1"/>
              <a:t>No</a:t>
            </a:r>
            <a:r>
              <a:rPr lang="de-DE"/>
              <a:t> material negative </a:t>
            </a:r>
            <a:r>
              <a:rPr lang="de-DE" err="1"/>
              <a:t>impact</a:t>
            </a:r>
            <a:r>
              <a:rPr lang="de-DE"/>
              <a:t> </a:t>
            </a:r>
            <a:r>
              <a:rPr lang="de-DE" err="1"/>
              <a:t>has</a:t>
            </a:r>
            <a:r>
              <a:rPr lang="de-DE"/>
              <a:t> </a:t>
            </a:r>
            <a:r>
              <a:rPr lang="de-DE" err="1"/>
              <a:t>been</a:t>
            </a:r>
            <a:r>
              <a:rPr lang="de-DE"/>
              <a:t> </a:t>
            </a:r>
            <a:r>
              <a:rPr lang="de-DE" err="1"/>
              <a:t>identified</a:t>
            </a:r>
            <a:r>
              <a:rPr lang="de-DE"/>
              <a:t> </a:t>
            </a:r>
          </a:p>
        </p:txBody>
      </p:sp>
      <p:sp>
        <p:nvSpPr>
          <p:cNvPr id="4" name="Slide Number Placeholder 3">
            <a:extLst>
              <a:ext uri="{FF2B5EF4-FFF2-40B4-BE49-F238E27FC236}">
                <a16:creationId xmlns:a16="http://schemas.microsoft.com/office/drawing/2014/main" id="{939B9510-3F60-00FE-FFFA-6295BF95072A}"/>
              </a:ext>
            </a:extLst>
          </p:cNvPr>
          <p:cNvSpPr>
            <a:spLocks noGrp="1"/>
          </p:cNvSpPr>
          <p:nvPr>
            <p:ph type="sldNum" sz="quarter" idx="5"/>
          </p:nvPr>
        </p:nvSpPr>
        <p:spPr/>
        <p:txBody>
          <a:bodyPr/>
          <a:lstStyle/>
          <a:p>
            <a:fld id="{EB1252A6-A006-8F49-A704-F89B3D46FFCF}" type="slidenum">
              <a:rPr lang="en-US" smtClean="0"/>
              <a:t>27</a:t>
            </a:fld>
            <a:endParaRPr lang="en-US"/>
          </a:p>
        </p:txBody>
      </p:sp>
    </p:spTree>
    <p:extLst>
      <p:ext uri="{BB962C8B-B14F-4D97-AF65-F5344CB8AC3E}">
        <p14:creationId xmlns:p14="http://schemas.microsoft.com/office/powerpoint/2010/main" val="2246498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057C-CABA-48FF-76F9-E978D485B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C4369-2D4C-1B57-8031-4E0198B3E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4B6D1-F0D0-54DE-FC71-71BA13CDAE51}"/>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D85DEF21-A3A7-3F08-C7DE-6FEEB2D04087}"/>
              </a:ext>
            </a:extLst>
          </p:cNvPr>
          <p:cNvSpPr>
            <a:spLocks noGrp="1"/>
          </p:cNvSpPr>
          <p:nvPr>
            <p:ph type="sldNum" sz="quarter" idx="5"/>
          </p:nvPr>
        </p:nvSpPr>
        <p:spPr/>
        <p:txBody>
          <a:bodyPr/>
          <a:lstStyle/>
          <a:p>
            <a:fld id="{EB1252A6-A006-8F49-A704-F89B3D46FFCF}" type="slidenum">
              <a:rPr lang="en-US" smtClean="0"/>
              <a:t>28</a:t>
            </a:fld>
            <a:endParaRPr lang="en-US"/>
          </a:p>
        </p:txBody>
      </p:sp>
    </p:spTree>
    <p:extLst>
      <p:ext uri="{BB962C8B-B14F-4D97-AF65-F5344CB8AC3E}">
        <p14:creationId xmlns:p14="http://schemas.microsoft.com/office/powerpoint/2010/main" val="1736252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F558D-ACEE-C247-F419-8D364D0357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5DD631-CF1D-D4A8-61DD-39C1060BCD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864C5B7-44AB-62C0-CE33-D04B144EC57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2C62935-78C3-B012-AA77-B40319BEB6D8}"/>
              </a:ext>
            </a:extLst>
          </p:cNvPr>
          <p:cNvSpPr>
            <a:spLocks noGrp="1"/>
          </p:cNvSpPr>
          <p:nvPr>
            <p:ph type="sldNum" sz="quarter" idx="5"/>
          </p:nvPr>
        </p:nvSpPr>
        <p:spPr/>
        <p:txBody>
          <a:bodyPr/>
          <a:lstStyle/>
          <a:p>
            <a:fld id="{EB1252A6-A006-8F49-A704-F89B3D46FFCF}" type="slidenum">
              <a:rPr lang="en-US" smtClean="0"/>
              <a:t>3</a:t>
            </a:fld>
            <a:endParaRPr lang="en-US"/>
          </a:p>
        </p:txBody>
      </p:sp>
    </p:spTree>
    <p:extLst>
      <p:ext uri="{BB962C8B-B14F-4D97-AF65-F5344CB8AC3E}">
        <p14:creationId xmlns:p14="http://schemas.microsoft.com/office/powerpoint/2010/main" val="2445378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87A8-28C0-D099-14BD-15A00F86C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1C738-41F4-813F-0E0C-BC1F0A62C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8CAFC-4FDB-65D8-F7E6-7B24D5A02736}"/>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F5F06859-DD81-C02D-8E96-3CA42471942A}"/>
              </a:ext>
            </a:extLst>
          </p:cNvPr>
          <p:cNvSpPr>
            <a:spLocks noGrp="1"/>
          </p:cNvSpPr>
          <p:nvPr>
            <p:ph type="sldNum" sz="quarter" idx="5"/>
          </p:nvPr>
        </p:nvSpPr>
        <p:spPr/>
        <p:txBody>
          <a:bodyPr/>
          <a:lstStyle/>
          <a:p>
            <a:fld id="{EB1252A6-A006-8F49-A704-F89B3D46FFCF}" type="slidenum">
              <a:rPr lang="en-US" smtClean="0"/>
              <a:t>29</a:t>
            </a:fld>
            <a:endParaRPr lang="en-US"/>
          </a:p>
        </p:txBody>
      </p:sp>
    </p:spTree>
    <p:extLst>
      <p:ext uri="{BB962C8B-B14F-4D97-AF65-F5344CB8AC3E}">
        <p14:creationId xmlns:p14="http://schemas.microsoft.com/office/powerpoint/2010/main" val="740777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65E47-2AFA-F842-9B2C-7AFD60722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88128-AE57-7669-A52C-DA6836236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CF351-D34D-21B4-9E33-8E258B34F90A}"/>
              </a:ext>
            </a:extLst>
          </p:cNvPr>
          <p:cNvSpPr>
            <a:spLocks noGrp="1"/>
          </p:cNvSpPr>
          <p:nvPr>
            <p:ph type="body" idx="1"/>
          </p:nvPr>
        </p:nvSpPr>
        <p:spPr/>
        <p:txBody>
          <a:bodyPr/>
          <a:lstStyle/>
          <a:p>
            <a:r>
              <a:rPr lang="de-DE" err="1"/>
              <a:t>PostNl</a:t>
            </a:r>
            <a:r>
              <a:rPr lang="de-DE"/>
              <a:t> -&gt; kein richtiges Ziel </a:t>
            </a:r>
          </a:p>
        </p:txBody>
      </p:sp>
      <p:sp>
        <p:nvSpPr>
          <p:cNvPr id="4" name="Slide Number Placeholder 3">
            <a:extLst>
              <a:ext uri="{FF2B5EF4-FFF2-40B4-BE49-F238E27FC236}">
                <a16:creationId xmlns:a16="http://schemas.microsoft.com/office/drawing/2014/main" id="{7075DBB8-E767-8627-16F4-2529DBF2B0D2}"/>
              </a:ext>
            </a:extLst>
          </p:cNvPr>
          <p:cNvSpPr>
            <a:spLocks noGrp="1"/>
          </p:cNvSpPr>
          <p:nvPr>
            <p:ph type="sldNum" sz="quarter" idx="5"/>
          </p:nvPr>
        </p:nvSpPr>
        <p:spPr/>
        <p:txBody>
          <a:bodyPr/>
          <a:lstStyle/>
          <a:p>
            <a:fld id="{EB1252A6-A006-8F49-A704-F89B3D46FFCF}" type="slidenum">
              <a:rPr lang="en-US" smtClean="0"/>
              <a:t>30</a:t>
            </a:fld>
            <a:endParaRPr lang="en-US"/>
          </a:p>
        </p:txBody>
      </p:sp>
    </p:spTree>
    <p:extLst>
      <p:ext uri="{BB962C8B-B14F-4D97-AF65-F5344CB8AC3E}">
        <p14:creationId xmlns:p14="http://schemas.microsoft.com/office/powerpoint/2010/main" val="1602183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6A932-41A5-72E9-95C4-5B9A0735E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534A9-B5FB-00BC-3457-1DA359FBE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B609D-8E46-E25C-9895-41964FCE9883}"/>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ECFAB26F-CA27-B3C8-16F1-2E75D7013239}"/>
              </a:ext>
            </a:extLst>
          </p:cNvPr>
          <p:cNvSpPr>
            <a:spLocks noGrp="1"/>
          </p:cNvSpPr>
          <p:nvPr>
            <p:ph type="sldNum" sz="quarter" idx="5"/>
          </p:nvPr>
        </p:nvSpPr>
        <p:spPr/>
        <p:txBody>
          <a:bodyPr/>
          <a:lstStyle/>
          <a:p>
            <a:fld id="{EB1252A6-A006-8F49-A704-F89B3D46FFCF}" type="slidenum">
              <a:rPr lang="en-US" smtClean="0"/>
              <a:t>32</a:t>
            </a:fld>
            <a:endParaRPr lang="en-US"/>
          </a:p>
        </p:txBody>
      </p:sp>
    </p:spTree>
    <p:extLst>
      <p:ext uri="{BB962C8B-B14F-4D97-AF65-F5344CB8AC3E}">
        <p14:creationId xmlns:p14="http://schemas.microsoft.com/office/powerpoint/2010/main" val="3479105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7F0E9-9FFF-06A9-DEEB-97109B46AA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18C1D1-8AF5-13E7-60A5-5FDD446E05B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CA73AED-A632-64F8-7370-A78BF844444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11E6981-34DD-5BBB-9E9B-045CACDB2A3B}"/>
              </a:ext>
            </a:extLst>
          </p:cNvPr>
          <p:cNvSpPr>
            <a:spLocks noGrp="1"/>
          </p:cNvSpPr>
          <p:nvPr>
            <p:ph type="sldNum" sz="quarter" idx="5"/>
          </p:nvPr>
        </p:nvSpPr>
        <p:spPr/>
        <p:txBody>
          <a:bodyPr/>
          <a:lstStyle/>
          <a:p>
            <a:fld id="{EB1252A6-A006-8F49-A704-F89B3D46FFCF}" type="slidenum">
              <a:rPr lang="en-US" smtClean="0"/>
              <a:t>33</a:t>
            </a:fld>
            <a:endParaRPr lang="en-US"/>
          </a:p>
        </p:txBody>
      </p:sp>
    </p:spTree>
    <p:extLst>
      <p:ext uri="{BB962C8B-B14F-4D97-AF65-F5344CB8AC3E}">
        <p14:creationId xmlns:p14="http://schemas.microsoft.com/office/powerpoint/2010/main" val="3765123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F5635-A8EA-98BC-CCA4-06822B146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9C372-9E4A-DD89-8ABB-C39168BA0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5A9B8-5629-FCD6-ACE8-45345DD8163D}"/>
              </a:ext>
            </a:extLst>
          </p:cNvPr>
          <p:cNvSpPr>
            <a:spLocks noGrp="1"/>
          </p:cNvSpPr>
          <p:nvPr>
            <p:ph type="body" idx="1"/>
          </p:nvPr>
        </p:nvSpPr>
        <p:spPr/>
        <p:txBody>
          <a:bodyPr/>
          <a:lstStyle/>
          <a:p>
            <a:pPr>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829BA55F-75F3-E41C-6AF6-B80C1224917C}"/>
              </a:ext>
            </a:extLst>
          </p:cNvPr>
          <p:cNvSpPr>
            <a:spLocks noGrp="1"/>
          </p:cNvSpPr>
          <p:nvPr>
            <p:ph type="sldNum" sz="quarter" idx="5"/>
          </p:nvPr>
        </p:nvSpPr>
        <p:spPr/>
        <p:txBody>
          <a:bodyPr/>
          <a:lstStyle/>
          <a:p>
            <a:fld id="{EB1252A6-A006-8F49-A704-F89B3D46FFCF}" type="slidenum">
              <a:rPr lang="en-US" smtClean="0"/>
              <a:t>35</a:t>
            </a:fld>
            <a:endParaRPr lang="en-US"/>
          </a:p>
        </p:txBody>
      </p:sp>
    </p:spTree>
    <p:extLst>
      <p:ext uri="{BB962C8B-B14F-4D97-AF65-F5344CB8AC3E}">
        <p14:creationId xmlns:p14="http://schemas.microsoft.com/office/powerpoint/2010/main" val="391024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B1252A6-A006-8F49-A704-F89B3D46FFCF}" type="slidenum">
              <a:rPr lang="en-US" smtClean="0"/>
              <a:t>8</a:t>
            </a:fld>
            <a:endParaRPr lang="en-US"/>
          </a:p>
        </p:txBody>
      </p:sp>
    </p:spTree>
    <p:extLst>
      <p:ext uri="{BB962C8B-B14F-4D97-AF65-F5344CB8AC3E}">
        <p14:creationId xmlns:p14="http://schemas.microsoft.com/office/powerpoint/2010/main" val="3518140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B1252A6-A006-8F49-A704-F89B3D46FFCF}" type="slidenum">
              <a:rPr lang="en-US" smtClean="0"/>
              <a:t>9</a:t>
            </a:fld>
            <a:endParaRPr lang="en-US"/>
          </a:p>
        </p:txBody>
      </p:sp>
    </p:spTree>
    <p:extLst>
      <p:ext uri="{BB962C8B-B14F-4D97-AF65-F5344CB8AC3E}">
        <p14:creationId xmlns:p14="http://schemas.microsoft.com/office/powerpoint/2010/main" val="1052303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EB1252A6-A006-8F49-A704-F89B3D46FFCF}" type="slidenum">
              <a:rPr lang="en-US" smtClean="0"/>
              <a:t>12</a:t>
            </a:fld>
            <a:endParaRPr lang="en-US"/>
          </a:p>
        </p:txBody>
      </p:sp>
    </p:spTree>
    <p:extLst>
      <p:ext uri="{BB962C8B-B14F-4D97-AF65-F5344CB8AC3E}">
        <p14:creationId xmlns:p14="http://schemas.microsoft.com/office/powerpoint/2010/main" val="313082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0A5E8-F7D5-7D2B-39F8-6E3F78B3D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4604C-49F1-8FC1-0C7F-0CF27E8D3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66866-5FD6-119F-7DD4-629CD660A5FB}"/>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90664705-7038-B5E3-1294-16791B7E86A9}"/>
              </a:ext>
            </a:extLst>
          </p:cNvPr>
          <p:cNvSpPr>
            <a:spLocks noGrp="1"/>
          </p:cNvSpPr>
          <p:nvPr>
            <p:ph type="sldNum" sz="quarter" idx="5"/>
          </p:nvPr>
        </p:nvSpPr>
        <p:spPr/>
        <p:txBody>
          <a:bodyPr/>
          <a:lstStyle/>
          <a:p>
            <a:fld id="{EB1252A6-A006-8F49-A704-F89B3D46FFCF}" type="slidenum">
              <a:rPr lang="en-US" smtClean="0"/>
              <a:t>13</a:t>
            </a:fld>
            <a:endParaRPr lang="en-US"/>
          </a:p>
        </p:txBody>
      </p:sp>
    </p:spTree>
    <p:extLst>
      <p:ext uri="{BB962C8B-B14F-4D97-AF65-F5344CB8AC3E}">
        <p14:creationId xmlns:p14="http://schemas.microsoft.com/office/powerpoint/2010/main" val="272299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3D9B-A528-54E8-5953-97DD6C0FF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4F6CD-8E69-18B3-028D-EE5A4AC81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C62FE-E5C3-1928-B8F8-D07E96E25DFD}"/>
              </a:ext>
            </a:extLst>
          </p:cNvPr>
          <p:cNvSpPr>
            <a:spLocks noGrp="1"/>
          </p:cNvSpPr>
          <p:nvPr>
            <p:ph type="body" idx="1"/>
          </p:nvPr>
        </p:nvSpPr>
        <p:spPr/>
        <p:txBody>
          <a:bodyPr/>
          <a:lstStyle/>
          <a:p>
            <a:r>
              <a:rPr lang="de-DE" sz="4000"/>
              <a:t>ILO = International Labour </a:t>
            </a:r>
            <a:r>
              <a:rPr lang="de-DE" sz="4000" err="1"/>
              <a:t>Organization</a:t>
            </a:r>
            <a:r>
              <a:rPr lang="de-DE" sz="4000"/>
              <a:t> </a:t>
            </a:r>
          </a:p>
          <a:p>
            <a:pPr marL="171450" indent="-171450">
              <a:buFontTx/>
              <a:buChar char="-"/>
            </a:pPr>
            <a:r>
              <a:rPr lang="de-DE" sz="4000"/>
              <a:t>UN </a:t>
            </a:r>
            <a:r>
              <a:rPr lang="de-DE" sz="4000" err="1"/>
              <a:t>agency</a:t>
            </a:r>
            <a:r>
              <a:rPr lang="de-DE" sz="4000"/>
              <a:t> </a:t>
            </a:r>
          </a:p>
          <a:p>
            <a:pPr marL="171450" indent="-171450">
              <a:buFontTx/>
              <a:buChar char="-"/>
            </a:pPr>
            <a:r>
              <a:rPr lang="de-DE" sz="4000"/>
              <a:t>Soziale Gerechtigkeit und international anerkannte Menschen- und Arbeitsrechte</a:t>
            </a:r>
          </a:p>
          <a:p>
            <a:endParaRPr lang="de-DE" sz="4000"/>
          </a:p>
          <a:p>
            <a:r>
              <a:rPr lang="de-DE" sz="4000"/>
              <a:t>UNGP = </a:t>
            </a:r>
            <a:r>
              <a:rPr lang="de-DE" sz="4000" b="0" i="0">
                <a:solidFill>
                  <a:srgbClr val="001D35"/>
                </a:solidFill>
                <a:effectLst/>
                <a:latin typeface="Google Sans"/>
              </a:rPr>
              <a:t>United </a:t>
            </a:r>
            <a:r>
              <a:rPr lang="de-DE" sz="4000" b="0" i="0" err="1">
                <a:solidFill>
                  <a:srgbClr val="001D35"/>
                </a:solidFill>
                <a:effectLst/>
                <a:latin typeface="Google Sans"/>
              </a:rPr>
              <a:t>Nations</a:t>
            </a:r>
            <a:r>
              <a:rPr lang="de-DE" sz="4000" b="0" i="0">
                <a:solidFill>
                  <a:srgbClr val="001D35"/>
                </a:solidFill>
                <a:effectLst/>
                <a:latin typeface="Google Sans"/>
              </a:rPr>
              <a:t> Guiding </a:t>
            </a:r>
            <a:r>
              <a:rPr lang="de-DE" sz="4000" b="0" i="0" err="1">
                <a:solidFill>
                  <a:srgbClr val="001D35"/>
                </a:solidFill>
                <a:effectLst/>
                <a:latin typeface="Google Sans"/>
              </a:rPr>
              <a:t>Principles</a:t>
            </a:r>
            <a:r>
              <a:rPr lang="de-DE" sz="4000" b="0" i="0">
                <a:solidFill>
                  <a:srgbClr val="001D35"/>
                </a:solidFill>
                <a:effectLst/>
                <a:latin typeface="Google Sans"/>
              </a:rPr>
              <a:t> on Business and Human Rights </a:t>
            </a:r>
          </a:p>
          <a:p>
            <a:pPr marL="171450" indent="-171450">
              <a:buFontTx/>
              <a:buChar char="-"/>
            </a:pPr>
            <a:r>
              <a:rPr lang="de-DE" sz="4000" b="0" i="0">
                <a:solidFill>
                  <a:srgbClr val="001D35"/>
                </a:solidFill>
                <a:effectLst/>
                <a:latin typeface="Google Sans"/>
              </a:rPr>
              <a:t>Soft </a:t>
            </a:r>
            <a:r>
              <a:rPr lang="de-DE" sz="4000" b="0" i="0" err="1">
                <a:solidFill>
                  <a:srgbClr val="001D35"/>
                </a:solidFill>
                <a:effectLst/>
                <a:latin typeface="Google Sans"/>
              </a:rPr>
              <a:t>law</a:t>
            </a:r>
            <a:r>
              <a:rPr lang="de-DE" sz="4000" b="0" i="0">
                <a:solidFill>
                  <a:srgbClr val="001D35"/>
                </a:solidFill>
                <a:effectLst/>
                <a:latin typeface="Google Sans"/>
              </a:rPr>
              <a:t> </a:t>
            </a:r>
          </a:p>
          <a:p>
            <a:pPr marL="171450" indent="-171450">
              <a:buFontTx/>
              <a:buChar char="-"/>
            </a:pPr>
            <a:r>
              <a:rPr lang="de-DE" sz="4000" b="0" i="0">
                <a:solidFill>
                  <a:srgbClr val="001D35"/>
                </a:solidFill>
                <a:effectLst/>
                <a:latin typeface="Google Sans"/>
              </a:rPr>
              <a:t>31 Prinzipien </a:t>
            </a:r>
          </a:p>
          <a:p>
            <a:pPr marL="171450" indent="-171450">
              <a:buFontTx/>
              <a:buChar char="-"/>
            </a:pPr>
            <a:r>
              <a:rPr lang="de-DE" sz="4000"/>
              <a:t>Drei Säulen: </a:t>
            </a:r>
            <a:r>
              <a:rPr lang="de-DE" sz="4000" err="1"/>
              <a:t>the</a:t>
            </a:r>
            <a:r>
              <a:rPr lang="de-DE" sz="4000"/>
              <a:t> </a:t>
            </a:r>
            <a:r>
              <a:rPr lang="de-DE" sz="4000" b="0" i="0" err="1">
                <a:solidFill>
                  <a:srgbClr val="545D7E"/>
                </a:solidFill>
                <a:effectLst/>
                <a:latin typeface="Google Sans"/>
              </a:rPr>
              <a:t>state</a:t>
            </a:r>
            <a:r>
              <a:rPr lang="de-DE" sz="4000" b="0" i="0">
                <a:solidFill>
                  <a:srgbClr val="545D7E"/>
                </a:solidFill>
                <a:effectLst/>
                <a:latin typeface="Google Sans"/>
              </a:rPr>
              <a:t> </a:t>
            </a:r>
            <a:r>
              <a:rPr lang="de-DE" sz="4000" b="0" i="0" err="1">
                <a:solidFill>
                  <a:srgbClr val="545D7E"/>
                </a:solidFill>
                <a:effectLst/>
                <a:latin typeface="Google Sans"/>
              </a:rPr>
              <a:t>duty</a:t>
            </a:r>
            <a:r>
              <a:rPr lang="de-DE" sz="4000" b="0" i="0">
                <a:solidFill>
                  <a:srgbClr val="545D7E"/>
                </a:solidFill>
                <a:effectLst/>
                <a:latin typeface="Google Sans"/>
              </a:rPr>
              <a:t> </a:t>
            </a:r>
            <a:r>
              <a:rPr lang="de-DE" sz="4000" b="0" i="0" err="1">
                <a:solidFill>
                  <a:srgbClr val="545D7E"/>
                </a:solidFill>
                <a:effectLst/>
                <a:latin typeface="Google Sans"/>
              </a:rPr>
              <a:t>to</a:t>
            </a:r>
            <a:r>
              <a:rPr lang="de-DE" sz="4000" b="0" i="0">
                <a:solidFill>
                  <a:srgbClr val="545D7E"/>
                </a:solidFill>
                <a:effectLst/>
                <a:latin typeface="Google Sans"/>
              </a:rPr>
              <a:t> </a:t>
            </a:r>
            <a:r>
              <a:rPr lang="de-DE" sz="4000" b="0" i="0" err="1">
                <a:solidFill>
                  <a:srgbClr val="545D7E"/>
                </a:solidFill>
                <a:effectLst/>
                <a:latin typeface="Google Sans"/>
              </a:rPr>
              <a:t>protect</a:t>
            </a:r>
            <a:r>
              <a:rPr lang="de-DE" sz="4000" b="0" i="0">
                <a:solidFill>
                  <a:srgbClr val="545D7E"/>
                </a:solidFill>
                <a:effectLst/>
                <a:latin typeface="Google Sans"/>
              </a:rPr>
              <a:t> human </a:t>
            </a:r>
            <a:r>
              <a:rPr lang="de-DE" sz="4000" b="0" i="0" err="1">
                <a:solidFill>
                  <a:srgbClr val="545D7E"/>
                </a:solidFill>
                <a:effectLst/>
                <a:latin typeface="Google Sans"/>
              </a:rPr>
              <a:t>rights</a:t>
            </a:r>
            <a:r>
              <a:rPr lang="de-DE" sz="4000" b="0" i="0">
                <a:solidFill>
                  <a:srgbClr val="545D7E"/>
                </a:solidFill>
                <a:effectLst/>
                <a:latin typeface="Google Sans"/>
              </a:rPr>
              <a:t>, </a:t>
            </a:r>
            <a:r>
              <a:rPr lang="de-DE" sz="4000" b="0" i="0" err="1">
                <a:solidFill>
                  <a:srgbClr val="545D7E"/>
                </a:solidFill>
                <a:effectLst/>
                <a:latin typeface="Google Sans"/>
              </a:rPr>
              <a:t>the</a:t>
            </a:r>
            <a:r>
              <a:rPr lang="de-DE" sz="4000" b="0" i="0">
                <a:solidFill>
                  <a:srgbClr val="545D7E"/>
                </a:solidFill>
                <a:effectLst/>
                <a:latin typeface="Google Sans"/>
              </a:rPr>
              <a:t> </a:t>
            </a:r>
            <a:r>
              <a:rPr lang="de-DE" sz="4000" b="0" i="0" err="1">
                <a:solidFill>
                  <a:srgbClr val="545D7E"/>
                </a:solidFill>
                <a:effectLst/>
                <a:latin typeface="Google Sans"/>
              </a:rPr>
              <a:t>corporate</a:t>
            </a:r>
            <a:r>
              <a:rPr lang="de-DE" sz="4000" b="0" i="0">
                <a:solidFill>
                  <a:srgbClr val="545D7E"/>
                </a:solidFill>
                <a:effectLst/>
                <a:latin typeface="Google Sans"/>
              </a:rPr>
              <a:t> </a:t>
            </a:r>
            <a:r>
              <a:rPr lang="de-DE" sz="4000" b="0" i="0" err="1">
                <a:solidFill>
                  <a:srgbClr val="545D7E"/>
                </a:solidFill>
                <a:effectLst/>
                <a:latin typeface="Google Sans"/>
              </a:rPr>
              <a:t>responsibility</a:t>
            </a:r>
            <a:r>
              <a:rPr lang="de-DE" sz="4000" b="0" i="0">
                <a:solidFill>
                  <a:srgbClr val="545D7E"/>
                </a:solidFill>
                <a:effectLst/>
                <a:latin typeface="Google Sans"/>
              </a:rPr>
              <a:t> </a:t>
            </a:r>
            <a:r>
              <a:rPr lang="de-DE" sz="4000" b="0" i="0" err="1">
                <a:solidFill>
                  <a:srgbClr val="545D7E"/>
                </a:solidFill>
                <a:effectLst/>
                <a:latin typeface="Google Sans"/>
              </a:rPr>
              <a:t>to</a:t>
            </a:r>
            <a:r>
              <a:rPr lang="de-DE" sz="4000" b="0" i="0">
                <a:solidFill>
                  <a:srgbClr val="545D7E"/>
                </a:solidFill>
                <a:effectLst/>
                <a:latin typeface="Google Sans"/>
              </a:rPr>
              <a:t> </a:t>
            </a:r>
            <a:r>
              <a:rPr lang="de-DE" sz="4000" b="0" i="0" err="1">
                <a:solidFill>
                  <a:srgbClr val="545D7E"/>
                </a:solidFill>
                <a:effectLst/>
                <a:latin typeface="Google Sans"/>
              </a:rPr>
              <a:t>respect</a:t>
            </a:r>
            <a:r>
              <a:rPr lang="de-DE" sz="4000" b="0" i="0">
                <a:solidFill>
                  <a:srgbClr val="545D7E"/>
                </a:solidFill>
                <a:effectLst/>
                <a:latin typeface="Google Sans"/>
              </a:rPr>
              <a:t> human </a:t>
            </a:r>
            <a:r>
              <a:rPr lang="de-DE" sz="4000" b="0" i="0" err="1">
                <a:solidFill>
                  <a:srgbClr val="545D7E"/>
                </a:solidFill>
                <a:effectLst/>
                <a:latin typeface="Google Sans"/>
              </a:rPr>
              <a:t>rights</a:t>
            </a:r>
            <a:r>
              <a:rPr lang="de-DE" sz="4000" b="0" i="0">
                <a:solidFill>
                  <a:srgbClr val="545D7E"/>
                </a:solidFill>
                <a:effectLst/>
                <a:latin typeface="Google Sans"/>
              </a:rPr>
              <a:t>, and </a:t>
            </a:r>
            <a:r>
              <a:rPr lang="de-DE" sz="4000" b="0" i="0" err="1">
                <a:solidFill>
                  <a:srgbClr val="545D7E"/>
                </a:solidFill>
                <a:effectLst/>
                <a:latin typeface="Google Sans"/>
              </a:rPr>
              <a:t>the</a:t>
            </a:r>
            <a:r>
              <a:rPr lang="de-DE" sz="4000" b="0" i="0">
                <a:solidFill>
                  <a:srgbClr val="545D7E"/>
                </a:solidFill>
                <a:effectLst/>
                <a:latin typeface="Google Sans"/>
              </a:rPr>
              <a:t> </a:t>
            </a:r>
            <a:r>
              <a:rPr lang="de-DE" sz="4000" b="0" i="0" err="1">
                <a:solidFill>
                  <a:srgbClr val="545D7E"/>
                </a:solidFill>
                <a:effectLst/>
                <a:latin typeface="Google Sans"/>
              </a:rPr>
              <a:t>need</a:t>
            </a:r>
            <a:r>
              <a:rPr lang="de-DE" sz="4000" b="0" i="0">
                <a:solidFill>
                  <a:srgbClr val="545D7E"/>
                </a:solidFill>
                <a:effectLst/>
                <a:latin typeface="Google Sans"/>
              </a:rPr>
              <a:t> </a:t>
            </a:r>
            <a:r>
              <a:rPr lang="de-DE" sz="4000" b="0" i="0" err="1">
                <a:solidFill>
                  <a:srgbClr val="545D7E"/>
                </a:solidFill>
                <a:effectLst/>
                <a:latin typeface="Google Sans"/>
              </a:rPr>
              <a:t>for</a:t>
            </a:r>
            <a:r>
              <a:rPr lang="de-DE" sz="4000" b="0" i="0">
                <a:solidFill>
                  <a:srgbClr val="545D7E"/>
                </a:solidFill>
                <a:effectLst/>
                <a:latin typeface="Google Sans"/>
              </a:rPr>
              <a:t> </a:t>
            </a:r>
            <a:r>
              <a:rPr lang="de-DE" sz="4000" b="0" i="0" err="1">
                <a:solidFill>
                  <a:srgbClr val="545D7E"/>
                </a:solidFill>
                <a:effectLst/>
                <a:latin typeface="Google Sans"/>
              </a:rPr>
              <a:t>access</a:t>
            </a:r>
            <a:r>
              <a:rPr lang="de-DE" sz="4000" b="0" i="0">
                <a:solidFill>
                  <a:srgbClr val="545D7E"/>
                </a:solidFill>
                <a:effectLst/>
                <a:latin typeface="Google Sans"/>
              </a:rPr>
              <a:t> </a:t>
            </a:r>
            <a:r>
              <a:rPr lang="de-DE" sz="4000" b="0" i="0" err="1">
                <a:solidFill>
                  <a:srgbClr val="545D7E"/>
                </a:solidFill>
                <a:effectLst/>
                <a:latin typeface="Google Sans"/>
              </a:rPr>
              <a:t>to</a:t>
            </a:r>
            <a:r>
              <a:rPr lang="de-DE" sz="4000" b="0" i="0">
                <a:solidFill>
                  <a:srgbClr val="545D7E"/>
                </a:solidFill>
                <a:effectLst/>
                <a:latin typeface="Google Sans"/>
              </a:rPr>
              <a:t> </a:t>
            </a:r>
            <a:r>
              <a:rPr lang="de-DE" sz="4000" b="0" i="0" err="1">
                <a:solidFill>
                  <a:srgbClr val="545D7E"/>
                </a:solidFill>
                <a:effectLst/>
                <a:latin typeface="Google Sans"/>
              </a:rPr>
              <a:t>remedy</a:t>
            </a:r>
            <a:r>
              <a:rPr lang="de-DE" sz="4000" b="0" i="0">
                <a:solidFill>
                  <a:srgbClr val="545D7E"/>
                </a:solidFill>
                <a:effectLst/>
                <a:latin typeface="Google Sans"/>
              </a:rPr>
              <a:t> </a:t>
            </a:r>
            <a:r>
              <a:rPr lang="de-DE" sz="4000" b="0" i="0" err="1">
                <a:solidFill>
                  <a:srgbClr val="545D7E"/>
                </a:solidFill>
                <a:effectLst/>
                <a:latin typeface="Google Sans"/>
              </a:rPr>
              <a:t>for</a:t>
            </a:r>
            <a:r>
              <a:rPr lang="de-DE" sz="4000" b="0" i="0">
                <a:solidFill>
                  <a:srgbClr val="545D7E"/>
                </a:solidFill>
                <a:effectLst/>
                <a:latin typeface="Google Sans"/>
              </a:rPr>
              <a:t> </a:t>
            </a:r>
            <a:r>
              <a:rPr lang="de-DE" sz="4000" b="0" i="0" err="1">
                <a:solidFill>
                  <a:srgbClr val="545D7E"/>
                </a:solidFill>
                <a:effectLst/>
                <a:latin typeface="Google Sans"/>
              </a:rPr>
              <a:t>victims</a:t>
            </a:r>
            <a:r>
              <a:rPr lang="de-DE" sz="4000" b="0" i="0">
                <a:solidFill>
                  <a:srgbClr val="545D7E"/>
                </a:solidFill>
                <a:effectLst/>
                <a:latin typeface="Google Sans"/>
              </a:rPr>
              <a:t> </a:t>
            </a:r>
            <a:r>
              <a:rPr lang="de-DE" sz="4000" b="0" i="0" err="1">
                <a:solidFill>
                  <a:srgbClr val="545D7E"/>
                </a:solidFill>
                <a:effectLst/>
                <a:latin typeface="Google Sans"/>
              </a:rPr>
              <a:t>of</a:t>
            </a:r>
            <a:r>
              <a:rPr lang="de-DE" sz="4000" b="0" i="0">
                <a:solidFill>
                  <a:srgbClr val="545D7E"/>
                </a:solidFill>
                <a:effectLst/>
                <a:latin typeface="Google Sans"/>
              </a:rPr>
              <a:t> business-</a:t>
            </a:r>
            <a:r>
              <a:rPr lang="de-DE" sz="4000" b="0" i="0" err="1">
                <a:solidFill>
                  <a:srgbClr val="545D7E"/>
                </a:solidFill>
                <a:effectLst/>
                <a:latin typeface="Google Sans"/>
              </a:rPr>
              <a:t>related</a:t>
            </a:r>
            <a:r>
              <a:rPr lang="de-DE" sz="4000" b="0" i="0">
                <a:solidFill>
                  <a:srgbClr val="545D7E"/>
                </a:solidFill>
                <a:effectLst/>
                <a:latin typeface="Google Sans"/>
              </a:rPr>
              <a:t> human </a:t>
            </a:r>
            <a:r>
              <a:rPr lang="de-DE" sz="4000" b="0" i="0" err="1">
                <a:solidFill>
                  <a:srgbClr val="545D7E"/>
                </a:solidFill>
                <a:effectLst/>
                <a:latin typeface="Google Sans"/>
              </a:rPr>
              <a:t>rights</a:t>
            </a:r>
            <a:r>
              <a:rPr lang="de-DE" sz="4000" b="0" i="0">
                <a:solidFill>
                  <a:srgbClr val="545D7E"/>
                </a:solidFill>
                <a:effectLst/>
                <a:latin typeface="Google Sans"/>
              </a:rPr>
              <a:t> </a:t>
            </a:r>
            <a:r>
              <a:rPr lang="de-DE" sz="4000" b="0" i="0" err="1">
                <a:solidFill>
                  <a:srgbClr val="545D7E"/>
                </a:solidFill>
                <a:effectLst/>
                <a:latin typeface="Google Sans"/>
              </a:rPr>
              <a:t>abuses</a:t>
            </a:r>
            <a:endParaRPr lang="de-DE" sz="4000"/>
          </a:p>
        </p:txBody>
      </p:sp>
      <p:sp>
        <p:nvSpPr>
          <p:cNvPr id="4" name="Slide Number Placeholder 3">
            <a:extLst>
              <a:ext uri="{FF2B5EF4-FFF2-40B4-BE49-F238E27FC236}">
                <a16:creationId xmlns:a16="http://schemas.microsoft.com/office/drawing/2014/main" id="{FF737D04-82D0-D235-6A08-86B62DC3DFCA}"/>
              </a:ext>
            </a:extLst>
          </p:cNvPr>
          <p:cNvSpPr>
            <a:spLocks noGrp="1"/>
          </p:cNvSpPr>
          <p:nvPr>
            <p:ph type="sldNum" sz="quarter" idx="5"/>
          </p:nvPr>
        </p:nvSpPr>
        <p:spPr/>
        <p:txBody>
          <a:bodyPr/>
          <a:lstStyle/>
          <a:p>
            <a:fld id="{EB1252A6-A006-8F49-A704-F89B3D46FFCF}" type="slidenum">
              <a:rPr lang="en-US" smtClean="0"/>
              <a:t>14</a:t>
            </a:fld>
            <a:endParaRPr lang="en-US"/>
          </a:p>
        </p:txBody>
      </p:sp>
    </p:spTree>
    <p:extLst>
      <p:ext uri="{BB962C8B-B14F-4D97-AF65-F5344CB8AC3E}">
        <p14:creationId xmlns:p14="http://schemas.microsoft.com/office/powerpoint/2010/main" val="147330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4319E-71F9-47C9-0B9A-5813403E8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05472-19B6-4793-1544-89953BCF0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FE8FB-B059-D68A-F6FD-4268C2E4AB9C}"/>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8FFB7EE6-85BD-8A57-2726-0D81913548E4}"/>
              </a:ext>
            </a:extLst>
          </p:cNvPr>
          <p:cNvSpPr>
            <a:spLocks noGrp="1"/>
          </p:cNvSpPr>
          <p:nvPr>
            <p:ph type="sldNum" sz="quarter" idx="5"/>
          </p:nvPr>
        </p:nvSpPr>
        <p:spPr/>
        <p:txBody>
          <a:bodyPr/>
          <a:lstStyle/>
          <a:p>
            <a:fld id="{EB1252A6-A006-8F49-A704-F89B3D46FFCF}" type="slidenum">
              <a:rPr lang="en-US" smtClean="0"/>
              <a:t>15</a:t>
            </a:fld>
            <a:endParaRPr lang="en-US"/>
          </a:p>
        </p:txBody>
      </p:sp>
    </p:spTree>
    <p:extLst>
      <p:ext uri="{BB962C8B-B14F-4D97-AF65-F5344CB8AC3E}">
        <p14:creationId xmlns:p14="http://schemas.microsoft.com/office/powerpoint/2010/main" val="373005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80B43-2330-4948-D5A9-36EA3B5D3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542D3-9232-08BE-5F94-492BAE058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38C57-4137-9C59-0573-52BE62F3AC3D}"/>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7D4EBB2E-6C03-9238-8470-89490187441A}"/>
              </a:ext>
            </a:extLst>
          </p:cNvPr>
          <p:cNvSpPr>
            <a:spLocks noGrp="1"/>
          </p:cNvSpPr>
          <p:nvPr>
            <p:ph type="sldNum" sz="quarter" idx="5"/>
          </p:nvPr>
        </p:nvSpPr>
        <p:spPr/>
        <p:txBody>
          <a:bodyPr/>
          <a:lstStyle/>
          <a:p>
            <a:fld id="{EB1252A6-A006-8F49-A704-F89B3D46FFCF}" type="slidenum">
              <a:rPr lang="en-US" smtClean="0"/>
              <a:t>16</a:t>
            </a:fld>
            <a:endParaRPr lang="en-US"/>
          </a:p>
        </p:txBody>
      </p:sp>
    </p:spTree>
    <p:extLst>
      <p:ext uri="{BB962C8B-B14F-4D97-AF65-F5344CB8AC3E}">
        <p14:creationId xmlns:p14="http://schemas.microsoft.com/office/powerpoint/2010/main" val="345519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Black">
    <p:spTree>
      <p:nvGrpSpPr>
        <p:cNvPr id="1" name=""/>
        <p:cNvGrpSpPr/>
        <p:nvPr/>
      </p:nvGrpSpPr>
      <p:grpSpPr>
        <a:xfrm>
          <a:off x="0" y="0"/>
          <a:ext cx="0" cy="0"/>
          <a:chOff x="0" y="0"/>
          <a:chExt cx="0" cy="0"/>
        </a:xfrm>
      </p:grpSpPr>
      <p:pic>
        <p:nvPicPr>
          <p:cNvPr id="8" name="Picture 7" descr="A black circle with a white circle&#10;&#10;Description automatically generated">
            <a:extLst>
              <a:ext uri="{FF2B5EF4-FFF2-40B4-BE49-F238E27FC236}">
                <a16:creationId xmlns:a16="http://schemas.microsoft.com/office/drawing/2014/main" id="{2248D462-F2B9-EE11-FFB4-DC69B858CB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3"/>
            <a:ext cx="12192000" cy="6857552"/>
          </a:xfrm>
          <a:prstGeom prst="rect">
            <a:avLst/>
          </a:prstGeom>
        </p:spPr>
      </p:pic>
      <p:pic>
        <p:nvPicPr>
          <p:cNvPr id="11" name="Graphic 10">
            <a:extLst>
              <a:ext uri="{FF2B5EF4-FFF2-40B4-BE49-F238E27FC236}">
                <a16:creationId xmlns:a16="http://schemas.microsoft.com/office/drawing/2014/main" id="{93344C6C-B3F6-55FF-B526-FEB3B83B62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26947" y="3039341"/>
            <a:ext cx="2338107" cy="779320"/>
          </a:xfrm>
          <a:prstGeom prst="rect">
            <a:avLst/>
          </a:prstGeom>
        </p:spPr>
      </p:pic>
    </p:spTree>
    <p:extLst>
      <p:ext uri="{BB962C8B-B14F-4D97-AF65-F5344CB8AC3E}">
        <p14:creationId xmlns:p14="http://schemas.microsoft.com/office/powerpoint/2010/main" val="327249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Images">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5" name="Picture Placeholder 4">
            <a:extLst>
              <a:ext uri="{FF2B5EF4-FFF2-40B4-BE49-F238E27FC236}">
                <a16:creationId xmlns:a16="http://schemas.microsoft.com/office/drawing/2014/main" id="{AF93CD6C-9748-DAC2-13FA-8DD3555937E6}"/>
              </a:ext>
            </a:extLst>
          </p:cNvPr>
          <p:cNvSpPr>
            <a:spLocks noGrp="1"/>
          </p:cNvSpPr>
          <p:nvPr>
            <p:ph type="pic" sz="quarter" idx="12" hasCustomPrompt="1"/>
          </p:nvPr>
        </p:nvSpPr>
        <p:spPr>
          <a:xfrm>
            <a:off x="339748" y="355600"/>
            <a:ext cx="5667744" cy="5753100"/>
          </a:xfrm>
          <a:prstGeom prst="roundRect">
            <a:avLst>
              <a:gd name="adj" fmla="val 1435"/>
            </a:avLst>
          </a:prstGeom>
          <a:solidFill>
            <a:srgbClr val="E7EDEE"/>
          </a:solidFill>
        </p:spPr>
        <p:txBody>
          <a:bodyPr/>
          <a:lstStyle>
            <a:lvl1pPr>
              <a:defRPr>
                <a:noFill/>
              </a:defRPr>
            </a:lvl1pPr>
          </a:lstStyle>
          <a:p>
            <a:r>
              <a:rPr lang="en-US"/>
              <a:t> </a:t>
            </a:r>
          </a:p>
        </p:txBody>
      </p:sp>
      <p:sp>
        <p:nvSpPr>
          <p:cNvPr id="4" name="Picture Placeholder 4">
            <a:extLst>
              <a:ext uri="{FF2B5EF4-FFF2-40B4-BE49-F238E27FC236}">
                <a16:creationId xmlns:a16="http://schemas.microsoft.com/office/drawing/2014/main" id="{E7AB1A2D-22BE-872F-9EFA-101EA833E724}"/>
              </a:ext>
            </a:extLst>
          </p:cNvPr>
          <p:cNvSpPr>
            <a:spLocks noGrp="1"/>
          </p:cNvSpPr>
          <p:nvPr>
            <p:ph type="pic" sz="quarter" idx="13" hasCustomPrompt="1"/>
          </p:nvPr>
        </p:nvSpPr>
        <p:spPr>
          <a:xfrm>
            <a:off x="6185303" y="355600"/>
            <a:ext cx="5666950" cy="2806700"/>
          </a:xfrm>
          <a:prstGeom prst="roundRect">
            <a:avLst>
              <a:gd name="adj" fmla="val 2815"/>
            </a:avLst>
          </a:prstGeom>
          <a:solidFill>
            <a:srgbClr val="E7EDEE"/>
          </a:solidFill>
        </p:spPr>
        <p:txBody>
          <a:bodyPr/>
          <a:lstStyle>
            <a:lvl1pPr>
              <a:defRPr>
                <a:noFill/>
              </a:defRPr>
            </a:lvl1pPr>
          </a:lstStyle>
          <a:p>
            <a:r>
              <a:rPr lang="en-US"/>
              <a:t> </a:t>
            </a:r>
          </a:p>
        </p:txBody>
      </p:sp>
      <p:sp>
        <p:nvSpPr>
          <p:cNvPr id="11" name="Picture Placeholder 4">
            <a:extLst>
              <a:ext uri="{FF2B5EF4-FFF2-40B4-BE49-F238E27FC236}">
                <a16:creationId xmlns:a16="http://schemas.microsoft.com/office/drawing/2014/main" id="{3FBA81CD-5B46-D710-B721-FBC7605410C6}"/>
              </a:ext>
            </a:extLst>
          </p:cNvPr>
          <p:cNvSpPr>
            <a:spLocks noGrp="1"/>
          </p:cNvSpPr>
          <p:nvPr>
            <p:ph type="pic" sz="quarter" idx="15" hasCustomPrompt="1"/>
          </p:nvPr>
        </p:nvSpPr>
        <p:spPr>
          <a:xfrm>
            <a:off x="6185303" y="3302000"/>
            <a:ext cx="5666950" cy="2806700"/>
          </a:xfrm>
          <a:prstGeom prst="roundRect">
            <a:avLst>
              <a:gd name="adj" fmla="val 2815"/>
            </a:avLst>
          </a:prstGeom>
          <a:solidFill>
            <a:srgbClr val="E7EDEE"/>
          </a:solidFill>
        </p:spPr>
        <p:txBody>
          <a:bodyPr/>
          <a:lstStyle>
            <a:lvl1pPr>
              <a:defRPr>
                <a:noFill/>
              </a:defRPr>
            </a:lvl1pPr>
          </a:lstStyle>
          <a:p>
            <a:r>
              <a:rPr lang="en-US"/>
              <a:t> </a:t>
            </a:r>
          </a:p>
        </p:txBody>
      </p:sp>
    </p:spTree>
    <p:extLst>
      <p:ext uri="{BB962C8B-B14F-4D97-AF65-F5344CB8AC3E}">
        <p14:creationId xmlns:p14="http://schemas.microsoft.com/office/powerpoint/2010/main" val="19397877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Subtitle">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1" name="Title 10">
            <a:extLst>
              <a:ext uri="{FF2B5EF4-FFF2-40B4-BE49-F238E27FC236}">
                <a16:creationId xmlns:a16="http://schemas.microsoft.com/office/drawing/2014/main" id="{35E14D97-4DB3-B974-5B4D-993AA73580A6}"/>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sp>
        <p:nvSpPr>
          <p:cNvPr id="7" name="Text Placeholder 18">
            <a:extLst>
              <a:ext uri="{FF2B5EF4-FFF2-40B4-BE49-F238E27FC236}">
                <a16:creationId xmlns:a16="http://schemas.microsoft.com/office/drawing/2014/main" id="{E138ED12-F2A4-5F43-B74E-E740847CBED1}"/>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cxnSp>
        <p:nvCxnSpPr>
          <p:cNvPr id="9" name="Straight Connector 8">
            <a:extLst>
              <a:ext uri="{FF2B5EF4-FFF2-40B4-BE49-F238E27FC236}">
                <a16:creationId xmlns:a16="http://schemas.microsoft.com/office/drawing/2014/main" id="{4EB3BAA6-4187-F040-9105-AA5FFFAD7CE0}"/>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63439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eading, Subtitl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8456C1-90E2-CF72-C758-1AB027C1455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1" name="Title 10">
            <a:extLst>
              <a:ext uri="{FF2B5EF4-FFF2-40B4-BE49-F238E27FC236}">
                <a16:creationId xmlns:a16="http://schemas.microsoft.com/office/drawing/2014/main" id="{35E14D97-4DB3-B974-5B4D-993AA73580A6}"/>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sp>
        <p:nvSpPr>
          <p:cNvPr id="9" name="Text Placeholder 18">
            <a:extLst>
              <a:ext uri="{FF2B5EF4-FFF2-40B4-BE49-F238E27FC236}">
                <a16:creationId xmlns:a16="http://schemas.microsoft.com/office/drawing/2014/main" id="{B93A5CB8-951C-DF41-ACF0-E09A33ED3DD9}"/>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cxnSp>
        <p:nvCxnSpPr>
          <p:cNvPr id="12" name="Straight Connector 11">
            <a:extLst>
              <a:ext uri="{FF2B5EF4-FFF2-40B4-BE49-F238E27FC236}">
                <a16:creationId xmlns:a16="http://schemas.microsoft.com/office/drawing/2014/main" id="{81AE6869-68B6-1149-B982-A79C6DA364EF}"/>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1">
            <a:extLst>
              <a:ext uri="{FF2B5EF4-FFF2-40B4-BE49-F238E27FC236}">
                <a16:creationId xmlns:a16="http://schemas.microsoft.com/office/drawing/2014/main" id="{72FF515A-D42F-25C5-8A87-02D8690E30F2}"/>
              </a:ext>
            </a:extLst>
          </p:cNvPr>
          <p:cNvSpPr txBox="1">
            <a:spLocks/>
          </p:cNvSpPr>
          <p:nvPr userDrawn="1"/>
        </p:nvSpPr>
        <p:spPr>
          <a:xfrm>
            <a:off x="1019780" y="6418799"/>
            <a:ext cx="5838219" cy="154675"/>
          </a:xfrm>
          <a:prstGeom prst="rect">
            <a:avLst/>
          </a:prstGeom>
        </p:spPr>
        <p:txBody>
          <a:bodyPr lIns="91440" tIns="45720" rIns="91440" bIns="45720" anchor="ctr"/>
          <a:lstStyle>
            <a:defPPr>
              <a:defRPr lang="en-US"/>
            </a:defPPr>
            <a:lvl1pPr marL="0" algn="l" defTabSz="228589" rtl="0" eaLnBrk="1" latinLnBrk="0" hangingPunct="1">
              <a:defRPr sz="90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r>
              <a:rPr lang="de-DE" sz="800" err="1">
                <a:solidFill>
                  <a:schemeClr val="accent2"/>
                </a:solidFill>
                <a:ea typeface="+mn-lt"/>
                <a:cs typeface="+mn-lt"/>
              </a:rPr>
              <a:t>Tanso</a:t>
            </a:r>
            <a:r>
              <a:rPr lang="de-DE" sz="800">
                <a:solidFill>
                  <a:schemeClr val="accent2"/>
                </a:solidFill>
                <a:ea typeface="+mn-lt"/>
                <a:cs typeface="+mn-lt"/>
              </a:rPr>
              <a:t> Akademie - 6) ESRS S2, S3 und S4 – 25.06.2025</a:t>
            </a:r>
            <a:endParaRPr lang="en-US" sz="2000">
              <a:solidFill>
                <a:schemeClr val="accent2"/>
              </a:solidFill>
              <a:latin typeface="Bai Jamjuree Light"/>
              <a:ea typeface="+mn-lt"/>
              <a:cs typeface="Bai Jamjuree Light"/>
            </a:endParaRPr>
          </a:p>
        </p:txBody>
      </p:sp>
    </p:spTree>
    <p:extLst>
      <p:ext uri="{BB962C8B-B14F-4D97-AF65-F5344CB8AC3E}">
        <p14:creationId xmlns:p14="http://schemas.microsoft.com/office/powerpoint/2010/main" val="13083419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9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2 Columns">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1" name="Title 10">
            <a:extLst>
              <a:ext uri="{FF2B5EF4-FFF2-40B4-BE49-F238E27FC236}">
                <a16:creationId xmlns:a16="http://schemas.microsoft.com/office/drawing/2014/main" id="{35E14D97-4DB3-B974-5B4D-993AA73580A6}"/>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sp>
        <p:nvSpPr>
          <p:cNvPr id="5" name="Text Placeholder 4">
            <a:extLst>
              <a:ext uri="{FF2B5EF4-FFF2-40B4-BE49-F238E27FC236}">
                <a16:creationId xmlns:a16="http://schemas.microsoft.com/office/drawing/2014/main" id="{3A0AA73B-4A90-98E1-BA90-33A4E4636BBF}"/>
              </a:ext>
            </a:extLst>
          </p:cNvPr>
          <p:cNvSpPr>
            <a:spLocks noGrp="1"/>
          </p:cNvSpPr>
          <p:nvPr>
            <p:ph type="body" sz="quarter" idx="13"/>
          </p:nvPr>
        </p:nvSpPr>
        <p:spPr>
          <a:xfrm>
            <a:off x="635043" y="1752600"/>
            <a:ext cx="5359749" cy="4051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4">
            <a:extLst>
              <a:ext uri="{FF2B5EF4-FFF2-40B4-BE49-F238E27FC236}">
                <a16:creationId xmlns:a16="http://schemas.microsoft.com/office/drawing/2014/main" id="{609C4F9D-EE4A-DFDF-4997-5C20B7E42A43}"/>
              </a:ext>
            </a:extLst>
          </p:cNvPr>
          <p:cNvSpPr>
            <a:spLocks noGrp="1"/>
          </p:cNvSpPr>
          <p:nvPr>
            <p:ph type="body" sz="quarter" idx="14"/>
          </p:nvPr>
        </p:nvSpPr>
        <p:spPr>
          <a:xfrm>
            <a:off x="6197210" y="1752600"/>
            <a:ext cx="5359749" cy="4051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18">
            <a:extLst>
              <a:ext uri="{FF2B5EF4-FFF2-40B4-BE49-F238E27FC236}">
                <a16:creationId xmlns:a16="http://schemas.microsoft.com/office/drawing/2014/main" id="{786B1203-B691-5F4F-B59C-1EF799DBE27A}"/>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cxnSp>
        <p:nvCxnSpPr>
          <p:cNvPr id="12" name="Straight Connector 11">
            <a:extLst>
              <a:ext uri="{FF2B5EF4-FFF2-40B4-BE49-F238E27FC236}">
                <a16:creationId xmlns:a16="http://schemas.microsoft.com/office/drawing/2014/main" id="{5FAD7292-72C5-FE49-B4BD-9EF4885EFF54}"/>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1667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Right">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5" name="Text Placeholder 4">
            <a:extLst>
              <a:ext uri="{FF2B5EF4-FFF2-40B4-BE49-F238E27FC236}">
                <a16:creationId xmlns:a16="http://schemas.microsoft.com/office/drawing/2014/main" id="{3A0AA73B-4A90-98E1-BA90-33A4E4636BBF}"/>
              </a:ext>
            </a:extLst>
          </p:cNvPr>
          <p:cNvSpPr>
            <a:spLocks noGrp="1"/>
          </p:cNvSpPr>
          <p:nvPr>
            <p:ph type="body" sz="quarter" idx="13"/>
          </p:nvPr>
        </p:nvSpPr>
        <p:spPr>
          <a:xfrm>
            <a:off x="635043" y="1752600"/>
            <a:ext cx="5359749" cy="4140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Picture Placeholder 14">
            <a:extLst>
              <a:ext uri="{FF2B5EF4-FFF2-40B4-BE49-F238E27FC236}">
                <a16:creationId xmlns:a16="http://schemas.microsoft.com/office/drawing/2014/main" id="{EB7EAB56-7EFB-65C8-12EE-BDF44E904BAB}"/>
              </a:ext>
            </a:extLst>
          </p:cNvPr>
          <p:cNvSpPr>
            <a:spLocks noGrp="1"/>
          </p:cNvSpPr>
          <p:nvPr>
            <p:ph type="pic" sz="quarter" idx="14" hasCustomPrompt="1"/>
          </p:nvPr>
        </p:nvSpPr>
        <p:spPr>
          <a:xfrm>
            <a:off x="6096000" y="1752600"/>
            <a:ext cx="6091990" cy="4140200"/>
          </a:xfrm>
          <a:custGeom>
            <a:avLst/>
            <a:gdLst>
              <a:gd name="connsiteX0" fmla="*/ 208997 w 12063413"/>
              <a:gd name="connsiteY0" fmla="*/ 0 h 8280400"/>
              <a:gd name="connsiteX1" fmla="*/ 12063413 w 12063413"/>
              <a:gd name="connsiteY1" fmla="*/ 0 h 8280400"/>
              <a:gd name="connsiteX2" fmla="*/ 12063413 w 12063413"/>
              <a:gd name="connsiteY2" fmla="*/ 8280399 h 8280400"/>
              <a:gd name="connsiteX3" fmla="*/ 208997 w 12063413"/>
              <a:gd name="connsiteY3" fmla="*/ 8280400 h 8280400"/>
              <a:gd name="connsiteX4" fmla="*/ 1 w 12063413"/>
              <a:gd name="connsiteY4" fmla="*/ 8071402 h 8280400"/>
              <a:gd name="connsiteX5" fmla="*/ 0 w 12063413"/>
              <a:gd name="connsiteY5" fmla="*/ 208997 h 8280400"/>
              <a:gd name="connsiteX6" fmla="*/ 208997 w 12063413"/>
              <a:gd name="connsiteY6" fmla="*/ 0 h 828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3413" h="8280400">
                <a:moveTo>
                  <a:pt x="208997" y="0"/>
                </a:moveTo>
                <a:lnTo>
                  <a:pt x="12063413" y="0"/>
                </a:lnTo>
                <a:lnTo>
                  <a:pt x="12063413" y="8280399"/>
                </a:lnTo>
                <a:lnTo>
                  <a:pt x="208997" y="8280400"/>
                </a:lnTo>
                <a:cubicBezTo>
                  <a:pt x="93571" y="8280400"/>
                  <a:pt x="1" y="8186828"/>
                  <a:pt x="1" y="8071402"/>
                </a:cubicBezTo>
                <a:lnTo>
                  <a:pt x="0" y="208997"/>
                </a:lnTo>
                <a:cubicBezTo>
                  <a:pt x="0" y="93571"/>
                  <a:pt x="93571" y="0"/>
                  <a:pt x="208997" y="0"/>
                </a:cubicBezTo>
                <a:close/>
              </a:path>
            </a:pathLst>
          </a:custGeom>
          <a:solidFill>
            <a:schemeClr val="accent1"/>
          </a:solidFill>
        </p:spPr>
        <p:txBody>
          <a:bodyPr wrap="square">
            <a:noAutofit/>
          </a:bodyPr>
          <a:lstStyle>
            <a:lvl1pPr>
              <a:defRPr sz="100">
                <a:noFill/>
              </a:defRPr>
            </a:lvl1pPr>
          </a:lstStyle>
          <a:p>
            <a:r>
              <a:rPr lang="en-US"/>
              <a:t> </a:t>
            </a:r>
          </a:p>
        </p:txBody>
      </p:sp>
      <p:sp>
        <p:nvSpPr>
          <p:cNvPr id="9" name="Text Placeholder 18">
            <a:extLst>
              <a:ext uri="{FF2B5EF4-FFF2-40B4-BE49-F238E27FC236}">
                <a16:creationId xmlns:a16="http://schemas.microsoft.com/office/drawing/2014/main" id="{C332E305-2B59-2444-AB0C-5F5AD3025AEF}"/>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sp>
        <p:nvSpPr>
          <p:cNvPr id="12" name="Title 10">
            <a:extLst>
              <a:ext uri="{FF2B5EF4-FFF2-40B4-BE49-F238E27FC236}">
                <a16:creationId xmlns:a16="http://schemas.microsoft.com/office/drawing/2014/main" id="{65CF2AD5-0D32-6D49-A6CF-ED5A7E0A97A6}"/>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cxnSp>
        <p:nvCxnSpPr>
          <p:cNvPr id="11" name="Straight Connector 10">
            <a:extLst>
              <a:ext uri="{FF2B5EF4-FFF2-40B4-BE49-F238E27FC236}">
                <a16:creationId xmlns:a16="http://schemas.microsoft.com/office/drawing/2014/main" id="{ED6FABCD-99E1-FE4A-A35F-C0DD2884CF27}"/>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72091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Left">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2" name="Text Placeholder 4">
            <a:extLst>
              <a:ext uri="{FF2B5EF4-FFF2-40B4-BE49-F238E27FC236}">
                <a16:creationId xmlns:a16="http://schemas.microsoft.com/office/drawing/2014/main" id="{FD665D39-E3C7-F3BA-109D-A357DC9838D9}"/>
              </a:ext>
            </a:extLst>
          </p:cNvPr>
          <p:cNvSpPr>
            <a:spLocks noGrp="1"/>
          </p:cNvSpPr>
          <p:nvPr>
            <p:ph type="body" sz="quarter" idx="15"/>
          </p:nvPr>
        </p:nvSpPr>
        <p:spPr>
          <a:xfrm>
            <a:off x="6197210" y="1752600"/>
            <a:ext cx="5359749" cy="4051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368BAB9B-16CD-3FD9-EAC7-E1157527DF80}"/>
              </a:ext>
            </a:extLst>
          </p:cNvPr>
          <p:cNvSpPr>
            <a:spLocks noGrp="1"/>
          </p:cNvSpPr>
          <p:nvPr>
            <p:ph type="pic" sz="quarter" idx="16" hasCustomPrompt="1"/>
          </p:nvPr>
        </p:nvSpPr>
        <p:spPr>
          <a:xfrm>
            <a:off x="3" y="1752600"/>
            <a:ext cx="6095999" cy="4140200"/>
          </a:xfrm>
          <a:custGeom>
            <a:avLst/>
            <a:gdLst>
              <a:gd name="connsiteX0" fmla="*/ 0 w 12063413"/>
              <a:gd name="connsiteY0" fmla="*/ 0 h 8280400"/>
              <a:gd name="connsiteX1" fmla="*/ 11854416 w 12063413"/>
              <a:gd name="connsiteY1" fmla="*/ 0 h 8280400"/>
              <a:gd name="connsiteX2" fmla="*/ 12063413 w 12063413"/>
              <a:gd name="connsiteY2" fmla="*/ 208997 h 8280400"/>
              <a:gd name="connsiteX3" fmla="*/ 12063412 w 12063413"/>
              <a:gd name="connsiteY3" fmla="*/ 8071402 h 8280400"/>
              <a:gd name="connsiteX4" fmla="*/ 11854416 w 12063413"/>
              <a:gd name="connsiteY4" fmla="*/ 8280400 h 8280400"/>
              <a:gd name="connsiteX5" fmla="*/ 0 w 12063413"/>
              <a:gd name="connsiteY5" fmla="*/ 8280399 h 828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413" h="8280400">
                <a:moveTo>
                  <a:pt x="0" y="0"/>
                </a:moveTo>
                <a:lnTo>
                  <a:pt x="11854416" y="0"/>
                </a:lnTo>
                <a:cubicBezTo>
                  <a:pt x="11969842" y="0"/>
                  <a:pt x="12063413" y="93571"/>
                  <a:pt x="12063413" y="208997"/>
                </a:cubicBezTo>
                <a:lnTo>
                  <a:pt x="12063412" y="8071402"/>
                </a:lnTo>
                <a:cubicBezTo>
                  <a:pt x="12063412" y="8186828"/>
                  <a:pt x="11969842" y="8280400"/>
                  <a:pt x="11854416" y="8280400"/>
                </a:cubicBezTo>
                <a:lnTo>
                  <a:pt x="0" y="8280399"/>
                </a:lnTo>
                <a:close/>
              </a:path>
            </a:pathLst>
          </a:custGeom>
          <a:solidFill>
            <a:srgbClr val="E7EDEE"/>
          </a:solidFill>
        </p:spPr>
        <p:txBody>
          <a:bodyPr wrap="square">
            <a:noAutofit/>
          </a:bodyPr>
          <a:lstStyle>
            <a:lvl1pPr>
              <a:defRPr sz="100">
                <a:noFill/>
              </a:defRPr>
            </a:lvl1pPr>
          </a:lstStyle>
          <a:p>
            <a:r>
              <a:rPr lang="en-US"/>
              <a:t> </a:t>
            </a:r>
          </a:p>
        </p:txBody>
      </p:sp>
      <p:sp>
        <p:nvSpPr>
          <p:cNvPr id="9" name="Text Placeholder 18">
            <a:extLst>
              <a:ext uri="{FF2B5EF4-FFF2-40B4-BE49-F238E27FC236}">
                <a16:creationId xmlns:a16="http://schemas.microsoft.com/office/drawing/2014/main" id="{5220415A-9DE4-3148-BFCF-06E9E5FD4765}"/>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sp>
        <p:nvSpPr>
          <p:cNvPr id="12" name="Title 10">
            <a:extLst>
              <a:ext uri="{FF2B5EF4-FFF2-40B4-BE49-F238E27FC236}">
                <a16:creationId xmlns:a16="http://schemas.microsoft.com/office/drawing/2014/main" id="{EA2D6AE8-BCE8-644A-9839-2E7350F3323D}"/>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cxnSp>
        <p:nvCxnSpPr>
          <p:cNvPr id="11" name="Straight Connector 10">
            <a:extLst>
              <a:ext uri="{FF2B5EF4-FFF2-40B4-BE49-F238E27FC236}">
                <a16:creationId xmlns:a16="http://schemas.microsoft.com/office/drawing/2014/main" id="{D1ED724C-1988-A242-8956-190F1E70CD96}"/>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62841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4 Text Box">
    <p:bg>
      <p:bgRef idx="1001">
        <a:schemeClr val="bg1"/>
      </p:bgRef>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9F1C1F22-1009-D3E5-583C-2ECA61D61CA4}"/>
              </a:ext>
            </a:extLst>
          </p:cNvPr>
          <p:cNvSpPr>
            <a:spLocks noGrp="1"/>
          </p:cNvSpPr>
          <p:nvPr>
            <p:ph type="pic" sz="quarter" idx="14" hasCustomPrompt="1"/>
          </p:nvPr>
        </p:nvSpPr>
        <p:spPr>
          <a:xfrm>
            <a:off x="7150565" y="3"/>
            <a:ext cx="5041434" cy="6857999"/>
          </a:xfrm>
          <a:custGeom>
            <a:avLst/>
            <a:gdLst>
              <a:gd name="connsiteX0" fmla="*/ 378116 w 10082212"/>
              <a:gd name="connsiteY0" fmla="*/ 0 h 13715997"/>
              <a:gd name="connsiteX1" fmla="*/ 10082212 w 10082212"/>
              <a:gd name="connsiteY1" fmla="*/ 0 h 13715997"/>
              <a:gd name="connsiteX2" fmla="*/ 10082212 w 10082212"/>
              <a:gd name="connsiteY2" fmla="*/ 13715997 h 13715997"/>
              <a:gd name="connsiteX3" fmla="*/ 378156 w 10082212"/>
              <a:gd name="connsiteY3" fmla="*/ 13715997 h 13715997"/>
              <a:gd name="connsiteX4" fmla="*/ 0 w 10082212"/>
              <a:gd name="connsiteY4" fmla="*/ 13337841 h 13715997"/>
              <a:gd name="connsiteX5" fmla="*/ 0 w 10082212"/>
              <a:gd name="connsiteY5" fmla="*/ 378152 h 13715997"/>
              <a:gd name="connsiteX6" fmla="*/ 301945 w 10082212"/>
              <a:gd name="connsiteY6" fmla="*/ 7679 h 137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2212" h="13715997">
                <a:moveTo>
                  <a:pt x="378116" y="0"/>
                </a:moveTo>
                <a:lnTo>
                  <a:pt x="10082212" y="0"/>
                </a:lnTo>
                <a:lnTo>
                  <a:pt x="10082212" y="13715997"/>
                </a:lnTo>
                <a:lnTo>
                  <a:pt x="378156" y="13715997"/>
                </a:lnTo>
                <a:cubicBezTo>
                  <a:pt x="169306" y="13715997"/>
                  <a:pt x="0" y="13546691"/>
                  <a:pt x="0" y="13337841"/>
                </a:cubicBezTo>
                <a:lnTo>
                  <a:pt x="0" y="378152"/>
                </a:lnTo>
                <a:cubicBezTo>
                  <a:pt x="0" y="195408"/>
                  <a:pt x="129625" y="42941"/>
                  <a:pt x="301945" y="7679"/>
                </a:cubicBezTo>
                <a:close/>
              </a:path>
            </a:pathLst>
          </a:custGeom>
          <a:solidFill>
            <a:schemeClr val="accent1"/>
          </a:solidFill>
        </p:spPr>
        <p:txBody>
          <a:bodyPr wrap="square">
            <a:noAutofit/>
          </a:bodyPr>
          <a:lstStyle>
            <a:lvl1pPr>
              <a:defRPr sz="100">
                <a:noFill/>
              </a:defRPr>
            </a:lvl1pPr>
          </a:lstStyle>
          <a:p>
            <a:r>
              <a:rPr lang="en-US"/>
              <a:t> </a:t>
            </a:r>
          </a:p>
        </p:txBody>
      </p:sp>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8" name="Text Placeholder 17">
            <a:extLst>
              <a:ext uri="{FF2B5EF4-FFF2-40B4-BE49-F238E27FC236}">
                <a16:creationId xmlns:a16="http://schemas.microsoft.com/office/drawing/2014/main" id="{AD6FA79C-A38A-A4F9-CB32-022C4EC83F17}"/>
              </a:ext>
            </a:extLst>
          </p:cNvPr>
          <p:cNvSpPr>
            <a:spLocks noGrp="1"/>
          </p:cNvSpPr>
          <p:nvPr>
            <p:ph type="body" sz="quarter" idx="16"/>
          </p:nvPr>
        </p:nvSpPr>
        <p:spPr>
          <a:xfrm>
            <a:off x="635044" y="1803666"/>
            <a:ext cx="2294881" cy="16253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7">
            <a:extLst>
              <a:ext uri="{FF2B5EF4-FFF2-40B4-BE49-F238E27FC236}">
                <a16:creationId xmlns:a16="http://schemas.microsoft.com/office/drawing/2014/main" id="{9D9AE800-3B82-9C4F-6175-048E26D873F5}"/>
              </a:ext>
            </a:extLst>
          </p:cNvPr>
          <p:cNvSpPr>
            <a:spLocks noGrp="1"/>
          </p:cNvSpPr>
          <p:nvPr>
            <p:ph type="body" sz="quarter" idx="17"/>
          </p:nvPr>
        </p:nvSpPr>
        <p:spPr>
          <a:xfrm>
            <a:off x="3522364" y="1803666"/>
            <a:ext cx="2294881" cy="16253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 Placeholder 17">
            <a:extLst>
              <a:ext uri="{FF2B5EF4-FFF2-40B4-BE49-F238E27FC236}">
                <a16:creationId xmlns:a16="http://schemas.microsoft.com/office/drawing/2014/main" id="{E6853D91-697A-695A-7E04-A8ED9EE9DBDA}"/>
              </a:ext>
            </a:extLst>
          </p:cNvPr>
          <p:cNvSpPr>
            <a:spLocks noGrp="1"/>
          </p:cNvSpPr>
          <p:nvPr>
            <p:ph type="body" sz="quarter" idx="18"/>
          </p:nvPr>
        </p:nvSpPr>
        <p:spPr>
          <a:xfrm>
            <a:off x="635044" y="3725599"/>
            <a:ext cx="2294881" cy="16253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7">
            <a:extLst>
              <a:ext uri="{FF2B5EF4-FFF2-40B4-BE49-F238E27FC236}">
                <a16:creationId xmlns:a16="http://schemas.microsoft.com/office/drawing/2014/main" id="{7DD829E9-5BCE-AA41-1218-F386EF34F03F}"/>
              </a:ext>
            </a:extLst>
          </p:cNvPr>
          <p:cNvSpPr>
            <a:spLocks noGrp="1"/>
          </p:cNvSpPr>
          <p:nvPr>
            <p:ph type="body" sz="quarter" idx="19"/>
          </p:nvPr>
        </p:nvSpPr>
        <p:spPr>
          <a:xfrm>
            <a:off x="3522364" y="3725599"/>
            <a:ext cx="2294881" cy="16253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8">
            <a:extLst>
              <a:ext uri="{FF2B5EF4-FFF2-40B4-BE49-F238E27FC236}">
                <a16:creationId xmlns:a16="http://schemas.microsoft.com/office/drawing/2014/main" id="{7F0E47D3-A7E7-4246-83AA-6CB6E3BEF3BD}"/>
              </a:ext>
            </a:extLst>
          </p:cNvPr>
          <p:cNvSpPr>
            <a:spLocks noGrp="1"/>
          </p:cNvSpPr>
          <p:nvPr>
            <p:ph type="body" sz="quarter" idx="12" hasCustomPrompt="1"/>
          </p:nvPr>
        </p:nvSpPr>
        <p:spPr>
          <a:xfrm>
            <a:off x="635041" y="378884"/>
            <a:ext cx="5460959"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sp>
        <p:nvSpPr>
          <p:cNvPr id="14" name="Title 10">
            <a:extLst>
              <a:ext uri="{FF2B5EF4-FFF2-40B4-BE49-F238E27FC236}">
                <a16:creationId xmlns:a16="http://schemas.microsoft.com/office/drawing/2014/main" id="{CBC733E2-C44F-E641-B134-3FDE149B0E40}"/>
              </a:ext>
            </a:extLst>
          </p:cNvPr>
          <p:cNvSpPr>
            <a:spLocks noGrp="1"/>
          </p:cNvSpPr>
          <p:nvPr>
            <p:ph type="title"/>
          </p:nvPr>
        </p:nvSpPr>
        <p:spPr>
          <a:xfrm>
            <a:off x="615243" y="761575"/>
            <a:ext cx="5470858"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cxnSp>
        <p:nvCxnSpPr>
          <p:cNvPr id="12" name="Straight Connector 11">
            <a:extLst>
              <a:ext uri="{FF2B5EF4-FFF2-40B4-BE49-F238E27FC236}">
                <a16:creationId xmlns:a16="http://schemas.microsoft.com/office/drawing/2014/main" id="{00CCF841-940C-8048-8BF9-0291E9593B13}"/>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69105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Text Conten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B09060-1933-959C-4E73-E2689A98BD48}"/>
              </a:ext>
            </a:extLst>
          </p:cNvPr>
          <p:cNvSpPr>
            <a:spLocks noGrp="1"/>
          </p:cNvSpPr>
          <p:nvPr>
            <p:ph type="pic" sz="quarter" idx="17" hasCustomPrompt="1"/>
          </p:nvPr>
        </p:nvSpPr>
        <p:spPr>
          <a:xfrm>
            <a:off x="6096000" y="3"/>
            <a:ext cx="6096000" cy="6857999"/>
          </a:xfrm>
          <a:custGeom>
            <a:avLst/>
            <a:gdLst>
              <a:gd name="connsiteX0" fmla="*/ 378116 w 12088812"/>
              <a:gd name="connsiteY0" fmla="*/ 0 h 13715997"/>
              <a:gd name="connsiteX1" fmla="*/ 2384716 w 12088812"/>
              <a:gd name="connsiteY1" fmla="*/ 0 h 13715997"/>
              <a:gd name="connsiteX2" fmla="*/ 10082212 w 12088812"/>
              <a:gd name="connsiteY2" fmla="*/ 0 h 13715997"/>
              <a:gd name="connsiteX3" fmla="*/ 12088812 w 12088812"/>
              <a:gd name="connsiteY3" fmla="*/ 0 h 13715997"/>
              <a:gd name="connsiteX4" fmla="*/ 12088812 w 12088812"/>
              <a:gd name="connsiteY4" fmla="*/ 13715997 h 13715997"/>
              <a:gd name="connsiteX5" fmla="*/ 10082212 w 12088812"/>
              <a:gd name="connsiteY5" fmla="*/ 13715997 h 13715997"/>
              <a:gd name="connsiteX6" fmla="*/ 2384756 w 12088812"/>
              <a:gd name="connsiteY6" fmla="*/ 13715997 h 13715997"/>
              <a:gd name="connsiteX7" fmla="*/ 378156 w 12088812"/>
              <a:gd name="connsiteY7" fmla="*/ 13715997 h 13715997"/>
              <a:gd name="connsiteX8" fmla="*/ 0 w 12088812"/>
              <a:gd name="connsiteY8" fmla="*/ 13337841 h 13715997"/>
              <a:gd name="connsiteX9" fmla="*/ 0 w 12088812"/>
              <a:gd name="connsiteY9" fmla="*/ 378152 h 13715997"/>
              <a:gd name="connsiteX10" fmla="*/ 301945 w 12088812"/>
              <a:gd name="connsiteY10" fmla="*/ 7679 h 137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8812" h="13715997">
                <a:moveTo>
                  <a:pt x="378116" y="0"/>
                </a:moveTo>
                <a:lnTo>
                  <a:pt x="2384716" y="0"/>
                </a:lnTo>
                <a:lnTo>
                  <a:pt x="10082212" y="0"/>
                </a:lnTo>
                <a:lnTo>
                  <a:pt x="12088812" y="0"/>
                </a:lnTo>
                <a:lnTo>
                  <a:pt x="12088812" y="13715997"/>
                </a:lnTo>
                <a:lnTo>
                  <a:pt x="10082212" y="13715997"/>
                </a:lnTo>
                <a:lnTo>
                  <a:pt x="2384756" y="13715997"/>
                </a:lnTo>
                <a:lnTo>
                  <a:pt x="378156" y="13715997"/>
                </a:lnTo>
                <a:cubicBezTo>
                  <a:pt x="169306" y="13715997"/>
                  <a:pt x="0" y="13546691"/>
                  <a:pt x="0" y="13337841"/>
                </a:cubicBezTo>
                <a:lnTo>
                  <a:pt x="0" y="378152"/>
                </a:lnTo>
                <a:cubicBezTo>
                  <a:pt x="0" y="195408"/>
                  <a:pt x="129625" y="42941"/>
                  <a:pt x="301945" y="7679"/>
                </a:cubicBezTo>
                <a:close/>
              </a:path>
            </a:pathLst>
          </a:custGeom>
          <a:solidFill>
            <a:schemeClr val="accent1"/>
          </a:solidFill>
        </p:spPr>
        <p:txBody>
          <a:bodyPr wrap="square">
            <a:noAutofit/>
          </a:bodyPr>
          <a:lstStyle>
            <a:lvl1pPr>
              <a:defRPr sz="100">
                <a:noFill/>
              </a:defRPr>
            </a:lvl1pPr>
          </a:lstStyle>
          <a:p>
            <a:r>
              <a:rPr lang="en-US"/>
              <a:t> </a:t>
            </a:r>
          </a:p>
        </p:txBody>
      </p:sp>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8" name="Text Placeholder 17">
            <a:extLst>
              <a:ext uri="{FF2B5EF4-FFF2-40B4-BE49-F238E27FC236}">
                <a16:creationId xmlns:a16="http://schemas.microsoft.com/office/drawing/2014/main" id="{AD6FA79C-A38A-A4F9-CB32-022C4EC83F17}"/>
              </a:ext>
            </a:extLst>
          </p:cNvPr>
          <p:cNvSpPr>
            <a:spLocks noGrp="1"/>
          </p:cNvSpPr>
          <p:nvPr>
            <p:ph type="body" sz="quarter" idx="16"/>
          </p:nvPr>
        </p:nvSpPr>
        <p:spPr>
          <a:xfrm>
            <a:off x="635041" y="1803666"/>
            <a:ext cx="5182202" cy="4101834"/>
          </a:xfrm>
        </p:spPr>
        <p:txBody>
          <a:bodyPr/>
          <a:lstStyle>
            <a:lvl2pPr fontAlgn="ctr">
              <a:spcBef>
                <a:spcPts val="600"/>
              </a:spcBef>
              <a:buSzPct val="150000"/>
              <a:defRPr/>
            </a:lvl2pPr>
            <a:lvl3pPr>
              <a:lnSpc>
                <a:spcPct val="114000"/>
              </a:lnSpc>
              <a:spcAft>
                <a:spcPts val="300"/>
              </a:spcAft>
              <a:defRPr/>
            </a:lvl3pPr>
            <a:lvl4pPr marL="228600" indent="0">
              <a:lnSpc>
                <a:spcPct val="114000"/>
              </a:lnSpc>
              <a:spcAft>
                <a:spcPts val="300"/>
              </a:spcAft>
              <a:buNone/>
              <a:defRPr/>
            </a:lvl4pPr>
            <a:lvl5pPr marL="171450" indent="-171450" fontAlgn="ctr">
              <a:lnSpc>
                <a:spcPct val="114000"/>
              </a:lnSpc>
              <a:spcAft>
                <a:spcPts val="300"/>
              </a:spcAft>
              <a:buSzPct val="150000"/>
              <a:buFont typeface="Arial" panose="020B0604020202020204" pitchFamily="34" charset="0"/>
              <a:buChar char="•"/>
              <a:defRPr/>
            </a:lvl5pPr>
            <a:lvl6pPr marL="441000" fontAlgn="ctr">
              <a:lnSpc>
                <a:spcPct val="114000"/>
              </a:lnSpc>
              <a:spcBef>
                <a:spcPts val="0"/>
              </a:spcBef>
              <a:spcAft>
                <a:spcPts val="300"/>
              </a:spcAft>
              <a:buSzPct val="150000"/>
              <a:defRPr sz="1000" spc="-25" baseline="0">
                <a:solidFill>
                  <a:schemeClr val="accent2"/>
                </a:solidFill>
              </a:defRPr>
            </a:lvl6pPr>
            <a:lvl7pPr marL="768600" indent="-228589" fontAlgn="ctr">
              <a:lnSpc>
                <a:spcPct val="114000"/>
              </a:lnSpc>
              <a:spcBef>
                <a:spcPts val="0"/>
              </a:spcBef>
              <a:spcAft>
                <a:spcPts val="300"/>
              </a:spcAft>
              <a:buSzPct val="80000"/>
              <a:buFont typeface="Courier New" panose="02070309020205020404" pitchFamily="49" charset="0"/>
              <a:buChar char="o"/>
              <a:defRPr sz="1000">
                <a:solidFill>
                  <a:schemeClr val="accent2"/>
                </a:solidFill>
              </a:defRPr>
            </a:lvl7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18">
            <a:extLst>
              <a:ext uri="{FF2B5EF4-FFF2-40B4-BE49-F238E27FC236}">
                <a16:creationId xmlns:a16="http://schemas.microsoft.com/office/drawing/2014/main" id="{D59AD4D8-E070-104B-A238-E9A6A5A8C6AF}"/>
              </a:ext>
            </a:extLst>
          </p:cNvPr>
          <p:cNvSpPr>
            <a:spLocks noGrp="1"/>
          </p:cNvSpPr>
          <p:nvPr>
            <p:ph type="body" sz="quarter" idx="12" hasCustomPrompt="1"/>
          </p:nvPr>
        </p:nvSpPr>
        <p:spPr>
          <a:xfrm>
            <a:off x="635041" y="378884"/>
            <a:ext cx="5460959"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sp>
        <p:nvSpPr>
          <p:cNvPr id="13" name="Title 10">
            <a:extLst>
              <a:ext uri="{FF2B5EF4-FFF2-40B4-BE49-F238E27FC236}">
                <a16:creationId xmlns:a16="http://schemas.microsoft.com/office/drawing/2014/main" id="{21AA7113-F8E0-4347-B65C-E04F6ACE5EBB}"/>
              </a:ext>
            </a:extLst>
          </p:cNvPr>
          <p:cNvSpPr>
            <a:spLocks noGrp="1"/>
          </p:cNvSpPr>
          <p:nvPr>
            <p:ph type="title"/>
          </p:nvPr>
        </p:nvSpPr>
        <p:spPr>
          <a:xfrm>
            <a:off x="615243" y="761575"/>
            <a:ext cx="5470858"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cxnSp>
        <p:nvCxnSpPr>
          <p:cNvPr id="9" name="Straight Connector 8">
            <a:extLst>
              <a:ext uri="{FF2B5EF4-FFF2-40B4-BE49-F238E27FC236}">
                <a16:creationId xmlns:a16="http://schemas.microsoft.com/office/drawing/2014/main" id="{5B14D266-2BAE-2347-856D-B59389084BB8}"/>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54803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mage, Text">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8" name="Text Placeholder 17">
            <a:extLst>
              <a:ext uri="{FF2B5EF4-FFF2-40B4-BE49-F238E27FC236}">
                <a16:creationId xmlns:a16="http://schemas.microsoft.com/office/drawing/2014/main" id="{AD6FA79C-A38A-A4F9-CB32-022C4EC83F17}"/>
              </a:ext>
            </a:extLst>
          </p:cNvPr>
          <p:cNvSpPr>
            <a:spLocks noGrp="1"/>
          </p:cNvSpPr>
          <p:nvPr>
            <p:ph type="body" sz="quarter" idx="16"/>
          </p:nvPr>
        </p:nvSpPr>
        <p:spPr>
          <a:xfrm>
            <a:off x="635044" y="1803666"/>
            <a:ext cx="3848351" cy="4101834"/>
          </a:xfrm>
        </p:spPr>
        <p:txBody>
          <a:bodyPr/>
          <a:lstStyle>
            <a:lvl2pPr fontAlgn="ctr">
              <a:spcBef>
                <a:spcPts val="600"/>
              </a:spcBef>
              <a:buSzPct val="150000"/>
              <a:defRPr/>
            </a:lvl2pPr>
            <a:lvl3pPr>
              <a:lnSpc>
                <a:spcPct val="114000"/>
              </a:lnSpc>
              <a:spcAft>
                <a:spcPts val="300"/>
              </a:spcAft>
              <a:defRPr/>
            </a:lvl3pPr>
            <a:lvl4pPr marL="228600" indent="0">
              <a:lnSpc>
                <a:spcPct val="114000"/>
              </a:lnSpc>
              <a:spcAft>
                <a:spcPts val="300"/>
              </a:spcAft>
              <a:buNone/>
              <a:defRPr/>
            </a:lvl4pPr>
            <a:lvl5pPr marL="171450" indent="-171450" fontAlgn="ctr">
              <a:lnSpc>
                <a:spcPct val="114000"/>
              </a:lnSpc>
              <a:spcAft>
                <a:spcPts val="300"/>
              </a:spcAft>
              <a:buSzPct val="150000"/>
              <a:buFont typeface="Arial" panose="020B0604020202020204" pitchFamily="34" charset="0"/>
              <a:buChar char="•"/>
              <a:defRPr/>
            </a:lvl5pPr>
            <a:lvl6pPr marL="441000" fontAlgn="ctr">
              <a:lnSpc>
                <a:spcPct val="114000"/>
              </a:lnSpc>
              <a:spcBef>
                <a:spcPts val="0"/>
              </a:spcBef>
              <a:spcAft>
                <a:spcPts val="300"/>
              </a:spcAft>
              <a:buSzPct val="150000"/>
              <a:defRPr sz="1000" spc="-25" baseline="0">
                <a:solidFill>
                  <a:schemeClr val="accent2"/>
                </a:solidFill>
              </a:defRPr>
            </a:lvl6pPr>
            <a:lvl7pPr marL="768600" indent="-228589" fontAlgn="ctr">
              <a:lnSpc>
                <a:spcPct val="114000"/>
              </a:lnSpc>
              <a:spcBef>
                <a:spcPts val="0"/>
              </a:spcBef>
              <a:spcAft>
                <a:spcPts val="300"/>
              </a:spcAft>
              <a:buSzPct val="80000"/>
              <a:buFont typeface="Courier New" panose="02070309020205020404" pitchFamily="49" charset="0"/>
              <a:buChar char="o"/>
              <a:defRPr sz="1000">
                <a:solidFill>
                  <a:schemeClr val="accent2"/>
                </a:solidFill>
              </a:defRPr>
            </a:lvl7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11">
            <a:extLst>
              <a:ext uri="{FF2B5EF4-FFF2-40B4-BE49-F238E27FC236}">
                <a16:creationId xmlns:a16="http://schemas.microsoft.com/office/drawing/2014/main" id="{671D38FE-1211-30DE-4CF9-EAA8B38EE3BE}"/>
              </a:ext>
            </a:extLst>
          </p:cNvPr>
          <p:cNvSpPr>
            <a:spLocks noGrp="1"/>
          </p:cNvSpPr>
          <p:nvPr>
            <p:ph type="pic" sz="quarter" idx="18" hasCustomPrompt="1"/>
          </p:nvPr>
        </p:nvSpPr>
        <p:spPr>
          <a:xfrm>
            <a:off x="4673906" y="3"/>
            <a:ext cx="7518095" cy="6857999"/>
          </a:xfrm>
          <a:custGeom>
            <a:avLst/>
            <a:gdLst>
              <a:gd name="connsiteX0" fmla="*/ 378116 w 15035212"/>
              <a:gd name="connsiteY0" fmla="*/ 0 h 13715997"/>
              <a:gd name="connsiteX1" fmla="*/ 2384716 w 15035212"/>
              <a:gd name="connsiteY1" fmla="*/ 0 h 13715997"/>
              <a:gd name="connsiteX2" fmla="*/ 3324516 w 15035212"/>
              <a:gd name="connsiteY2" fmla="*/ 0 h 13715997"/>
              <a:gd name="connsiteX3" fmla="*/ 5331116 w 15035212"/>
              <a:gd name="connsiteY3" fmla="*/ 0 h 13715997"/>
              <a:gd name="connsiteX4" fmla="*/ 10082212 w 15035212"/>
              <a:gd name="connsiteY4" fmla="*/ 0 h 13715997"/>
              <a:gd name="connsiteX5" fmla="*/ 12088812 w 15035212"/>
              <a:gd name="connsiteY5" fmla="*/ 0 h 13715997"/>
              <a:gd name="connsiteX6" fmla="*/ 13028612 w 15035212"/>
              <a:gd name="connsiteY6" fmla="*/ 0 h 13715997"/>
              <a:gd name="connsiteX7" fmla="*/ 15035212 w 15035212"/>
              <a:gd name="connsiteY7" fmla="*/ 0 h 13715997"/>
              <a:gd name="connsiteX8" fmla="*/ 15035212 w 15035212"/>
              <a:gd name="connsiteY8" fmla="*/ 13715997 h 13715997"/>
              <a:gd name="connsiteX9" fmla="*/ 13028612 w 15035212"/>
              <a:gd name="connsiteY9" fmla="*/ 13715997 h 13715997"/>
              <a:gd name="connsiteX10" fmla="*/ 12088812 w 15035212"/>
              <a:gd name="connsiteY10" fmla="*/ 13715997 h 13715997"/>
              <a:gd name="connsiteX11" fmla="*/ 10082212 w 15035212"/>
              <a:gd name="connsiteY11" fmla="*/ 13715997 h 13715997"/>
              <a:gd name="connsiteX12" fmla="*/ 5331156 w 15035212"/>
              <a:gd name="connsiteY12" fmla="*/ 13715997 h 13715997"/>
              <a:gd name="connsiteX13" fmla="*/ 3324556 w 15035212"/>
              <a:gd name="connsiteY13" fmla="*/ 13715997 h 13715997"/>
              <a:gd name="connsiteX14" fmla="*/ 2384756 w 15035212"/>
              <a:gd name="connsiteY14" fmla="*/ 13715997 h 13715997"/>
              <a:gd name="connsiteX15" fmla="*/ 378156 w 15035212"/>
              <a:gd name="connsiteY15" fmla="*/ 13715997 h 13715997"/>
              <a:gd name="connsiteX16" fmla="*/ 0 w 15035212"/>
              <a:gd name="connsiteY16" fmla="*/ 13337841 h 13715997"/>
              <a:gd name="connsiteX17" fmla="*/ 0 w 15035212"/>
              <a:gd name="connsiteY17" fmla="*/ 378152 h 13715997"/>
              <a:gd name="connsiteX18" fmla="*/ 301945 w 15035212"/>
              <a:gd name="connsiteY18" fmla="*/ 7679 h 137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35212" h="13715997">
                <a:moveTo>
                  <a:pt x="378116" y="0"/>
                </a:moveTo>
                <a:lnTo>
                  <a:pt x="2384716" y="0"/>
                </a:lnTo>
                <a:lnTo>
                  <a:pt x="3324516" y="0"/>
                </a:lnTo>
                <a:lnTo>
                  <a:pt x="5331116" y="0"/>
                </a:lnTo>
                <a:lnTo>
                  <a:pt x="10082212" y="0"/>
                </a:lnTo>
                <a:lnTo>
                  <a:pt x="12088812" y="0"/>
                </a:lnTo>
                <a:lnTo>
                  <a:pt x="13028612" y="0"/>
                </a:lnTo>
                <a:lnTo>
                  <a:pt x="15035212" y="0"/>
                </a:lnTo>
                <a:lnTo>
                  <a:pt x="15035212" y="13715997"/>
                </a:lnTo>
                <a:lnTo>
                  <a:pt x="13028612" y="13715997"/>
                </a:lnTo>
                <a:lnTo>
                  <a:pt x="12088812" y="13715997"/>
                </a:lnTo>
                <a:lnTo>
                  <a:pt x="10082212" y="13715997"/>
                </a:lnTo>
                <a:lnTo>
                  <a:pt x="5331156" y="13715997"/>
                </a:lnTo>
                <a:lnTo>
                  <a:pt x="3324556" y="13715997"/>
                </a:lnTo>
                <a:lnTo>
                  <a:pt x="2384756" y="13715997"/>
                </a:lnTo>
                <a:lnTo>
                  <a:pt x="378156" y="13715997"/>
                </a:lnTo>
                <a:cubicBezTo>
                  <a:pt x="169306" y="13715997"/>
                  <a:pt x="0" y="13546691"/>
                  <a:pt x="0" y="13337841"/>
                </a:cubicBezTo>
                <a:lnTo>
                  <a:pt x="0" y="378152"/>
                </a:lnTo>
                <a:cubicBezTo>
                  <a:pt x="0" y="195408"/>
                  <a:pt x="129625" y="42941"/>
                  <a:pt x="301945" y="7679"/>
                </a:cubicBezTo>
                <a:close/>
              </a:path>
            </a:pathLst>
          </a:custGeom>
          <a:solidFill>
            <a:schemeClr val="accent1"/>
          </a:solidFill>
        </p:spPr>
        <p:txBody>
          <a:bodyPr wrap="square">
            <a:noAutofit/>
          </a:bodyPr>
          <a:lstStyle>
            <a:lvl1pPr>
              <a:defRPr sz="100">
                <a:noFill/>
              </a:defRPr>
            </a:lvl1pPr>
          </a:lstStyle>
          <a:p>
            <a:r>
              <a:rPr lang="en-US"/>
              <a:t> </a:t>
            </a:r>
          </a:p>
        </p:txBody>
      </p:sp>
      <p:sp>
        <p:nvSpPr>
          <p:cNvPr id="13" name="Text Placeholder 18">
            <a:extLst>
              <a:ext uri="{FF2B5EF4-FFF2-40B4-BE49-F238E27FC236}">
                <a16:creationId xmlns:a16="http://schemas.microsoft.com/office/drawing/2014/main" id="{782A89CE-A4D8-8F41-880D-C4A351B9CF64}"/>
              </a:ext>
            </a:extLst>
          </p:cNvPr>
          <p:cNvSpPr>
            <a:spLocks noGrp="1"/>
          </p:cNvSpPr>
          <p:nvPr>
            <p:ph type="body" sz="quarter" idx="12" hasCustomPrompt="1"/>
          </p:nvPr>
        </p:nvSpPr>
        <p:spPr>
          <a:xfrm>
            <a:off x="635041" y="378884"/>
            <a:ext cx="3861153"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sp>
        <p:nvSpPr>
          <p:cNvPr id="14" name="Title 10">
            <a:extLst>
              <a:ext uri="{FF2B5EF4-FFF2-40B4-BE49-F238E27FC236}">
                <a16:creationId xmlns:a16="http://schemas.microsoft.com/office/drawing/2014/main" id="{2B46662E-F93D-6147-872D-7CDB202865F7}"/>
              </a:ext>
            </a:extLst>
          </p:cNvPr>
          <p:cNvSpPr>
            <a:spLocks noGrp="1"/>
          </p:cNvSpPr>
          <p:nvPr>
            <p:ph type="title"/>
          </p:nvPr>
        </p:nvSpPr>
        <p:spPr>
          <a:xfrm>
            <a:off x="615243" y="761575"/>
            <a:ext cx="3868152"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cxnSp>
        <p:nvCxnSpPr>
          <p:cNvPr id="9" name="Straight Connector 8">
            <a:extLst>
              <a:ext uri="{FF2B5EF4-FFF2-40B4-BE49-F238E27FC236}">
                <a16:creationId xmlns:a16="http://schemas.microsoft.com/office/drawing/2014/main" id="{16CF6504-EBA6-AD49-A31A-91B89B47A6E0}"/>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41045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duct Description">
    <p:bg>
      <p:bgRef idx="1001">
        <a:schemeClr val="bg2"/>
      </p:bgRef>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D092FB1E-4365-60FC-191B-98CA6C614325}"/>
              </a:ext>
            </a:extLst>
          </p:cNvPr>
          <p:cNvSpPr>
            <a:spLocks noGrp="1"/>
          </p:cNvSpPr>
          <p:nvPr>
            <p:ph type="body" sz="quarter" idx="25" hasCustomPrompt="1"/>
          </p:nvPr>
        </p:nvSpPr>
        <p:spPr>
          <a:xfrm>
            <a:off x="626029" y="1661055"/>
            <a:ext cx="5389680" cy="3923959"/>
          </a:xfrm>
          <a:prstGeom prst="roundRect">
            <a:avLst>
              <a:gd name="adj" fmla="val 2046"/>
            </a:avLst>
          </a:prstGeom>
          <a:solidFill>
            <a:schemeClr val="bg1"/>
          </a:solidFill>
          <a:ln w="0">
            <a:solidFill>
              <a:schemeClr val="bg1">
                <a:alpha val="0"/>
              </a:schemeClr>
            </a:solidFill>
          </a:ln>
        </p:spPr>
        <p:txBody>
          <a:bodyPr/>
          <a:lstStyle>
            <a:lvl1pPr>
              <a:lnSpc>
                <a:spcPct val="114000"/>
              </a:lnSpc>
              <a:spcAft>
                <a:spcPts val="0"/>
              </a:spcAft>
              <a:defRPr sz="1000" b="0" i="0" spc="-25" baseline="0">
                <a:noFill/>
                <a:latin typeface="Inter Light" panose="02000503000000020004" pitchFamily="2" charset="0"/>
                <a:ea typeface="Inter Light" panose="02000503000000020004" pitchFamily="2" charset="0"/>
              </a:defRPr>
            </a:lvl1pPr>
          </a:lstStyle>
          <a:p>
            <a:pPr lvl="0"/>
            <a:r>
              <a:rPr lang="en-US"/>
              <a:t> </a:t>
            </a:r>
          </a:p>
        </p:txBody>
      </p:sp>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8" name="Text Placeholder 17">
            <a:extLst>
              <a:ext uri="{FF2B5EF4-FFF2-40B4-BE49-F238E27FC236}">
                <a16:creationId xmlns:a16="http://schemas.microsoft.com/office/drawing/2014/main" id="{AD6FA79C-A38A-A4F9-CB32-022C4EC83F17}"/>
              </a:ext>
            </a:extLst>
          </p:cNvPr>
          <p:cNvSpPr>
            <a:spLocks noGrp="1"/>
          </p:cNvSpPr>
          <p:nvPr>
            <p:ph type="body" sz="quarter" idx="16" hasCustomPrompt="1"/>
          </p:nvPr>
        </p:nvSpPr>
        <p:spPr>
          <a:xfrm>
            <a:off x="886214" y="2702664"/>
            <a:ext cx="4869642" cy="471128"/>
          </a:xfrm>
        </p:spPr>
        <p:txBody>
          <a:bodyPr/>
          <a:lstStyle>
            <a:lvl1pPr>
              <a:defRPr sz="2400">
                <a:latin typeface="+mj-lt"/>
              </a:defRPr>
            </a:lvl1pPr>
            <a:lvl2pPr fontAlgn="ctr">
              <a:spcBef>
                <a:spcPts val="600"/>
              </a:spcBef>
              <a:buSzPct val="150000"/>
              <a:defRPr/>
            </a:lvl2pPr>
            <a:lvl3pPr>
              <a:lnSpc>
                <a:spcPct val="114000"/>
              </a:lnSpc>
              <a:spcAft>
                <a:spcPts val="300"/>
              </a:spcAft>
              <a:defRPr/>
            </a:lvl3pPr>
            <a:lvl4pPr marL="228600" indent="0">
              <a:lnSpc>
                <a:spcPct val="114000"/>
              </a:lnSpc>
              <a:spcAft>
                <a:spcPts val="300"/>
              </a:spcAft>
              <a:buNone/>
              <a:defRPr/>
            </a:lvl4pPr>
            <a:lvl5pPr marL="171450" indent="-171450" fontAlgn="ctr">
              <a:lnSpc>
                <a:spcPct val="114000"/>
              </a:lnSpc>
              <a:spcAft>
                <a:spcPts val="300"/>
              </a:spcAft>
              <a:buSzPct val="150000"/>
              <a:buFont typeface="Arial" panose="020B0604020202020204" pitchFamily="34" charset="0"/>
              <a:buChar char="•"/>
              <a:defRPr/>
            </a:lvl5pPr>
            <a:lvl6pPr marL="441000" fontAlgn="ctr">
              <a:lnSpc>
                <a:spcPct val="114000"/>
              </a:lnSpc>
              <a:spcBef>
                <a:spcPts val="0"/>
              </a:spcBef>
              <a:spcAft>
                <a:spcPts val="300"/>
              </a:spcAft>
              <a:buSzPct val="150000"/>
              <a:defRPr sz="1000" spc="-25" baseline="0">
                <a:solidFill>
                  <a:schemeClr val="accent2"/>
                </a:solidFill>
              </a:defRPr>
            </a:lvl6pPr>
            <a:lvl7pPr marL="768600" indent="-228589" fontAlgn="ctr">
              <a:lnSpc>
                <a:spcPct val="114000"/>
              </a:lnSpc>
              <a:spcBef>
                <a:spcPts val="0"/>
              </a:spcBef>
              <a:spcAft>
                <a:spcPts val="300"/>
              </a:spcAft>
              <a:buSzPct val="80000"/>
              <a:buFont typeface="Courier New" panose="02070309020205020404" pitchFamily="49" charset="0"/>
              <a:buChar char="o"/>
              <a:defRPr sz="1000">
                <a:solidFill>
                  <a:schemeClr val="accent2"/>
                </a:solidFill>
              </a:defRPr>
            </a:lvl7pPr>
          </a:lstStyle>
          <a:p>
            <a:pPr lvl="0"/>
            <a:r>
              <a:rPr lang="en-US"/>
              <a:t>Title here</a:t>
            </a:r>
          </a:p>
        </p:txBody>
      </p:sp>
      <p:sp>
        <p:nvSpPr>
          <p:cNvPr id="5" name="Text Placeholder 4">
            <a:extLst>
              <a:ext uri="{FF2B5EF4-FFF2-40B4-BE49-F238E27FC236}">
                <a16:creationId xmlns:a16="http://schemas.microsoft.com/office/drawing/2014/main" id="{E5542C98-51D7-9CC9-899A-7D41832AFC68}"/>
              </a:ext>
            </a:extLst>
          </p:cNvPr>
          <p:cNvSpPr>
            <a:spLocks noGrp="1"/>
          </p:cNvSpPr>
          <p:nvPr>
            <p:ph type="body" sz="quarter" idx="17" hasCustomPrompt="1"/>
          </p:nvPr>
        </p:nvSpPr>
        <p:spPr>
          <a:xfrm>
            <a:off x="886215" y="3176088"/>
            <a:ext cx="4869643" cy="855663"/>
          </a:xfrm>
        </p:spPr>
        <p:txBody>
          <a:bodyPr/>
          <a:lstStyle>
            <a:lvl1pPr>
              <a:lnSpc>
                <a:spcPct val="114000"/>
              </a:lnSpc>
              <a:spcAft>
                <a:spcPts val="0"/>
              </a:spcAft>
              <a:defRPr sz="1000" b="0" i="0" spc="-25" baseline="0">
                <a:solidFill>
                  <a:schemeClr val="tx1"/>
                </a:solidFill>
                <a:latin typeface="Inter Light" panose="02000503000000020004" pitchFamily="2" charset="0"/>
                <a:ea typeface="Inter Light" panose="02000503000000020004" pitchFamily="2" charset="0"/>
              </a:defRPr>
            </a:lvl1pPr>
          </a:lstStyle>
          <a:p>
            <a:pPr lvl="0"/>
            <a:r>
              <a:rPr lang="en-US"/>
              <a:t>Description here</a:t>
            </a:r>
          </a:p>
        </p:txBody>
      </p:sp>
      <p:sp>
        <p:nvSpPr>
          <p:cNvPr id="6" name="Text Placeholder 32">
            <a:extLst>
              <a:ext uri="{FF2B5EF4-FFF2-40B4-BE49-F238E27FC236}">
                <a16:creationId xmlns:a16="http://schemas.microsoft.com/office/drawing/2014/main" id="{B8B48606-435E-E391-6EB1-25293C4FBAC6}"/>
              </a:ext>
            </a:extLst>
          </p:cNvPr>
          <p:cNvSpPr>
            <a:spLocks noGrp="1"/>
          </p:cNvSpPr>
          <p:nvPr>
            <p:ph type="body" sz="quarter" idx="23" hasCustomPrompt="1"/>
          </p:nvPr>
        </p:nvSpPr>
        <p:spPr>
          <a:xfrm flipV="1">
            <a:off x="886215" y="4224520"/>
            <a:ext cx="2844185" cy="9000"/>
          </a:xfrm>
          <a:solidFill>
            <a:srgbClr val="1D212D">
              <a:alpha val="50000"/>
            </a:srgbClr>
          </a:solidFill>
          <a:ln w="0">
            <a:solidFill>
              <a:srgbClr val="2F3032">
                <a:alpha val="0"/>
              </a:srgbClr>
            </a:solidFill>
          </a:ln>
        </p:spPr>
        <p:txBody>
          <a:bodyPr/>
          <a:lstStyle>
            <a:lvl1pPr>
              <a:defRPr sz="100">
                <a:noFill/>
              </a:defRPr>
            </a:lvl1pPr>
          </a:lstStyle>
          <a:p>
            <a:pPr lvl="0"/>
            <a:r>
              <a:rPr lang="en-US"/>
              <a:t> </a:t>
            </a:r>
          </a:p>
        </p:txBody>
      </p:sp>
      <p:sp>
        <p:nvSpPr>
          <p:cNvPr id="7" name="Text Placeholder 4">
            <a:extLst>
              <a:ext uri="{FF2B5EF4-FFF2-40B4-BE49-F238E27FC236}">
                <a16:creationId xmlns:a16="http://schemas.microsoft.com/office/drawing/2014/main" id="{0BF25C0A-E6C3-5A3D-6A7D-7C95C7221943}"/>
              </a:ext>
            </a:extLst>
          </p:cNvPr>
          <p:cNvSpPr>
            <a:spLocks noGrp="1"/>
          </p:cNvSpPr>
          <p:nvPr>
            <p:ph type="body" sz="quarter" idx="24" hasCustomPrompt="1"/>
          </p:nvPr>
        </p:nvSpPr>
        <p:spPr>
          <a:xfrm>
            <a:off x="886214" y="4362362"/>
            <a:ext cx="4869642" cy="855663"/>
          </a:xfrm>
        </p:spPr>
        <p:txBody>
          <a:bodyPr/>
          <a:lstStyle>
            <a:lvl1pPr marL="279450" indent="-279450" fontAlgn="ctr">
              <a:lnSpc>
                <a:spcPct val="114000"/>
              </a:lnSpc>
              <a:spcAft>
                <a:spcPts val="300"/>
              </a:spcAft>
              <a:buSzPct val="180000"/>
              <a:buFontTx/>
              <a:buBlip>
                <a:blip r:embed="rId4">
                  <a:extLst>
                    <a:ext uri="{96DAC541-7B7A-43D3-8B79-37D633B846F1}">
                      <asvg:svgBlip xmlns:asvg="http://schemas.microsoft.com/office/drawing/2016/SVG/main" r:embed="rId5"/>
                    </a:ext>
                  </a:extLst>
                </a:blip>
              </a:buBlip>
              <a:defRPr sz="1000" b="0" i="0" spc="-25" baseline="0">
                <a:solidFill>
                  <a:schemeClr val="tx1"/>
                </a:solidFill>
                <a:latin typeface="Inter Light" panose="02000503000000020004" pitchFamily="2" charset="0"/>
                <a:ea typeface="Inter Light" panose="02000503000000020004" pitchFamily="2" charset="0"/>
              </a:defRPr>
            </a:lvl1pPr>
          </a:lstStyle>
          <a:p>
            <a:pPr lvl="0"/>
            <a:r>
              <a:rPr lang="en-US"/>
              <a:t>List text here</a:t>
            </a:r>
          </a:p>
        </p:txBody>
      </p:sp>
      <p:sp>
        <p:nvSpPr>
          <p:cNvPr id="12" name="Text Placeholder 18">
            <a:extLst>
              <a:ext uri="{FF2B5EF4-FFF2-40B4-BE49-F238E27FC236}">
                <a16:creationId xmlns:a16="http://schemas.microsoft.com/office/drawing/2014/main" id="{CD8AA183-1BC8-E246-9F84-EBD7D735E27D}"/>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sp>
        <p:nvSpPr>
          <p:cNvPr id="15" name="Title 10">
            <a:extLst>
              <a:ext uri="{FF2B5EF4-FFF2-40B4-BE49-F238E27FC236}">
                <a16:creationId xmlns:a16="http://schemas.microsoft.com/office/drawing/2014/main" id="{7DEF906B-0B71-1E49-8E9F-F195A05D273B}"/>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cxnSp>
        <p:nvCxnSpPr>
          <p:cNvPr id="14" name="Straight Connector 13">
            <a:extLst>
              <a:ext uri="{FF2B5EF4-FFF2-40B4-BE49-F238E27FC236}">
                <a16:creationId xmlns:a16="http://schemas.microsoft.com/office/drawing/2014/main" id="{DE88EA55-6AE6-B749-86D6-E503A081C11C}"/>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46150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Green">
    <p:bg>
      <p:bgRef idx="1001">
        <a:schemeClr val="bg2"/>
      </p:bgRef>
    </p:bg>
    <p:spTree>
      <p:nvGrpSpPr>
        <p:cNvPr id="1" name=""/>
        <p:cNvGrpSpPr/>
        <p:nvPr/>
      </p:nvGrpSpPr>
      <p:grpSpPr>
        <a:xfrm>
          <a:off x="0" y="0"/>
          <a:ext cx="0" cy="0"/>
          <a:chOff x="0" y="0"/>
          <a:chExt cx="0" cy="0"/>
        </a:xfrm>
      </p:grpSpPr>
      <p:pic>
        <p:nvPicPr>
          <p:cNvPr id="13" name="Picture 12" descr="A green circle on a blue background&#10;&#10;Description automatically generated">
            <a:extLst>
              <a:ext uri="{FF2B5EF4-FFF2-40B4-BE49-F238E27FC236}">
                <a16:creationId xmlns:a16="http://schemas.microsoft.com/office/drawing/2014/main" id="{565E616D-C6EF-579D-FCE1-0E8BEADBA3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3"/>
            <a:ext cx="12192000" cy="6857552"/>
          </a:xfrm>
          <a:prstGeom prst="rect">
            <a:avLst/>
          </a:prstGeom>
        </p:spPr>
      </p:pic>
      <p:pic>
        <p:nvPicPr>
          <p:cNvPr id="9" name="Graphic 8">
            <a:extLst>
              <a:ext uri="{FF2B5EF4-FFF2-40B4-BE49-F238E27FC236}">
                <a16:creationId xmlns:a16="http://schemas.microsoft.com/office/drawing/2014/main" id="{D13C979F-7F45-802C-3F63-02ED33D59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26947" y="3039341"/>
            <a:ext cx="2338107" cy="779320"/>
          </a:xfrm>
          <a:prstGeom prst="rect">
            <a:avLst/>
          </a:prstGeom>
        </p:spPr>
      </p:pic>
    </p:spTree>
    <p:extLst>
      <p:ext uri="{BB962C8B-B14F-4D97-AF65-F5344CB8AC3E}">
        <p14:creationId xmlns:p14="http://schemas.microsoft.com/office/powerpoint/2010/main" val="326641300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er Review">
    <p:bg>
      <p:bgRef idx="1001">
        <a:schemeClr val="bg2"/>
      </p:bgRef>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D6EA13A3-A479-B46A-CD73-ADA163237500}"/>
              </a:ext>
            </a:extLst>
          </p:cNvPr>
          <p:cNvSpPr>
            <a:spLocks noGrp="1"/>
          </p:cNvSpPr>
          <p:nvPr>
            <p:ph type="body" sz="quarter" idx="25" hasCustomPrompt="1"/>
          </p:nvPr>
        </p:nvSpPr>
        <p:spPr>
          <a:xfrm>
            <a:off x="626032" y="1837766"/>
            <a:ext cx="3453177" cy="3729319"/>
          </a:xfrm>
          <a:prstGeom prst="roundRect">
            <a:avLst>
              <a:gd name="adj" fmla="val 2046"/>
            </a:avLst>
          </a:prstGeom>
          <a:solidFill>
            <a:schemeClr val="bg1"/>
          </a:solidFill>
          <a:ln w="0">
            <a:solidFill>
              <a:schemeClr val="bg1">
                <a:alpha val="0"/>
              </a:schemeClr>
            </a:solidFill>
          </a:ln>
        </p:spPr>
        <p:txBody>
          <a:bodyPr/>
          <a:lstStyle>
            <a:lvl1pPr>
              <a:lnSpc>
                <a:spcPct val="114000"/>
              </a:lnSpc>
              <a:spcAft>
                <a:spcPts val="0"/>
              </a:spcAft>
              <a:defRPr sz="1000" b="0" i="0" spc="-25" baseline="0">
                <a:noFill/>
                <a:latin typeface="Inter Light" panose="02000503000000020004" pitchFamily="2" charset="0"/>
                <a:ea typeface="Inter Light" panose="02000503000000020004" pitchFamily="2" charset="0"/>
              </a:defRPr>
            </a:lvl1pPr>
          </a:lstStyle>
          <a:p>
            <a:pPr lvl="0"/>
            <a:r>
              <a:rPr lang="en-US"/>
              <a:t> </a:t>
            </a:r>
          </a:p>
        </p:txBody>
      </p:sp>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4" name="Text Placeholder 4">
            <a:extLst>
              <a:ext uri="{FF2B5EF4-FFF2-40B4-BE49-F238E27FC236}">
                <a16:creationId xmlns:a16="http://schemas.microsoft.com/office/drawing/2014/main" id="{6D9A580A-C7AF-B728-8C57-C9C8D153267C}"/>
              </a:ext>
            </a:extLst>
          </p:cNvPr>
          <p:cNvSpPr>
            <a:spLocks noGrp="1"/>
          </p:cNvSpPr>
          <p:nvPr>
            <p:ph type="body" sz="quarter" idx="17" hasCustomPrompt="1"/>
          </p:nvPr>
        </p:nvSpPr>
        <p:spPr>
          <a:xfrm>
            <a:off x="838258" y="2815608"/>
            <a:ext cx="2918201" cy="1781793"/>
          </a:xfrm>
        </p:spPr>
        <p:txBody>
          <a:bodyPr/>
          <a:lstStyle>
            <a:lvl1pPr>
              <a:lnSpc>
                <a:spcPct val="114000"/>
              </a:lnSpc>
              <a:spcAft>
                <a:spcPts val="0"/>
              </a:spcAft>
              <a:defRPr sz="1000" b="0" i="0" spc="-25" baseline="0">
                <a:solidFill>
                  <a:schemeClr val="tx1"/>
                </a:solidFill>
                <a:latin typeface="Inter Light" panose="02000503000000020004" pitchFamily="2" charset="0"/>
                <a:ea typeface="Inter Light" panose="02000503000000020004" pitchFamily="2" charset="0"/>
              </a:defRPr>
            </a:lvl1pPr>
          </a:lstStyle>
          <a:p>
            <a:pPr lvl="0"/>
            <a:r>
              <a:rPr lang="en-US"/>
              <a:t>Description here</a:t>
            </a:r>
          </a:p>
        </p:txBody>
      </p:sp>
      <p:sp>
        <p:nvSpPr>
          <p:cNvPr id="6" name="Picture Placeholder 5">
            <a:extLst>
              <a:ext uri="{FF2B5EF4-FFF2-40B4-BE49-F238E27FC236}">
                <a16:creationId xmlns:a16="http://schemas.microsoft.com/office/drawing/2014/main" id="{E0A1D56E-8FDD-B050-CE20-363389CC0573}"/>
              </a:ext>
            </a:extLst>
          </p:cNvPr>
          <p:cNvSpPr>
            <a:spLocks noGrp="1"/>
          </p:cNvSpPr>
          <p:nvPr>
            <p:ph type="pic" sz="quarter" idx="18" hasCustomPrompt="1"/>
          </p:nvPr>
        </p:nvSpPr>
        <p:spPr>
          <a:xfrm>
            <a:off x="841430" y="4735513"/>
            <a:ext cx="309582" cy="309562"/>
          </a:xfrm>
          <a:prstGeom prst="ellipse">
            <a:avLst/>
          </a:prstGeom>
        </p:spPr>
        <p:txBody>
          <a:bodyPr/>
          <a:lstStyle>
            <a:lvl1pPr>
              <a:defRPr sz="100">
                <a:noFill/>
              </a:defRPr>
            </a:lvl1pPr>
          </a:lstStyle>
          <a:p>
            <a:r>
              <a:rPr lang="en-US"/>
              <a:t> </a:t>
            </a:r>
          </a:p>
        </p:txBody>
      </p:sp>
      <p:sp>
        <p:nvSpPr>
          <p:cNvPr id="7" name="Text Placeholder 4">
            <a:extLst>
              <a:ext uri="{FF2B5EF4-FFF2-40B4-BE49-F238E27FC236}">
                <a16:creationId xmlns:a16="http://schemas.microsoft.com/office/drawing/2014/main" id="{B367B9BF-EDFB-02E7-EA0E-4525ADB0857F}"/>
              </a:ext>
            </a:extLst>
          </p:cNvPr>
          <p:cNvSpPr>
            <a:spLocks noGrp="1"/>
          </p:cNvSpPr>
          <p:nvPr>
            <p:ph type="body" sz="quarter" idx="19" hasCustomPrompt="1"/>
          </p:nvPr>
        </p:nvSpPr>
        <p:spPr>
          <a:xfrm>
            <a:off x="1217694" y="4735515"/>
            <a:ext cx="2563807" cy="157163"/>
          </a:xfrm>
        </p:spPr>
        <p:txBody>
          <a:bodyPr/>
          <a:lstStyle>
            <a:lvl1pPr>
              <a:lnSpc>
                <a:spcPct val="114000"/>
              </a:lnSpc>
              <a:spcAft>
                <a:spcPts val="0"/>
              </a:spcAft>
              <a:defRPr sz="1000" b="0" i="0" spc="-25" baseline="0">
                <a:solidFill>
                  <a:schemeClr val="tx1"/>
                </a:solidFill>
                <a:latin typeface="Bai Jamjuree" pitchFamily="2" charset="-34"/>
                <a:ea typeface="Inter Light" panose="02000503000000020004" pitchFamily="2" charset="0"/>
                <a:cs typeface="Bai Jamjuree" pitchFamily="2" charset="-34"/>
              </a:defRPr>
            </a:lvl1pPr>
          </a:lstStyle>
          <a:p>
            <a:pPr lvl="0"/>
            <a:r>
              <a:rPr lang="en-US"/>
              <a:t>Name here</a:t>
            </a:r>
          </a:p>
        </p:txBody>
      </p:sp>
      <p:sp>
        <p:nvSpPr>
          <p:cNvPr id="12" name="Text Placeholder 4">
            <a:extLst>
              <a:ext uri="{FF2B5EF4-FFF2-40B4-BE49-F238E27FC236}">
                <a16:creationId xmlns:a16="http://schemas.microsoft.com/office/drawing/2014/main" id="{1D100713-6E59-1FC4-470E-CA8B03F7BB4A}"/>
              </a:ext>
            </a:extLst>
          </p:cNvPr>
          <p:cNvSpPr>
            <a:spLocks noGrp="1"/>
          </p:cNvSpPr>
          <p:nvPr>
            <p:ph type="body" sz="quarter" idx="20" hasCustomPrompt="1"/>
          </p:nvPr>
        </p:nvSpPr>
        <p:spPr>
          <a:xfrm>
            <a:off x="1217694" y="4932365"/>
            <a:ext cx="2563807" cy="157163"/>
          </a:xfrm>
        </p:spPr>
        <p:txBody>
          <a:bodyPr/>
          <a:lstStyle>
            <a:lvl1pPr>
              <a:lnSpc>
                <a:spcPct val="90000"/>
              </a:lnSpc>
              <a:spcAft>
                <a:spcPts val="0"/>
              </a:spcAft>
              <a:defRPr sz="650" b="0" i="0" spc="-25" baseline="0">
                <a:solidFill>
                  <a:schemeClr val="tx1"/>
                </a:solidFill>
                <a:latin typeface="+mn-lt"/>
                <a:ea typeface="Inter Light" panose="02000503000000020004" pitchFamily="2" charset="0"/>
              </a:defRPr>
            </a:lvl1pPr>
          </a:lstStyle>
          <a:p>
            <a:pPr lvl="0"/>
            <a:r>
              <a:rPr lang="en-US"/>
              <a:t>Description here</a:t>
            </a:r>
          </a:p>
        </p:txBody>
      </p:sp>
      <p:sp>
        <p:nvSpPr>
          <p:cNvPr id="15" name="Text Placeholder 4">
            <a:extLst>
              <a:ext uri="{FF2B5EF4-FFF2-40B4-BE49-F238E27FC236}">
                <a16:creationId xmlns:a16="http://schemas.microsoft.com/office/drawing/2014/main" id="{46DE5400-C778-7BA0-A52E-E547CC2F7E2C}"/>
              </a:ext>
            </a:extLst>
          </p:cNvPr>
          <p:cNvSpPr>
            <a:spLocks noGrp="1"/>
          </p:cNvSpPr>
          <p:nvPr>
            <p:ph type="body" sz="quarter" idx="26" hasCustomPrompt="1"/>
          </p:nvPr>
        </p:nvSpPr>
        <p:spPr>
          <a:xfrm>
            <a:off x="4361911" y="1837766"/>
            <a:ext cx="3453177" cy="3729319"/>
          </a:xfrm>
          <a:prstGeom prst="roundRect">
            <a:avLst>
              <a:gd name="adj" fmla="val 2046"/>
            </a:avLst>
          </a:prstGeom>
          <a:solidFill>
            <a:schemeClr val="bg1"/>
          </a:solidFill>
          <a:ln w="0">
            <a:solidFill>
              <a:schemeClr val="bg1">
                <a:alpha val="0"/>
              </a:schemeClr>
            </a:solidFill>
          </a:ln>
        </p:spPr>
        <p:txBody>
          <a:bodyPr/>
          <a:lstStyle>
            <a:lvl1pPr>
              <a:lnSpc>
                <a:spcPct val="114000"/>
              </a:lnSpc>
              <a:spcAft>
                <a:spcPts val="0"/>
              </a:spcAft>
              <a:defRPr sz="1000" b="0" i="0" spc="-25" baseline="0">
                <a:noFill/>
                <a:latin typeface="Inter Light" panose="02000503000000020004" pitchFamily="2" charset="0"/>
                <a:ea typeface="Inter Light" panose="02000503000000020004" pitchFamily="2" charset="0"/>
              </a:defRPr>
            </a:lvl1pPr>
          </a:lstStyle>
          <a:p>
            <a:pPr lvl="0"/>
            <a:r>
              <a:rPr lang="en-US"/>
              <a:t> </a:t>
            </a:r>
          </a:p>
        </p:txBody>
      </p:sp>
      <p:sp>
        <p:nvSpPr>
          <p:cNvPr id="17" name="Text Placeholder 4">
            <a:extLst>
              <a:ext uri="{FF2B5EF4-FFF2-40B4-BE49-F238E27FC236}">
                <a16:creationId xmlns:a16="http://schemas.microsoft.com/office/drawing/2014/main" id="{EE1A1F1D-39AF-74FF-58CE-F9FAA344BE67}"/>
              </a:ext>
            </a:extLst>
          </p:cNvPr>
          <p:cNvSpPr>
            <a:spLocks noGrp="1"/>
          </p:cNvSpPr>
          <p:nvPr>
            <p:ph type="body" sz="quarter" idx="27" hasCustomPrompt="1"/>
          </p:nvPr>
        </p:nvSpPr>
        <p:spPr>
          <a:xfrm>
            <a:off x="4574137" y="2815608"/>
            <a:ext cx="2918201" cy="1781793"/>
          </a:xfrm>
        </p:spPr>
        <p:txBody>
          <a:bodyPr/>
          <a:lstStyle>
            <a:lvl1pPr>
              <a:lnSpc>
                <a:spcPct val="114000"/>
              </a:lnSpc>
              <a:spcAft>
                <a:spcPts val="0"/>
              </a:spcAft>
              <a:defRPr sz="1000" b="0" i="0" spc="-25" baseline="0">
                <a:solidFill>
                  <a:schemeClr val="tx1"/>
                </a:solidFill>
                <a:latin typeface="Inter Light" panose="02000503000000020004" pitchFamily="2" charset="0"/>
                <a:ea typeface="Inter Light" panose="02000503000000020004" pitchFamily="2" charset="0"/>
              </a:defRPr>
            </a:lvl1pPr>
          </a:lstStyle>
          <a:p>
            <a:pPr lvl="0"/>
            <a:r>
              <a:rPr lang="en-US"/>
              <a:t>Description here</a:t>
            </a:r>
          </a:p>
        </p:txBody>
      </p:sp>
      <p:sp>
        <p:nvSpPr>
          <p:cNvPr id="22" name="Picture Placeholder 5">
            <a:extLst>
              <a:ext uri="{FF2B5EF4-FFF2-40B4-BE49-F238E27FC236}">
                <a16:creationId xmlns:a16="http://schemas.microsoft.com/office/drawing/2014/main" id="{5EB32177-2A76-CEE8-AC6F-AA9509B0D0C4}"/>
              </a:ext>
            </a:extLst>
          </p:cNvPr>
          <p:cNvSpPr>
            <a:spLocks noGrp="1"/>
          </p:cNvSpPr>
          <p:nvPr>
            <p:ph type="pic" sz="quarter" idx="28" hasCustomPrompt="1"/>
          </p:nvPr>
        </p:nvSpPr>
        <p:spPr>
          <a:xfrm>
            <a:off x="4577309" y="4735513"/>
            <a:ext cx="309582" cy="309562"/>
          </a:xfrm>
          <a:prstGeom prst="ellipse">
            <a:avLst/>
          </a:prstGeom>
        </p:spPr>
        <p:txBody>
          <a:bodyPr/>
          <a:lstStyle>
            <a:lvl1pPr>
              <a:defRPr sz="100">
                <a:noFill/>
              </a:defRPr>
            </a:lvl1pPr>
          </a:lstStyle>
          <a:p>
            <a:r>
              <a:rPr lang="en-US"/>
              <a:t> </a:t>
            </a:r>
          </a:p>
        </p:txBody>
      </p:sp>
      <p:sp>
        <p:nvSpPr>
          <p:cNvPr id="23" name="Text Placeholder 4">
            <a:extLst>
              <a:ext uri="{FF2B5EF4-FFF2-40B4-BE49-F238E27FC236}">
                <a16:creationId xmlns:a16="http://schemas.microsoft.com/office/drawing/2014/main" id="{EF7C5E07-B29E-DF14-6BA6-498DDD82395B}"/>
              </a:ext>
            </a:extLst>
          </p:cNvPr>
          <p:cNvSpPr>
            <a:spLocks noGrp="1"/>
          </p:cNvSpPr>
          <p:nvPr>
            <p:ph type="body" sz="quarter" idx="29" hasCustomPrompt="1"/>
          </p:nvPr>
        </p:nvSpPr>
        <p:spPr>
          <a:xfrm>
            <a:off x="4953571" y="4735515"/>
            <a:ext cx="2563807" cy="157163"/>
          </a:xfrm>
        </p:spPr>
        <p:txBody>
          <a:bodyPr/>
          <a:lstStyle>
            <a:lvl1pPr>
              <a:lnSpc>
                <a:spcPct val="114000"/>
              </a:lnSpc>
              <a:spcAft>
                <a:spcPts val="0"/>
              </a:spcAft>
              <a:defRPr sz="1000" b="0" i="0" spc="-25" baseline="0">
                <a:solidFill>
                  <a:schemeClr val="tx1"/>
                </a:solidFill>
                <a:latin typeface="Bai Jamjuree" pitchFamily="2" charset="-34"/>
                <a:ea typeface="Inter Light" panose="02000503000000020004" pitchFamily="2" charset="0"/>
                <a:cs typeface="Bai Jamjuree" pitchFamily="2" charset="-34"/>
              </a:defRPr>
            </a:lvl1pPr>
          </a:lstStyle>
          <a:p>
            <a:pPr lvl="0"/>
            <a:r>
              <a:rPr lang="en-US"/>
              <a:t>Name here</a:t>
            </a:r>
          </a:p>
        </p:txBody>
      </p:sp>
      <p:sp>
        <p:nvSpPr>
          <p:cNvPr id="24" name="Text Placeholder 4">
            <a:extLst>
              <a:ext uri="{FF2B5EF4-FFF2-40B4-BE49-F238E27FC236}">
                <a16:creationId xmlns:a16="http://schemas.microsoft.com/office/drawing/2014/main" id="{7C9DA823-5573-28D4-10BE-832E674AEEAE}"/>
              </a:ext>
            </a:extLst>
          </p:cNvPr>
          <p:cNvSpPr>
            <a:spLocks noGrp="1"/>
          </p:cNvSpPr>
          <p:nvPr>
            <p:ph type="body" sz="quarter" idx="30" hasCustomPrompt="1"/>
          </p:nvPr>
        </p:nvSpPr>
        <p:spPr>
          <a:xfrm>
            <a:off x="4953571" y="4932365"/>
            <a:ext cx="2563807" cy="157163"/>
          </a:xfrm>
        </p:spPr>
        <p:txBody>
          <a:bodyPr/>
          <a:lstStyle>
            <a:lvl1pPr>
              <a:lnSpc>
                <a:spcPct val="90000"/>
              </a:lnSpc>
              <a:spcAft>
                <a:spcPts val="0"/>
              </a:spcAft>
              <a:defRPr sz="650" b="0" i="0" spc="-25" baseline="0">
                <a:solidFill>
                  <a:schemeClr val="tx1"/>
                </a:solidFill>
                <a:latin typeface="+mn-lt"/>
                <a:ea typeface="Inter Light" panose="02000503000000020004" pitchFamily="2" charset="0"/>
              </a:defRPr>
            </a:lvl1pPr>
          </a:lstStyle>
          <a:p>
            <a:pPr lvl="0"/>
            <a:r>
              <a:rPr lang="en-US"/>
              <a:t>Description here</a:t>
            </a:r>
          </a:p>
        </p:txBody>
      </p:sp>
      <p:sp>
        <p:nvSpPr>
          <p:cNvPr id="25" name="Text Placeholder 4">
            <a:extLst>
              <a:ext uri="{FF2B5EF4-FFF2-40B4-BE49-F238E27FC236}">
                <a16:creationId xmlns:a16="http://schemas.microsoft.com/office/drawing/2014/main" id="{309EC8BC-0824-472E-A7DC-E07ADA677606}"/>
              </a:ext>
            </a:extLst>
          </p:cNvPr>
          <p:cNvSpPr>
            <a:spLocks noGrp="1"/>
          </p:cNvSpPr>
          <p:nvPr>
            <p:ph type="body" sz="quarter" idx="31" hasCustomPrompt="1"/>
          </p:nvPr>
        </p:nvSpPr>
        <p:spPr>
          <a:xfrm>
            <a:off x="8112796" y="1837766"/>
            <a:ext cx="3453177" cy="3729319"/>
          </a:xfrm>
          <a:prstGeom prst="roundRect">
            <a:avLst>
              <a:gd name="adj" fmla="val 2046"/>
            </a:avLst>
          </a:prstGeom>
          <a:solidFill>
            <a:schemeClr val="bg1"/>
          </a:solidFill>
          <a:ln w="0">
            <a:solidFill>
              <a:schemeClr val="bg1">
                <a:alpha val="0"/>
              </a:schemeClr>
            </a:solidFill>
          </a:ln>
        </p:spPr>
        <p:txBody>
          <a:bodyPr/>
          <a:lstStyle>
            <a:lvl1pPr>
              <a:lnSpc>
                <a:spcPct val="114000"/>
              </a:lnSpc>
              <a:spcAft>
                <a:spcPts val="0"/>
              </a:spcAft>
              <a:defRPr sz="1000" b="0" i="0" spc="-25" baseline="0">
                <a:noFill/>
                <a:latin typeface="Inter Light" panose="02000503000000020004" pitchFamily="2" charset="0"/>
                <a:ea typeface="Inter Light" panose="02000503000000020004" pitchFamily="2" charset="0"/>
              </a:defRPr>
            </a:lvl1pPr>
          </a:lstStyle>
          <a:p>
            <a:pPr lvl="0"/>
            <a:r>
              <a:rPr lang="en-US"/>
              <a:t> </a:t>
            </a:r>
          </a:p>
        </p:txBody>
      </p:sp>
      <p:sp>
        <p:nvSpPr>
          <p:cNvPr id="26" name="Text Placeholder 4">
            <a:extLst>
              <a:ext uri="{FF2B5EF4-FFF2-40B4-BE49-F238E27FC236}">
                <a16:creationId xmlns:a16="http://schemas.microsoft.com/office/drawing/2014/main" id="{591C16C3-7C31-2EDB-FDBC-7E045D4CB9F1}"/>
              </a:ext>
            </a:extLst>
          </p:cNvPr>
          <p:cNvSpPr>
            <a:spLocks noGrp="1"/>
          </p:cNvSpPr>
          <p:nvPr>
            <p:ph type="body" sz="quarter" idx="32" hasCustomPrompt="1"/>
          </p:nvPr>
        </p:nvSpPr>
        <p:spPr>
          <a:xfrm>
            <a:off x="8325020" y="2815608"/>
            <a:ext cx="2918201" cy="1781793"/>
          </a:xfrm>
        </p:spPr>
        <p:txBody>
          <a:bodyPr/>
          <a:lstStyle>
            <a:lvl1pPr>
              <a:lnSpc>
                <a:spcPct val="114000"/>
              </a:lnSpc>
              <a:spcAft>
                <a:spcPts val="0"/>
              </a:spcAft>
              <a:defRPr sz="1000" b="0" i="0" spc="-25" baseline="0">
                <a:solidFill>
                  <a:schemeClr val="tx1"/>
                </a:solidFill>
                <a:latin typeface="Inter Light" panose="02000503000000020004" pitchFamily="2" charset="0"/>
                <a:ea typeface="Inter Light" panose="02000503000000020004" pitchFamily="2" charset="0"/>
              </a:defRPr>
            </a:lvl1pPr>
          </a:lstStyle>
          <a:p>
            <a:pPr lvl="0"/>
            <a:r>
              <a:rPr lang="en-US"/>
              <a:t>Description here</a:t>
            </a:r>
          </a:p>
        </p:txBody>
      </p:sp>
      <p:sp>
        <p:nvSpPr>
          <p:cNvPr id="28" name="Picture Placeholder 5">
            <a:extLst>
              <a:ext uri="{FF2B5EF4-FFF2-40B4-BE49-F238E27FC236}">
                <a16:creationId xmlns:a16="http://schemas.microsoft.com/office/drawing/2014/main" id="{ED222EFC-FF41-82C3-043B-EDEFD1C29118}"/>
              </a:ext>
            </a:extLst>
          </p:cNvPr>
          <p:cNvSpPr>
            <a:spLocks noGrp="1"/>
          </p:cNvSpPr>
          <p:nvPr>
            <p:ph type="pic" sz="quarter" idx="33" hasCustomPrompt="1"/>
          </p:nvPr>
        </p:nvSpPr>
        <p:spPr>
          <a:xfrm>
            <a:off x="8328195" y="4735513"/>
            <a:ext cx="309582" cy="309562"/>
          </a:xfrm>
          <a:prstGeom prst="ellipse">
            <a:avLst/>
          </a:prstGeom>
        </p:spPr>
        <p:txBody>
          <a:bodyPr/>
          <a:lstStyle>
            <a:lvl1pPr>
              <a:defRPr sz="100">
                <a:noFill/>
              </a:defRPr>
            </a:lvl1pPr>
          </a:lstStyle>
          <a:p>
            <a:r>
              <a:rPr lang="en-US"/>
              <a:t> </a:t>
            </a:r>
          </a:p>
        </p:txBody>
      </p:sp>
      <p:sp>
        <p:nvSpPr>
          <p:cNvPr id="29" name="Text Placeholder 4">
            <a:extLst>
              <a:ext uri="{FF2B5EF4-FFF2-40B4-BE49-F238E27FC236}">
                <a16:creationId xmlns:a16="http://schemas.microsoft.com/office/drawing/2014/main" id="{6DBBC9A4-61E3-D44B-AA8F-38BB363A7863}"/>
              </a:ext>
            </a:extLst>
          </p:cNvPr>
          <p:cNvSpPr>
            <a:spLocks noGrp="1"/>
          </p:cNvSpPr>
          <p:nvPr>
            <p:ph type="body" sz="quarter" idx="34" hasCustomPrompt="1"/>
          </p:nvPr>
        </p:nvSpPr>
        <p:spPr>
          <a:xfrm>
            <a:off x="8704456" y="4735515"/>
            <a:ext cx="2563807" cy="157163"/>
          </a:xfrm>
        </p:spPr>
        <p:txBody>
          <a:bodyPr/>
          <a:lstStyle>
            <a:lvl1pPr>
              <a:lnSpc>
                <a:spcPct val="114000"/>
              </a:lnSpc>
              <a:spcAft>
                <a:spcPts val="0"/>
              </a:spcAft>
              <a:defRPr sz="1000" b="0" i="0" spc="-25" baseline="0">
                <a:solidFill>
                  <a:schemeClr val="tx1"/>
                </a:solidFill>
                <a:latin typeface="Bai Jamjuree" pitchFamily="2" charset="-34"/>
                <a:ea typeface="Inter Light" panose="02000503000000020004" pitchFamily="2" charset="0"/>
                <a:cs typeface="Bai Jamjuree" pitchFamily="2" charset="-34"/>
              </a:defRPr>
            </a:lvl1pPr>
          </a:lstStyle>
          <a:p>
            <a:pPr lvl="0"/>
            <a:r>
              <a:rPr lang="en-US"/>
              <a:t>Name here</a:t>
            </a:r>
          </a:p>
        </p:txBody>
      </p:sp>
      <p:sp>
        <p:nvSpPr>
          <p:cNvPr id="30" name="Text Placeholder 4">
            <a:extLst>
              <a:ext uri="{FF2B5EF4-FFF2-40B4-BE49-F238E27FC236}">
                <a16:creationId xmlns:a16="http://schemas.microsoft.com/office/drawing/2014/main" id="{C552FE60-230C-6E8D-89C2-83162A6ADEB4}"/>
              </a:ext>
            </a:extLst>
          </p:cNvPr>
          <p:cNvSpPr>
            <a:spLocks noGrp="1"/>
          </p:cNvSpPr>
          <p:nvPr>
            <p:ph type="body" sz="quarter" idx="35" hasCustomPrompt="1"/>
          </p:nvPr>
        </p:nvSpPr>
        <p:spPr>
          <a:xfrm>
            <a:off x="8704456" y="4932365"/>
            <a:ext cx="2563807" cy="157163"/>
          </a:xfrm>
        </p:spPr>
        <p:txBody>
          <a:bodyPr/>
          <a:lstStyle>
            <a:lvl1pPr>
              <a:lnSpc>
                <a:spcPct val="90000"/>
              </a:lnSpc>
              <a:spcAft>
                <a:spcPts val="0"/>
              </a:spcAft>
              <a:defRPr sz="600" b="0" i="0" spc="-25" baseline="0">
                <a:solidFill>
                  <a:schemeClr val="tx1"/>
                </a:solidFill>
                <a:latin typeface="+mn-lt"/>
                <a:ea typeface="Inter Light" panose="02000503000000020004" pitchFamily="2" charset="0"/>
              </a:defRPr>
            </a:lvl1pPr>
          </a:lstStyle>
          <a:p>
            <a:pPr lvl="0"/>
            <a:r>
              <a:rPr lang="en-US"/>
              <a:t>Description here</a:t>
            </a:r>
          </a:p>
        </p:txBody>
      </p:sp>
      <p:sp>
        <p:nvSpPr>
          <p:cNvPr id="27" name="Text Placeholder 18">
            <a:extLst>
              <a:ext uri="{FF2B5EF4-FFF2-40B4-BE49-F238E27FC236}">
                <a16:creationId xmlns:a16="http://schemas.microsoft.com/office/drawing/2014/main" id="{451617EC-2F71-0F45-8629-2F7A658BD541}"/>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sp>
        <p:nvSpPr>
          <p:cNvPr id="31" name="Title 10">
            <a:extLst>
              <a:ext uri="{FF2B5EF4-FFF2-40B4-BE49-F238E27FC236}">
                <a16:creationId xmlns:a16="http://schemas.microsoft.com/office/drawing/2014/main" id="{BCCF3F40-E63D-0448-BE01-0FFA3B6F64AF}"/>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a:lvl1pPr>
          </a:lstStyle>
          <a:p>
            <a:pPr lvl="0"/>
            <a:r>
              <a:rPr lang="en-GB"/>
              <a:t>Click to edit Master title style</a:t>
            </a:r>
            <a:endParaRPr lang="en-US"/>
          </a:p>
        </p:txBody>
      </p:sp>
      <p:cxnSp>
        <p:nvCxnSpPr>
          <p:cNvPr id="32" name="Straight Connector 31">
            <a:extLst>
              <a:ext uri="{FF2B5EF4-FFF2-40B4-BE49-F238E27FC236}">
                <a16:creationId xmlns:a16="http://schemas.microsoft.com/office/drawing/2014/main" id="{15AC5AC0-4B51-0644-B05A-CFB78F6CD605}"/>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778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Grey">
    <p:bg>
      <p:bgRef idx="1001">
        <a:schemeClr val="bg2"/>
      </p:bgRef>
    </p:bg>
    <p:spTree>
      <p:nvGrpSpPr>
        <p:cNvPr id="1" name=""/>
        <p:cNvGrpSpPr/>
        <p:nvPr/>
      </p:nvGrpSpPr>
      <p:grpSpPr>
        <a:xfrm>
          <a:off x="0" y="0"/>
          <a:ext cx="0" cy="0"/>
          <a:chOff x="0" y="0"/>
          <a:chExt cx="0" cy="0"/>
        </a:xfrm>
      </p:grpSpPr>
      <p:pic>
        <p:nvPicPr>
          <p:cNvPr id="3" name="Picture 2" descr="A white circle with black lines&#10;&#10;Description automatically generated">
            <a:extLst>
              <a:ext uri="{FF2B5EF4-FFF2-40B4-BE49-F238E27FC236}">
                <a16:creationId xmlns:a16="http://schemas.microsoft.com/office/drawing/2014/main" id="{E92C191A-4F16-F95F-575A-9B5B44CEB9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3"/>
            <a:ext cx="12192000" cy="6857552"/>
          </a:xfrm>
          <a:prstGeom prst="rect">
            <a:avLst/>
          </a:prstGeom>
        </p:spPr>
      </p:pic>
      <p:pic>
        <p:nvPicPr>
          <p:cNvPr id="9" name="Graphic 8">
            <a:extLst>
              <a:ext uri="{FF2B5EF4-FFF2-40B4-BE49-F238E27FC236}">
                <a16:creationId xmlns:a16="http://schemas.microsoft.com/office/drawing/2014/main" id="{D13C979F-7F45-802C-3F63-02ED33D59F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26947" y="3039341"/>
            <a:ext cx="2338107" cy="779320"/>
          </a:xfrm>
          <a:prstGeom prst="rect">
            <a:avLst/>
          </a:prstGeom>
        </p:spPr>
      </p:pic>
    </p:spTree>
    <p:extLst>
      <p:ext uri="{BB962C8B-B14F-4D97-AF65-F5344CB8AC3E}">
        <p14:creationId xmlns:p14="http://schemas.microsoft.com/office/powerpoint/2010/main" val="392500087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Image 1">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DD4D325-9E85-FC7F-EB66-888D6CAE1018}"/>
              </a:ext>
            </a:extLst>
          </p:cNvPr>
          <p:cNvSpPr>
            <a:spLocks noGrp="1"/>
          </p:cNvSpPr>
          <p:nvPr>
            <p:ph type="pic" sz="quarter" idx="10" hasCustomPrompt="1"/>
          </p:nvPr>
        </p:nvSpPr>
        <p:spPr>
          <a:xfrm>
            <a:off x="5497151" y="0"/>
            <a:ext cx="6694851" cy="6858000"/>
          </a:xfrm>
          <a:custGeom>
            <a:avLst/>
            <a:gdLst>
              <a:gd name="connsiteX0" fmla="*/ 675352 w 13388830"/>
              <a:gd name="connsiteY0" fmla="*/ 0 h 13716000"/>
              <a:gd name="connsiteX1" fmla="*/ 13388830 w 13388830"/>
              <a:gd name="connsiteY1" fmla="*/ 0 h 13716000"/>
              <a:gd name="connsiteX2" fmla="*/ 13388830 w 13388830"/>
              <a:gd name="connsiteY2" fmla="*/ 13716000 h 13716000"/>
              <a:gd name="connsiteX3" fmla="*/ 0 w 13388830"/>
              <a:gd name="connsiteY3" fmla="*/ 13716000 h 13716000"/>
              <a:gd name="connsiteX4" fmla="*/ 0 w 13388830"/>
              <a:gd name="connsiteY4" fmla="*/ 13715104 h 13716000"/>
              <a:gd name="connsiteX5" fmla="*/ 675342 w 13388830"/>
              <a:gd name="connsiteY5" fmla="*/ 13715104 h 13716000"/>
              <a:gd name="connsiteX6" fmla="*/ 1039090 w 13388830"/>
              <a:gd name="connsiteY6" fmla="*/ 13351356 h 13716000"/>
              <a:gd name="connsiteX7" fmla="*/ 1039090 w 13388830"/>
              <a:gd name="connsiteY7" fmla="*/ 363747 h 13716000"/>
              <a:gd name="connsiteX8" fmla="*/ 748650 w 13388830"/>
              <a:gd name="connsiteY8" fmla="*/ 7389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830" h="13716000">
                <a:moveTo>
                  <a:pt x="675352" y="0"/>
                </a:moveTo>
                <a:lnTo>
                  <a:pt x="13388830" y="0"/>
                </a:lnTo>
                <a:lnTo>
                  <a:pt x="13388830" y="13716000"/>
                </a:lnTo>
                <a:lnTo>
                  <a:pt x="0" y="13716000"/>
                </a:lnTo>
                <a:lnTo>
                  <a:pt x="0" y="13715104"/>
                </a:lnTo>
                <a:lnTo>
                  <a:pt x="675342" y="13715104"/>
                </a:lnTo>
                <a:cubicBezTo>
                  <a:pt x="876234" y="13715104"/>
                  <a:pt x="1039090" y="13552248"/>
                  <a:pt x="1039090" y="13351356"/>
                </a:cubicBezTo>
                <a:lnTo>
                  <a:pt x="1039090" y="363747"/>
                </a:lnTo>
                <a:cubicBezTo>
                  <a:pt x="1039090" y="187967"/>
                  <a:pt x="914404" y="41308"/>
                  <a:pt x="748650" y="7389"/>
                </a:cubicBezTo>
                <a:close/>
              </a:path>
            </a:pathLst>
          </a:custGeom>
          <a:solidFill>
            <a:schemeClr val="bg1">
              <a:lumMod val="95000"/>
            </a:schemeClr>
          </a:solidFill>
        </p:spPr>
        <p:txBody>
          <a:bodyPr wrap="square">
            <a:noAutofit/>
          </a:bodyPr>
          <a:lstStyle/>
          <a:p>
            <a:r>
              <a:rPr lang="en-US"/>
              <a:t> </a:t>
            </a:r>
          </a:p>
        </p:txBody>
      </p:sp>
      <p:pic>
        <p:nvPicPr>
          <p:cNvPr id="16" name="Graphic 15">
            <a:extLst>
              <a:ext uri="{FF2B5EF4-FFF2-40B4-BE49-F238E27FC236}">
                <a16:creationId xmlns:a16="http://schemas.microsoft.com/office/drawing/2014/main" id="{5B356B12-5453-775E-EB32-A14241A57E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385" y="1168978"/>
            <a:ext cx="1817192" cy="605692"/>
          </a:xfrm>
          <a:prstGeom prst="rect">
            <a:avLst/>
          </a:prstGeom>
        </p:spPr>
      </p:pic>
      <p:sp>
        <p:nvSpPr>
          <p:cNvPr id="17" name="Title 16">
            <a:extLst>
              <a:ext uri="{FF2B5EF4-FFF2-40B4-BE49-F238E27FC236}">
                <a16:creationId xmlns:a16="http://schemas.microsoft.com/office/drawing/2014/main" id="{0F4E9923-544C-0D9A-780B-D06C0CC50A83}"/>
              </a:ext>
            </a:extLst>
          </p:cNvPr>
          <p:cNvSpPr>
            <a:spLocks noGrp="1"/>
          </p:cNvSpPr>
          <p:nvPr>
            <p:ph type="title" hasCustomPrompt="1"/>
          </p:nvPr>
        </p:nvSpPr>
        <p:spPr>
          <a:xfrm>
            <a:off x="1012385" y="2419597"/>
            <a:ext cx="4382586" cy="2535382"/>
          </a:xfrm>
          <a:prstGeom prst="rect">
            <a:avLst/>
          </a:prstGeom>
        </p:spPr>
        <p:txBody>
          <a:bodyPr/>
          <a:lstStyle>
            <a:lvl1pPr>
              <a:lnSpc>
                <a:spcPct val="120000"/>
              </a:lnSpc>
              <a:defRPr sz="3200" spc="-100" baseline="0"/>
            </a:lvl1pPr>
          </a:lstStyle>
          <a:p>
            <a:r>
              <a:rPr lang="en-GB"/>
              <a:t>Add your very long title about our solution for carbon accounting</a:t>
            </a:r>
            <a:endParaRPr lang="en-US"/>
          </a:p>
        </p:txBody>
      </p:sp>
      <p:sp>
        <p:nvSpPr>
          <p:cNvPr id="6" name="TextBox 5">
            <a:extLst>
              <a:ext uri="{FF2B5EF4-FFF2-40B4-BE49-F238E27FC236}">
                <a16:creationId xmlns:a16="http://schemas.microsoft.com/office/drawing/2014/main" id="{1B2D8CBE-9FAB-264A-8990-CE7777EA9806}"/>
              </a:ext>
            </a:extLst>
          </p:cNvPr>
          <p:cNvSpPr txBox="1"/>
          <p:nvPr userDrawn="1"/>
        </p:nvSpPr>
        <p:spPr>
          <a:xfrm>
            <a:off x="1012385" y="6198795"/>
            <a:ext cx="1679947" cy="123111"/>
          </a:xfrm>
          <a:prstGeom prst="rect">
            <a:avLst/>
          </a:prstGeom>
          <a:noFill/>
        </p:spPr>
        <p:txBody>
          <a:bodyPr wrap="none" lIns="0" tIns="0" rIns="0" bIns="0" rtlCol="0">
            <a:spAutoFit/>
          </a:bodyPr>
          <a:lstStyle/>
          <a:p>
            <a:pPr algn="l"/>
            <a:r>
              <a:rPr lang="de-DE" sz="800">
                <a:solidFill>
                  <a:schemeClr val="tx1"/>
                </a:solidFill>
              </a:rPr>
              <a:t>Vertraulich und rechtlich geschützt</a:t>
            </a:r>
          </a:p>
        </p:txBody>
      </p:sp>
      <p:sp>
        <p:nvSpPr>
          <p:cNvPr id="7" name="Text Placeholder 18">
            <a:extLst>
              <a:ext uri="{FF2B5EF4-FFF2-40B4-BE49-F238E27FC236}">
                <a16:creationId xmlns:a16="http://schemas.microsoft.com/office/drawing/2014/main" id="{D64A63DF-9813-324C-805E-9454C4AA2D96}"/>
              </a:ext>
            </a:extLst>
          </p:cNvPr>
          <p:cNvSpPr>
            <a:spLocks noGrp="1"/>
          </p:cNvSpPr>
          <p:nvPr>
            <p:ph type="body" sz="quarter" idx="13" hasCustomPrompt="1"/>
          </p:nvPr>
        </p:nvSpPr>
        <p:spPr>
          <a:xfrm>
            <a:off x="1012385" y="5951047"/>
            <a:ext cx="3214175" cy="175434"/>
          </a:xfrm>
        </p:spPr>
        <p:txBody>
          <a:bodyPr vert="horz" lIns="0" tIns="0" rIns="0" bIns="0" rtlCol="0" anchor="ctr">
            <a:noAutofit/>
          </a:bodyPr>
          <a:lstStyle>
            <a:lvl1pPr>
              <a:defRPr lang="en-US" sz="800" spc="0" dirty="0">
                <a:solidFill>
                  <a:schemeClr val="tx1"/>
                </a:solidFill>
                <a:latin typeface="+mn-lt"/>
                <a:ea typeface="Inter" panose="02000503000000020004" pitchFamily="2" charset="0"/>
              </a:defRPr>
            </a:lvl1pPr>
          </a:lstStyle>
          <a:p>
            <a:pPr lvl="0">
              <a:lnSpc>
                <a:spcPct val="150000"/>
              </a:lnSpc>
              <a:spcAft>
                <a:spcPts val="0"/>
              </a:spcAft>
            </a:pPr>
            <a:r>
              <a:rPr lang="en-US"/>
              <a:t>MONTH 20xx</a:t>
            </a:r>
          </a:p>
        </p:txBody>
      </p:sp>
    </p:spTree>
    <p:extLst>
      <p:ext uri="{BB962C8B-B14F-4D97-AF65-F5344CB8AC3E}">
        <p14:creationId xmlns:p14="http://schemas.microsoft.com/office/powerpoint/2010/main" val="32547877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with Image 2">
    <p:bg>
      <p:bgPr>
        <a:solidFill>
          <a:schemeClr val="accent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DD4D325-9E85-FC7F-EB66-888D6CAE1018}"/>
              </a:ext>
            </a:extLst>
          </p:cNvPr>
          <p:cNvSpPr>
            <a:spLocks noGrp="1"/>
          </p:cNvSpPr>
          <p:nvPr>
            <p:ph type="pic" sz="quarter" idx="10" hasCustomPrompt="1"/>
          </p:nvPr>
        </p:nvSpPr>
        <p:spPr>
          <a:xfrm>
            <a:off x="5497151" y="0"/>
            <a:ext cx="6694851" cy="6858000"/>
          </a:xfrm>
          <a:custGeom>
            <a:avLst/>
            <a:gdLst>
              <a:gd name="connsiteX0" fmla="*/ 675352 w 13388830"/>
              <a:gd name="connsiteY0" fmla="*/ 0 h 13716000"/>
              <a:gd name="connsiteX1" fmla="*/ 13388830 w 13388830"/>
              <a:gd name="connsiteY1" fmla="*/ 0 h 13716000"/>
              <a:gd name="connsiteX2" fmla="*/ 13388830 w 13388830"/>
              <a:gd name="connsiteY2" fmla="*/ 13716000 h 13716000"/>
              <a:gd name="connsiteX3" fmla="*/ 0 w 13388830"/>
              <a:gd name="connsiteY3" fmla="*/ 13716000 h 13716000"/>
              <a:gd name="connsiteX4" fmla="*/ 0 w 13388830"/>
              <a:gd name="connsiteY4" fmla="*/ 13715104 h 13716000"/>
              <a:gd name="connsiteX5" fmla="*/ 675342 w 13388830"/>
              <a:gd name="connsiteY5" fmla="*/ 13715104 h 13716000"/>
              <a:gd name="connsiteX6" fmla="*/ 1039090 w 13388830"/>
              <a:gd name="connsiteY6" fmla="*/ 13351356 h 13716000"/>
              <a:gd name="connsiteX7" fmla="*/ 1039090 w 13388830"/>
              <a:gd name="connsiteY7" fmla="*/ 363747 h 13716000"/>
              <a:gd name="connsiteX8" fmla="*/ 748650 w 13388830"/>
              <a:gd name="connsiteY8" fmla="*/ 7389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830" h="13716000">
                <a:moveTo>
                  <a:pt x="675352" y="0"/>
                </a:moveTo>
                <a:lnTo>
                  <a:pt x="13388830" y="0"/>
                </a:lnTo>
                <a:lnTo>
                  <a:pt x="13388830" y="13716000"/>
                </a:lnTo>
                <a:lnTo>
                  <a:pt x="0" y="13716000"/>
                </a:lnTo>
                <a:lnTo>
                  <a:pt x="0" y="13715104"/>
                </a:lnTo>
                <a:lnTo>
                  <a:pt x="675342" y="13715104"/>
                </a:lnTo>
                <a:cubicBezTo>
                  <a:pt x="876234" y="13715104"/>
                  <a:pt x="1039090" y="13552248"/>
                  <a:pt x="1039090" y="13351356"/>
                </a:cubicBezTo>
                <a:lnTo>
                  <a:pt x="1039090" y="363747"/>
                </a:lnTo>
                <a:cubicBezTo>
                  <a:pt x="1039090" y="187967"/>
                  <a:pt x="914404" y="41308"/>
                  <a:pt x="748650" y="7389"/>
                </a:cubicBezTo>
                <a:close/>
              </a:path>
            </a:pathLst>
          </a:custGeom>
          <a:solidFill>
            <a:schemeClr val="bg1">
              <a:lumMod val="95000"/>
            </a:schemeClr>
          </a:solidFill>
        </p:spPr>
        <p:txBody>
          <a:bodyPr wrap="square">
            <a:noAutofit/>
          </a:bodyPr>
          <a:lstStyle/>
          <a:p>
            <a:r>
              <a:rPr lang="en-US"/>
              <a:t> </a:t>
            </a:r>
          </a:p>
        </p:txBody>
      </p:sp>
      <p:pic>
        <p:nvPicPr>
          <p:cNvPr id="16" name="Graphic 15">
            <a:extLst>
              <a:ext uri="{FF2B5EF4-FFF2-40B4-BE49-F238E27FC236}">
                <a16:creationId xmlns:a16="http://schemas.microsoft.com/office/drawing/2014/main" id="{5B356B12-5453-775E-EB32-A14241A57E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385" y="1168978"/>
            <a:ext cx="1817192" cy="605692"/>
          </a:xfrm>
          <a:prstGeom prst="rect">
            <a:avLst/>
          </a:prstGeom>
        </p:spPr>
      </p:pic>
      <p:sp>
        <p:nvSpPr>
          <p:cNvPr id="7" name="Title 16">
            <a:extLst>
              <a:ext uri="{FF2B5EF4-FFF2-40B4-BE49-F238E27FC236}">
                <a16:creationId xmlns:a16="http://schemas.microsoft.com/office/drawing/2014/main" id="{1B17D259-C47E-F343-83FE-15F63EF41E58}"/>
              </a:ext>
            </a:extLst>
          </p:cNvPr>
          <p:cNvSpPr>
            <a:spLocks noGrp="1"/>
          </p:cNvSpPr>
          <p:nvPr>
            <p:ph type="title" hasCustomPrompt="1"/>
          </p:nvPr>
        </p:nvSpPr>
        <p:spPr>
          <a:xfrm>
            <a:off x="1012385" y="2419597"/>
            <a:ext cx="4186117" cy="2535382"/>
          </a:xfrm>
          <a:prstGeom prst="rect">
            <a:avLst/>
          </a:prstGeom>
        </p:spPr>
        <p:txBody>
          <a:bodyPr/>
          <a:lstStyle>
            <a:lvl1pPr>
              <a:lnSpc>
                <a:spcPct val="120000"/>
              </a:lnSpc>
              <a:defRPr sz="3200" spc="-100" baseline="0">
                <a:solidFill>
                  <a:schemeClr val="bg1"/>
                </a:solidFill>
              </a:defRPr>
            </a:lvl1pPr>
          </a:lstStyle>
          <a:p>
            <a:r>
              <a:rPr lang="en-GB"/>
              <a:t>Add your very long title about our solution for carbon accounting</a:t>
            </a:r>
            <a:endParaRPr lang="en-US"/>
          </a:p>
        </p:txBody>
      </p:sp>
      <p:sp>
        <p:nvSpPr>
          <p:cNvPr id="6" name="TextBox 5">
            <a:extLst>
              <a:ext uri="{FF2B5EF4-FFF2-40B4-BE49-F238E27FC236}">
                <a16:creationId xmlns:a16="http://schemas.microsoft.com/office/drawing/2014/main" id="{38A8FEE1-1316-EC4A-8732-DF00433DCE7D}"/>
              </a:ext>
            </a:extLst>
          </p:cNvPr>
          <p:cNvSpPr txBox="1"/>
          <p:nvPr userDrawn="1"/>
        </p:nvSpPr>
        <p:spPr>
          <a:xfrm>
            <a:off x="1012385" y="6198795"/>
            <a:ext cx="1679947" cy="123111"/>
          </a:xfrm>
          <a:prstGeom prst="rect">
            <a:avLst/>
          </a:prstGeom>
          <a:noFill/>
        </p:spPr>
        <p:txBody>
          <a:bodyPr wrap="none" lIns="0" tIns="0" rIns="0" bIns="0" rtlCol="0">
            <a:spAutoFit/>
          </a:bodyPr>
          <a:lstStyle/>
          <a:p>
            <a:pPr algn="l"/>
            <a:r>
              <a:rPr lang="de-DE" sz="800">
                <a:solidFill>
                  <a:schemeClr val="bg1"/>
                </a:solidFill>
              </a:rPr>
              <a:t>Vertraulich und rechtlich geschützt</a:t>
            </a:r>
          </a:p>
        </p:txBody>
      </p:sp>
      <p:sp>
        <p:nvSpPr>
          <p:cNvPr id="9" name="Text Placeholder 18">
            <a:extLst>
              <a:ext uri="{FF2B5EF4-FFF2-40B4-BE49-F238E27FC236}">
                <a16:creationId xmlns:a16="http://schemas.microsoft.com/office/drawing/2014/main" id="{5C9E8B8C-41C1-FB4B-AE81-C6677C80DD80}"/>
              </a:ext>
            </a:extLst>
          </p:cNvPr>
          <p:cNvSpPr>
            <a:spLocks noGrp="1"/>
          </p:cNvSpPr>
          <p:nvPr>
            <p:ph type="body" sz="quarter" idx="13" hasCustomPrompt="1"/>
          </p:nvPr>
        </p:nvSpPr>
        <p:spPr>
          <a:xfrm>
            <a:off x="1012385" y="5951047"/>
            <a:ext cx="3214175" cy="175434"/>
          </a:xfrm>
        </p:spPr>
        <p:txBody>
          <a:bodyPr vert="horz" lIns="0" tIns="0" rIns="0" bIns="0" rtlCol="0" anchor="ctr">
            <a:noAutofit/>
          </a:bodyPr>
          <a:lstStyle>
            <a:lvl1pPr>
              <a:defRPr lang="en-US" sz="800" spc="0" dirty="0">
                <a:solidFill>
                  <a:schemeClr val="bg1"/>
                </a:solidFill>
                <a:latin typeface="+mn-lt"/>
                <a:ea typeface="Inter" panose="02000503000000020004" pitchFamily="2" charset="0"/>
              </a:defRPr>
            </a:lvl1pPr>
          </a:lstStyle>
          <a:p>
            <a:pPr lvl="0">
              <a:lnSpc>
                <a:spcPct val="150000"/>
              </a:lnSpc>
              <a:spcAft>
                <a:spcPts val="0"/>
              </a:spcAft>
            </a:pPr>
            <a:r>
              <a:rPr lang="en-US"/>
              <a:t>MONTH 20xx</a:t>
            </a:r>
          </a:p>
        </p:txBody>
      </p:sp>
    </p:spTree>
    <p:extLst>
      <p:ext uri="{BB962C8B-B14F-4D97-AF65-F5344CB8AC3E}">
        <p14:creationId xmlns:p14="http://schemas.microsoft.com/office/powerpoint/2010/main" val="125748132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1" name="Title 10">
            <a:extLst>
              <a:ext uri="{FF2B5EF4-FFF2-40B4-BE49-F238E27FC236}">
                <a16:creationId xmlns:a16="http://schemas.microsoft.com/office/drawing/2014/main" id="{35E14D97-4DB3-B974-5B4D-993AA73580A6}"/>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14" name="Text Placeholder 18">
            <a:extLst>
              <a:ext uri="{FF2B5EF4-FFF2-40B4-BE49-F238E27FC236}">
                <a16:creationId xmlns:a16="http://schemas.microsoft.com/office/drawing/2014/main" id="{B24A0C1C-69F4-8C2B-9F46-9902166138B6}"/>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pic>
        <p:nvPicPr>
          <p:cNvPr id="18" name="Graphic 17">
            <a:extLst>
              <a:ext uri="{FF2B5EF4-FFF2-40B4-BE49-F238E27FC236}">
                <a16:creationId xmlns:a16="http://schemas.microsoft.com/office/drawing/2014/main" id="{6F9A3336-05BE-E4AF-BA11-275109A21B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091803"/>
            <a:ext cx="4020932" cy="3766198"/>
          </a:xfrm>
          <a:prstGeom prst="rect">
            <a:avLst/>
          </a:prstGeom>
        </p:spPr>
      </p:pic>
      <p:sp>
        <p:nvSpPr>
          <p:cNvPr id="32" name="Text Placeholder 21">
            <a:extLst>
              <a:ext uri="{FF2B5EF4-FFF2-40B4-BE49-F238E27FC236}">
                <a16:creationId xmlns:a16="http://schemas.microsoft.com/office/drawing/2014/main" id="{1FFBC527-4C15-4A46-A942-24FBD57CCAE5}"/>
              </a:ext>
            </a:extLst>
          </p:cNvPr>
          <p:cNvSpPr>
            <a:spLocks noGrp="1"/>
          </p:cNvSpPr>
          <p:nvPr>
            <p:ph type="body" sz="quarter" idx="13" hasCustomPrompt="1"/>
          </p:nvPr>
        </p:nvSpPr>
        <p:spPr>
          <a:xfrm>
            <a:off x="4720414" y="1703656"/>
            <a:ext cx="6836547" cy="558948"/>
          </a:xfrm>
          <a:prstGeom prst="rect">
            <a:avLst/>
          </a:prstGeom>
        </p:spPr>
        <p:txBody>
          <a:bodyPr anchor="ctr"/>
          <a:lstStyle>
            <a:lvl1pPr>
              <a:defRPr sz="1800" spc="-50" baseline="0">
                <a:solidFill>
                  <a:srgbClr val="1D212D"/>
                </a:solidFill>
                <a:latin typeface="+mj-lt"/>
              </a:defRPr>
            </a:lvl1pPr>
          </a:lstStyle>
          <a:p>
            <a:pPr lvl="0"/>
            <a:r>
              <a:rPr lang="en-US"/>
              <a:t>Agenda 1</a:t>
            </a:r>
          </a:p>
        </p:txBody>
      </p:sp>
      <p:sp>
        <p:nvSpPr>
          <p:cNvPr id="37" name="Text Placeholder 21">
            <a:extLst>
              <a:ext uri="{FF2B5EF4-FFF2-40B4-BE49-F238E27FC236}">
                <a16:creationId xmlns:a16="http://schemas.microsoft.com/office/drawing/2014/main" id="{6728F5DD-F462-DE42-93F6-87DEB2234D3D}"/>
              </a:ext>
            </a:extLst>
          </p:cNvPr>
          <p:cNvSpPr>
            <a:spLocks noGrp="1"/>
          </p:cNvSpPr>
          <p:nvPr>
            <p:ph type="body" sz="quarter" idx="14" hasCustomPrompt="1"/>
          </p:nvPr>
        </p:nvSpPr>
        <p:spPr>
          <a:xfrm>
            <a:off x="4203700" y="1703656"/>
            <a:ext cx="414630" cy="558948"/>
          </a:xfrm>
          <a:prstGeom prst="rect">
            <a:avLst/>
          </a:prstGeom>
        </p:spPr>
        <p:txBody>
          <a:bodyPr anchor="ctr"/>
          <a:lstStyle>
            <a:lvl1pPr>
              <a:defRPr sz="1800" spc="-50" baseline="0">
                <a:solidFill>
                  <a:srgbClr val="1D212D"/>
                </a:solidFill>
                <a:latin typeface="+mj-lt"/>
              </a:defRPr>
            </a:lvl1pPr>
          </a:lstStyle>
          <a:p>
            <a:pPr lvl="0"/>
            <a:r>
              <a:rPr lang="en-US"/>
              <a:t>1</a:t>
            </a:r>
          </a:p>
        </p:txBody>
      </p:sp>
      <p:sp>
        <p:nvSpPr>
          <p:cNvPr id="38" name="Text Placeholder 21">
            <a:extLst>
              <a:ext uri="{FF2B5EF4-FFF2-40B4-BE49-F238E27FC236}">
                <a16:creationId xmlns:a16="http://schemas.microsoft.com/office/drawing/2014/main" id="{2756B6D6-F8D4-1B43-843B-47CA060706A6}"/>
              </a:ext>
            </a:extLst>
          </p:cNvPr>
          <p:cNvSpPr>
            <a:spLocks noGrp="1"/>
          </p:cNvSpPr>
          <p:nvPr>
            <p:ph type="body" sz="quarter" idx="15" hasCustomPrompt="1"/>
          </p:nvPr>
        </p:nvSpPr>
        <p:spPr>
          <a:xfrm>
            <a:off x="4720414" y="2542302"/>
            <a:ext cx="6836547" cy="558948"/>
          </a:xfrm>
          <a:prstGeom prst="rect">
            <a:avLst/>
          </a:prstGeom>
        </p:spPr>
        <p:txBody>
          <a:bodyPr anchor="ctr"/>
          <a:lstStyle>
            <a:lvl1pPr>
              <a:defRPr sz="1800" spc="-50" baseline="0">
                <a:solidFill>
                  <a:srgbClr val="1D212D"/>
                </a:solidFill>
                <a:latin typeface="+mj-lt"/>
              </a:defRPr>
            </a:lvl1pPr>
          </a:lstStyle>
          <a:p>
            <a:pPr lvl="0"/>
            <a:r>
              <a:rPr lang="en-US"/>
              <a:t>Agenda 2</a:t>
            </a:r>
          </a:p>
        </p:txBody>
      </p:sp>
      <p:sp>
        <p:nvSpPr>
          <p:cNvPr id="39" name="Text Placeholder 21">
            <a:extLst>
              <a:ext uri="{FF2B5EF4-FFF2-40B4-BE49-F238E27FC236}">
                <a16:creationId xmlns:a16="http://schemas.microsoft.com/office/drawing/2014/main" id="{5A4D223E-BABC-0D4D-80AD-76858BA01320}"/>
              </a:ext>
            </a:extLst>
          </p:cNvPr>
          <p:cNvSpPr>
            <a:spLocks noGrp="1"/>
          </p:cNvSpPr>
          <p:nvPr>
            <p:ph type="body" sz="quarter" idx="17" hasCustomPrompt="1"/>
          </p:nvPr>
        </p:nvSpPr>
        <p:spPr>
          <a:xfrm>
            <a:off x="4720414" y="3380948"/>
            <a:ext cx="6836547" cy="558948"/>
          </a:xfrm>
          <a:prstGeom prst="rect">
            <a:avLst/>
          </a:prstGeom>
        </p:spPr>
        <p:txBody>
          <a:bodyPr anchor="ctr"/>
          <a:lstStyle>
            <a:lvl1pPr>
              <a:defRPr sz="1800" spc="-50" baseline="0">
                <a:solidFill>
                  <a:srgbClr val="1D212D"/>
                </a:solidFill>
                <a:latin typeface="+mj-lt"/>
              </a:defRPr>
            </a:lvl1pPr>
          </a:lstStyle>
          <a:p>
            <a:pPr lvl="0"/>
            <a:r>
              <a:rPr lang="en-US"/>
              <a:t>Agenda 3</a:t>
            </a:r>
          </a:p>
        </p:txBody>
      </p:sp>
      <p:sp>
        <p:nvSpPr>
          <p:cNvPr id="40" name="Text Placeholder 21">
            <a:extLst>
              <a:ext uri="{FF2B5EF4-FFF2-40B4-BE49-F238E27FC236}">
                <a16:creationId xmlns:a16="http://schemas.microsoft.com/office/drawing/2014/main" id="{A85B8F28-FD57-054E-A85D-E5FE0F238F5F}"/>
              </a:ext>
            </a:extLst>
          </p:cNvPr>
          <p:cNvSpPr>
            <a:spLocks noGrp="1"/>
          </p:cNvSpPr>
          <p:nvPr>
            <p:ph type="body" sz="quarter" idx="18" hasCustomPrompt="1"/>
          </p:nvPr>
        </p:nvSpPr>
        <p:spPr>
          <a:xfrm>
            <a:off x="4203700" y="3380948"/>
            <a:ext cx="414630" cy="558948"/>
          </a:xfrm>
          <a:prstGeom prst="rect">
            <a:avLst/>
          </a:prstGeom>
        </p:spPr>
        <p:txBody>
          <a:bodyPr anchor="ctr"/>
          <a:lstStyle>
            <a:lvl1pPr>
              <a:defRPr sz="1800" spc="-50" baseline="0">
                <a:solidFill>
                  <a:srgbClr val="1D212D"/>
                </a:solidFill>
                <a:latin typeface="+mj-lt"/>
              </a:defRPr>
            </a:lvl1pPr>
          </a:lstStyle>
          <a:p>
            <a:pPr lvl="0"/>
            <a:r>
              <a:rPr lang="en-US"/>
              <a:t>3</a:t>
            </a:r>
          </a:p>
        </p:txBody>
      </p:sp>
      <p:sp>
        <p:nvSpPr>
          <p:cNvPr id="41" name="Text Placeholder 21">
            <a:extLst>
              <a:ext uri="{FF2B5EF4-FFF2-40B4-BE49-F238E27FC236}">
                <a16:creationId xmlns:a16="http://schemas.microsoft.com/office/drawing/2014/main" id="{B2235BE4-D0A7-E94A-BA17-5716E63B59E8}"/>
              </a:ext>
            </a:extLst>
          </p:cNvPr>
          <p:cNvSpPr>
            <a:spLocks noGrp="1"/>
          </p:cNvSpPr>
          <p:nvPr>
            <p:ph type="body" sz="quarter" idx="19" hasCustomPrompt="1"/>
          </p:nvPr>
        </p:nvSpPr>
        <p:spPr>
          <a:xfrm>
            <a:off x="4720414" y="4219594"/>
            <a:ext cx="6836547" cy="558948"/>
          </a:xfrm>
          <a:prstGeom prst="rect">
            <a:avLst/>
          </a:prstGeom>
        </p:spPr>
        <p:txBody>
          <a:bodyPr anchor="ctr"/>
          <a:lstStyle>
            <a:lvl1pPr>
              <a:defRPr sz="1800" spc="-50" baseline="0">
                <a:solidFill>
                  <a:srgbClr val="1D212D"/>
                </a:solidFill>
                <a:latin typeface="+mj-lt"/>
              </a:defRPr>
            </a:lvl1pPr>
          </a:lstStyle>
          <a:p>
            <a:pPr lvl="0"/>
            <a:r>
              <a:rPr lang="en-US"/>
              <a:t>Agenda 4</a:t>
            </a:r>
          </a:p>
        </p:txBody>
      </p:sp>
      <p:sp>
        <p:nvSpPr>
          <p:cNvPr id="43" name="Text Placeholder 21">
            <a:extLst>
              <a:ext uri="{FF2B5EF4-FFF2-40B4-BE49-F238E27FC236}">
                <a16:creationId xmlns:a16="http://schemas.microsoft.com/office/drawing/2014/main" id="{55843AC2-FB99-1646-9A8B-55A4094B03AB}"/>
              </a:ext>
            </a:extLst>
          </p:cNvPr>
          <p:cNvSpPr>
            <a:spLocks noGrp="1"/>
          </p:cNvSpPr>
          <p:nvPr>
            <p:ph type="body" sz="quarter" idx="20" hasCustomPrompt="1"/>
          </p:nvPr>
        </p:nvSpPr>
        <p:spPr>
          <a:xfrm>
            <a:off x="4203700" y="4219594"/>
            <a:ext cx="414630" cy="558948"/>
          </a:xfrm>
          <a:prstGeom prst="rect">
            <a:avLst/>
          </a:prstGeom>
        </p:spPr>
        <p:txBody>
          <a:bodyPr anchor="ctr"/>
          <a:lstStyle>
            <a:lvl1pPr>
              <a:defRPr sz="1800" spc="-50" baseline="0">
                <a:solidFill>
                  <a:srgbClr val="1D212D"/>
                </a:solidFill>
                <a:latin typeface="+mj-lt"/>
              </a:defRPr>
            </a:lvl1pPr>
          </a:lstStyle>
          <a:p>
            <a:pPr lvl="0"/>
            <a:r>
              <a:rPr lang="en-US"/>
              <a:t>4</a:t>
            </a:r>
          </a:p>
        </p:txBody>
      </p:sp>
      <p:sp>
        <p:nvSpPr>
          <p:cNvPr id="44" name="Text Placeholder 21">
            <a:extLst>
              <a:ext uri="{FF2B5EF4-FFF2-40B4-BE49-F238E27FC236}">
                <a16:creationId xmlns:a16="http://schemas.microsoft.com/office/drawing/2014/main" id="{CFF3D7CB-4A4C-D444-B500-8FA8A2276605}"/>
              </a:ext>
            </a:extLst>
          </p:cNvPr>
          <p:cNvSpPr>
            <a:spLocks noGrp="1"/>
          </p:cNvSpPr>
          <p:nvPr>
            <p:ph type="body" sz="quarter" idx="21" hasCustomPrompt="1"/>
          </p:nvPr>
        </p:nvSpPr>
        <p:spPr>
          <a:xfrm>
            <a:off x="4720414" y="5058241"/>
            <a:ext cx="6836547" cy="558948"/>
          </a:xfrm>
          <a:prstGeom prst="rect">
            <a:avLst/>
          </a:prstGeom>
        </p:spPr>
        <p:txBody>
          <a:bodyPr anchor="ctr"/>
          <a:lstStyle>
            <a:lvl1pPr>
              <a:defRPr sz="1800" spc="-50" baseline="0">
                <a:solidFill>
                  <a:srgbClr val="1D212D"/>
                </a:solidFill>
                <a:latin typeface="+mj-lt"/>
              </a:defRPr>
            </a:lvl1pPr>
          </a:lstStyle>
          <a:p>
            <a:pPr lvl="0"/>
            <a:r>
              <a:rPr lang="en-US"/>
              <a:t>Agenda 5</a:t>
            </a:r>
          </a:p>
        </p:txBody>
      </p:sp>
      <p:sp>
        <p:nvSpPr>
          <p:cNvPr id="45" name="Text Placeholder 21">
            <a:extLst>
              <a:ext uri="{FF2B5EF4-FFF2-40B4-BE49-F238E27FC236}">
                <a16:creationId xmlns:a16="http://schemas.microsoft.com/office/drawing/2014/main" id="{DE549460-0D3C-3A49-8D7B-18F91F7E6A4B}"/>
              </a:ext>
            </a:extLst>
          </p:cNvPr>
          <p:cNvSpPr>
            <a:spLocks noGrp="1"/>
          </p:cNvSpPr>
          <p:nvPr>
            <p:ph type="body" sz="quarter" idx="22" hasCustomPrompt="1"/>
          </p:nvPr>
        </p:nvSpPr>
        <p:spPr>
          <a:xfrm>
            <a:off x="4203700" y="5058241"/>
            <a:ext cx="414630" cy="558948"/>
          </a:xfrm>
          <a:prstGeom prst="rect">
            <a:avLst/>
          </a:prstGeom>
        </p:spPr>
        <p:txBody>
          <a:bodyPr anchor="ctr"/>
          <a:lstStyle>
            <a:lvl1pPr>
              <a:defRPr sz="1800" spc="-50" baseline="0">
                <a:solidFill>
                  <a:srgbClr val="1D212D"/>
                </a:solidFill>
                <a:latin typeface="+mj-lt"/>
              </a:defRPr>
            </a:lvl1pPr>
          </a:lstStyle>
          <a:p>
            <a:pPr lvl="0"/>
            <a:r>
              <a:rPr lang="en-US"/>
              <a:t>5</a:t>
            </a:r>
          </a:p>
        </p:txBody>
      </p:sp>
      <p:sp>
        <p:nvSpPr>
          <p:cNvPr id="49" name="Text Placeholder 21">
            <a:extLst>
              <a:ext uri="{FF2B5EF4-FFF2-40B4-BE49-F238E27FC236}">
                <a16:creationId xmlns:a16="http://schemas.microsoft.com/office/drawing/2014/main" id="{B45AE931-417D-8C46-B3DB-959E918F4CE9}"/>
              </a:ext>
            </a:extLst>
          </p:cNvPr>
          <p:cNvSpPr>
            <a:spLocks noGrp="1"/>
          </p:cNvSpPr>
          <p:nvPr>
            <p:ph type="body" sz="quarter" idx="16" hasCustomPrompt="1"/>
          </p:nvPr>
        </p:nvSpPr>
        <p:spPr>
          <a:xfrm>
            <a:off x="4203700" y="2542302"/>
            <a:ext cx="414630" cy="558948"/>
          </a:xfrm>
          <a:prstGeom prst="rect">
            <a:avLst/>
          </a:prstGeom>
        </p:spPr>
        <p:txBody>
          <a:bodyPr anchor="ctr"/>
          <a:lstStyle>
            <a:lvl1pPr>
              <a:defRPr sz="1800" spc="-50" baseline="0">
                <a:solidFill>
                  <a:srgbClr val="1D212D"/>
                </a:solidFill>
                <a:latin typeface="+mj-lt"/>
              </a:defRPr>
            </a:lvl1pPr>
          </a:lstStyle>
          <a:p>
            <a:pPr lvl="0"/>
            <a:r>
              <a:rPr lang="en-US"/>
              <a:t>2</a:t>
            </a:r>
          </a:p>
        </p:txBody>
      </p:sp>
      <p:cxnSp>
        <p:nvCxnSpPr>
          <p:cNvPr id="22" name="Straight Connector 21">
            <a:extLst>
              <a:ext uri="{FF2B5EF4-FFF2-40B4-BE49-F238E27FC236}">
                <a16:creationId xmlns:a16="http://schemas.microsoft.com/office/drawing/2014/main" id="{EF03B933-A409-3B48-AC13-6DEB33B97F5E}"/>
              </a:ext>
            </a:extLst>
          </p:cNvPr>
          <p:cNvCxnSpPr>
            <a:cxnSpLocks/>
          </p:cNvCxnSpPr>
          <p:nvPr userDrawn="1"/>
        </p:nvCxnSpPr>
        <p:spPr>
          <a:xfrm>
            <a:off x="4203700" y="2387067"/>
            <a:ext cx="73279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BE9010C1-44BA-6A4F-905F-1CF7F9CFA484}"/>
              </a:ext>
            </a:extLst>
          </p:cNvPr>
          <p:cNvCxnSpPr>
            <a:cxnSpLocks/>
          </p:cNvCxnSpPr>
          <p:nvPr userDrawn="1"/>
        </p:nvCxnSpPr>
        <p:spPr>
          <a:xfrm>
            <a:off x="4203700" y="3225713"/>
            <a:ext cx="73533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34A32CF1-4BE1-854C-A886-88BE9F665D8A}"/>
              </a:ext>
            </a:extLst>
          </p:cNvPr>
          <p:cNvCxnSpPr>
            <a:cxnSpLocks/>
          </p:cNvCxnSpPr>
          <p:nvPr userDrawn="1"/>
        </p:nvCxnSpPr>
        <p:spPr>
          <a:xfrm>
            <a:off x="4203700" y="4064359"/>
            <a:ext cx="73152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43E33A1-68E9-9F4B-8690-2240E38B20D5}"/>
              </a:ext>
            </a:extLst>
          </p:cNvPr>
          <p:cNvCxnSpPr>
            <a:cxnSpLocks/>
          </p:cNvCxnSpPr>
          <p:nvPr userDrawn="1"/>
        </p:nvCxnSpPr>
        <p:spPr>
          <a:xfrm>
            <a:off x="4203700" y="4903005"/>
            <a:ext cx="73025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BE4DAAF1-4DFE-4E42-8074-642C7DA2A532}"/>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78598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genda">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11" name="Title 10">
            <a:extLst>
              <a:ext uri="{FF2B5EF4-FFF2-40B4-BE49-F238E27FC236}">
                <a16:creationId xmlns:a16="http://schemas.microsoft.com/office/drawing/2014/main" id="{35E14D97-4DB3-B974-5B4D-993AA73580A6}"/>
              </a:ext>
            </a:extLst>
          </p:cNvPr>
          <p:cNvSpPr>
            <a:spLocks noGrp="1"/>
          </p:cNvSpPr>
          <p:nvPr>
            <p:ph type="title"/>
          </p:nvPr>
        </p:nvSpPr>
        <p:spPr>
          <a:xfrm>
            <a:off x="615243" y="761575"/>
            <a:ext cx="10941716" cy="813600"/>
          </a:xfrm>
          <a:prstGeom prst="rect">
            <a:avLst/>
          </a:prstGeom>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14" name="Text Placeholder 18">
            <a:extLst>
              <a:ext uri="{FF2B5EF4-FFF2-40B4-BE49-F238E27FC236}">
                <a16:creationId xmlns:a16="http://schemas.microsoft.com/office/drawing/2014/main" id="{B24A0C1C-69F4-8C2B-9F46-9902166138B6}"/>
              </a:ext>
            </a:extLst>
          </p:cNvPr>
          <p:cNvSpPr>
            <a:spLocks noGrp="1"/>
          </p:cNvSpPr>
          <p:nvPr>
            <p:ph type="body" sz="quarter" idx="12" hasCustomPrompt="1"/>
          </p:nvPr>
        </p:nvSpPr>
        <p:spPr>
          <a:xfrm>
            <a:off x="635041" y="378884"/>
            <a:ext cx="10921918" cy="330440"/>
          </a:xfrm>
        </p:spPr>
        <p:txBody>
          <a:bodyPr/>
          <a:lstStyle>
            <a:lvl1pPr>
              <a:defRPr sz="800" spc="-25" baseline="0">
                <a:solidFill>
                  <a:schemeClr val="accent2"/>
                </a:solidFill>
                <a:latin typeface="+mj-lt"/>
                <a:ea typeface="Inter" panose="02000503000000020004" pitchFamily="2" charset="0"/>
              </a:defRPr>
            </a:lvl1pPr>
          </a:lstStyle>
          <a:p>
            <a:pPr lvl="0"/>
            <a:r>
              <a:rPr lang="en-US"/>
              <a:t>Subheading here</a:t>
            </a:r>
          </a:p>
        </p:txBody>
      </p:sp>
      <p:pic>
        <p:nvPicPr>
          <p:cNvPr id="18" name="Graphic 17">
            <a:extLst>
              <a:ext uri="{FF2B5EF4-FFF2-40B4-BE49-F238E27FC236}">
                <a16:creationId xmlns:a16="http://schemas.microsoft.com/office/drawing/2014/main" id="{6F9A3336-05BE-E4AF-BA11-275109A21B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091803"/>
            <a:ext cx="4020932" cy="3766198"/>
          </a:xfrm>
          <a:prstGeom prst="rect">
            <a:avLst/>
          </a:prstGeom>
        </p:spPr>
      </p:pic>
      <p:cxnSp>
        <p:nvCxnSpPr>
          <p:cNvPr id="9" name="Straight Connector 8">
            <a:extLst>
              <a:ext uri="{FF2B5EF4-FFF2-40B4-BE49-F238E27FC236}">
                <a16:creationId xmlns:a16="http://schemas.microsoft.com/office/drawing/2014/main" id="{D1830326-49B6-C24B-A17E-CFA7BA8CB16B}"/>
              </a:ext>
            </a:extLst>
          </p:cNvPr>
          <p:cNvCxnSpPr/>
          <p:nvPr userDrawn="1"/>
        </p:nvCxnSpPr>
        <p:spPr>
          <a:xfrm>
            <a:off x="635041" y="559445"/>
            <a:ext cx="7620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3097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AA76D-6309-390A-0D85-3624A9605CA5}"/>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Tree>
    <p:extLst>
      <p:ext uri="{BB962C8B-B14F-4D97-AF65-F5344CB8AC3E}">
        <p14:creationId xmlns:p14="http://schemas.microsoft.com/office/powerpoint/2010/main" val="109636120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9A2527A-4F16-E40D-0A6E-91C937BBB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9997" y="6391413"/>
            <a:ext cx="546219" cy="182062"/>
          </a:xfrm>
          <a:prstGeom prst="rect">
            <a:avLst/>
          </a:prstGeom>
        </p:spPr>
      </p:pic>
      <p:sp>
        <p:nvSpPr>
          <p:cNvPr id="10" name="Slide Number Placeholder 9">
            <a:extLst>
              <a:ext uri="{FF2B5EF4-FFF2-40B4-BE49-F238E27FC236}">
                <a16:creationId xmlns:a16="http://schemas.microsoft.com/office/drawing/2014/main" id="{4FC98299-ACD1-88BB-E6FC-076C076A702E}"/>
              </a:ext>
            </a:extLst>
          </p:cNvPr>
          <p:cNvSpPr>
            <a:spLocks noGrp="1"/>
          </p:cNvSpPr>
          <p:nvPr>
            <p:ph type="sldNum" sz="quarter" idx="11"/>
          </p:nvPr>
        </p:nvSpPr>
        <p:spPr/>
        <p:txBody>
          <a:bodyPr/>
          <a:lstStyle/>
          <a:p>
            <a:fld id="{5237CC50-559B-734E-9989-0D093A8E99B9}" type="slidenum">
              <a:rPr lang="en-US" smtClean="0"/>
              <a:pPr/>
              <a:t>‹#›</a:t>
            </a:fld>
            <a:endParaRPr lang="en-US"/>
          </a:p>
        </p:txBody>
      </p:sp>
      <p:sp>
        <p:nvSpPr>
          <p:cNvPr id="5" name="Picture Placeholder 4">
            <a:extLst>
              <a:ext uri="{FF2B5EF4-FFF2-40B4-BE49-F238E27FC236}">
                <a16:creationId xmlns:a16="http://schemas.microsoft.com/office/drawing/2014/main" id="{AF93CD6C-9748-DAC2-13FA-8DD3555937E6}"/>
              </a:ext>
            </a:extLst>
          </p:cNvPr>
          <p:cNvSpPr>
            <a:spLocks noGrp="1"/>
          </p:cNvSpPr>
          <p:nvPr>
            <p:ph type="pic" sz="quarter" idx="12" hasCustomPrompt="1"/>
          </p:nvPr>
        </p:nvSpPr>
        <p:spPr>
          <a:xfrm>
            <a:off x="339747" y="355600"/>
            <a:ext cx="11512506" cy="5753100"/>
          </a:xfrm>
          <a:prstGeom prst="roundRect">
            <a:avLst>
              <a:gd name="adj" fmla="val 1435"/>
            </a:avLst>
          </a:prstGeom>
          <a:solidFill>
            <a:srgbClr val="E7EDEE"/>
          </a:solidFill>
        </p:spPr>
        <p:txBody>
          <a:bodyPr/>
          <a:lstStyle>
            <a:lvl1pPr>
              <a:defRPr>
                <a:noFill/>
              </a:defRPr>
            </a:lvl1pPr>
          </a:lstStyle>
          <a:p>
            <a:r>
              <a:rPr lang="en-US"/>
              <a:t> </a:t>
            </a:r>
          </a:p>
        </p:txBody>
      </p:sp>
    </p:spTree>
    <p:extLst>
      <p:ext uri="{BB962C8B-B14F-4D97-AF65-F5344CB8AC3E}">
        <p14:creationId xmlns:p14="http://schemas.microsoft.com/office/powerpoint/2010/main" val="74083187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243" y="761575"/>
            <a:ext cx="10941716" cy="8136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635041" y="1797339"/>
            <a:ext cx="10921918"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11232713" y="6299883"/>
            <a:ext cx="619292" cy="365125"/>
          </a:xfrm>
          <a:prstGeom prst="rect">
            <a:avLst/>
          </a:prstGeom>
        </p:spPr>
        <p:txBody>
          <a:bodyPr vert="horz" lIns="0" tIns="0" rIns="0" bIns="0" rtlCol="0" anchor="ctr">
            <a:noAutofit/>
          </a:bodyPr>
          <a:lstStyle>
            <a:lvl1pPr algn="r">
              <a:defRPr sz="650">
                <a:solidFill>
                  <a:schemeClr val="tx1"/>
                </a:solidFill>
              </a:defRPr>
            </a:lvl1pPr>
          </a:lstStyle>
          <a:p>
            <a:fld id="{5237CC50-559B-734E-9989-0D093A8E99B9}" type="slidenum">
              <a:rPr lang="en-US" smtClean="0"/>
              <a:pPr/>
              <a:t>‹#›</a:t>
            </a:fld>
            <a:endParaRPr lang="en-US"/>
          </a:p>
        </p:txBody>
      </p:sp>
      <p:sp>
        <p:nvSpPr>
          <p:cNvPr id="4" name="Footer Placeholder 1">
            <a:extLst>
              <a:ext uri="{FF2B5EF4-FFF2-40B4-BE49-F238E27FC236}">
                <a16:creationId xmlns:a16="http://schemas.microsoft.com/office/drawing/2014/main" id="{EA12AFBC-75B2-F0E9-8F8D-47005E5D5741}"/>
              </a:ext>
            </a:extLst>
          </p:cNvPr>
          <p:cNvSpPr txBox="1">
            <a:spLocks/>
          </p:cNvSpPr>
          <p:nvPr userDrawn="1"/>
        </p:nvSpPr>
        <p:spPr>
          <a:xfrm>
            <a:off x="1019781" y="6418800"/>
            <a:ext cx="5816954" cy="141488"/>
          </a:xfrm>
          <a:prstGeom prst="rect">
            <a:avLst/>
          </a:prstGeom>
        </p:spPr>
        <p:txBody>
          <a:bodyPr lIns="91440" tIns="45720" rIns="91440" bIns="45720" anchor="ctr"/>
          <a:lstStyle>
            <a:defPPr>
              <a:defRPr lang="en-US"/>
            </a:defPPr>
            <a:lvl1pPr marL="0" algn="l" defTabSz="228589" rtl="0" eaLnBrk="1" latinLnBrk="0" hangingPunct="1">
              <a:defRPr sz="90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r>
              <a:rPr lang="de-DE" sz="800" err="1">
                <a:solidFill>
                  <a:schemeClr val="accent2"/>
                </a:solidFill>
                <a:ea typeface="+mn-lt"/>
                <a:cs typeface="+mn-lt"/>
              </a:rPr>
              <a:t>Tanso</a:t>
            </a:r>
            <a:r>
              <a:rPr lang="de-DE" sz="800">
                <a:solidFill>
                  <a:schemeClr val="accent2"/>
                </a:solidFill>
                <a:ea typeface="+mn-lt"/>
                <a:cs typeface="+mn-lt"/>
              </a:rPr>
              <a:t> Akademie - 6) ESRS S2, S3 und S4 – 25.06.2025</a:t>
            </a:r>
            <a:endParaRPr lang="en-US" sz="2000">
              <a:solidFill>
                <a:schemeClr val="accent2"/>
              </a:solidFill>
              <a:latin typeface="Bai Jamjuree Light"/>
              <a:ea typeface="+mn-lt"/>
              <a:cs typeface="Bai Jamjuree Light"/>
            </a:endParaRPr>
          </a:p>
        </p:txBody>
      </p:sp>
    </p:spTree>
    <p:extLst>
      <p:ext uri="{BB962C8B-B14F-4D97-AF65-F5344CB8AC3E}">
        <p14:creationId xmlns:p14="http://schemas.microsoft.com/office/powerpoint/2010/main" val="18002944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707"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hf hdr="0" dt="0"/>
  <p:txStyles>
    <p:titleStyle>
      <a:lvl1pPr algn="l" defTabSz="914355" rtl="0" eaLnBrk="1" latinLnBrk="0" hangingPunct="1">
        <a:lnSpc>
          <a:spcPct val="80000"/>
        </a:lnSpc>
        <a:spcBef>
          <a:spcPct val="0"/>
        </a:spcBef>
        <a:buNone/>
        <a:defRPr sz="2800" kern="1200" spc="-100" baseline="0">
          <a:solidFill>
            <a:schemeClr val="tx1"/>
          </a:solidFill>
          <a:latin typeface="+mj-lt"/>
          <a:ea typeface="+mj-ea"/>
          <a:cs typeface="+mj-cs"/>
        </a:defRPr>
      </a:lvl1pPr>
    </p:titleStyle>
    <p:bodyStyle>
      <a:lvl1pPr marL="0" indent="0" algn="l" defTabSz="914355" rtl="0" eaLnBrk="1" latinLnBrk="0" hangingPunct="1">
        <a:lnSpc>
          <a:spcPct val="100000"/>
        </a:lnSpc>
        <a:spcBef>
          <a:spcPts val="0"/>
        </a:spcBef>
        <a:spcAft>
          <a:spcPts val="1500"/>
        </a:spcAft>
        <a:buFont typeface="Arial" panose="020B0604020202020204" pitchFamily="34" charset="0"/>
        <a:buNone/>
        <a:defRPr sz="1600" kern="1200" spc="-50" baseline="0">
          <a:solidFill>
            <a:schemeClr val="tx1"/>
          </a:solidFill>
          <a:latin typeface="Bai Jamjuree" pitchFamily="2" charset="-34"/>
          <a:ea typeface="+mn-ea"/>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7280">
          <p15:clr>
            <a:srgbClr val="F26B43"/>
          </p15:clr>
        </p15:guide>
        <p15:guide id="5" orient="horz">
          <p15:clr>
            <a:srgbClr val="F26B43"/>
          </p15:clr>
        </p15:guide>
        <p15:guide id="6" orient="horz" pos="4320">
          <p15:clr>
            <a:srgbClr val="F26B43"/>
          </p15:clr>
        </p15:guide>
        <p15:guide id="7" orient="horz" pos="260">
          <p15:clr>
            <a:srgbClr val="F26B43"/>
          </p15:clr>
        </p15:guide>
        <p15:guide id="8" orient="horz" pos="3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hyperlink" Target="https://www.auswaertiges-amt.de/resource/blob/266624/b51c16faf1b3424d7efa060e8aaa8130/un-leitprinzipien-de-data.pdf" TargetMode="External"/><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8.png"/><Relationship Id="rId5" Type="http://schemas.openxmlformats.org/officeDocument/2006/relationships/image" Target="../media/image56.png"/><Relationship Id="rId10" Type="http://schemas.openxmlformats.org/officeDocument/2006/relationships/hyperlink" Target="https://www.oecd.org/de/publications/oecd-leitsatze-fur-multinationale-unternehmen-zu-verantwortungsvollem-unternehmerischem-handeln_abd4d37b-de.html" TargetMode="External"/><Relationship Id="rId4" Type="http://schemas.openxmlformats.org/officeDocument/2006/relationships/image" Target="../media/image55.png"/><Relationship Id="rId9" Type="http://schemas.openxmlformats.org/officeDocument/2006/relationships/hyperlink" Target="file:///\\Users\kristinmelander\Downloads\wcms_193727.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0.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1.jpeg"/><Relationship Id="rId11" Type="http://schemas.openxmlformats.org/officeDocument/2006/relationships/image" Target="../media/image86.sv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image" Target="../media/image75.svg"/><Relationship Id="rId5" Type="http://schemas.openxmlformats.org/officeDocument/2006/relationships/image" Target="../media/image88.png"/><Relationship Id="rId10" Type="http://schemas.openxmlformats.org/officeDocument/2006/relationships/image" Target="../media/image74.png"/><Relationship Id="rId4" Type="http://schemas.openxmlformats.org/officeDocument/2006/relationships/image" Target="../media/image87.png"/><Relationship Id="rId9"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1.jpe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5.png"/><Relationship Id="rId11" Type="http://schemas.openxmlformats.org/officeDocument/2006/relationships/image" Target="../media/image75.svg"/><Relationship Id="rId5" Type="http://schemas.openxmlformats.org/officeDocument/2006/relationships/image" Target="../media/image94.png"/><Relationship Id="rId10" Type="http://schemas.openxmlformats.org/officeDocument/2006/relationships/image" Target="../media/image74.png"/><Relationship Id="rId4" Type="http://schemas.openxmlformats.org/officeDocument/2006/relationships/image" Target="../media/image93.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1.jpeg"/><Relationship Id="rId7"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8.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9.svg"/><Relationship Id="rId9" Type="http://schemas.openxmlformats.org/officeDocument/2006/relationships/image" Target="../media/image110.png"/><Relationship Id="rId1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23.png"/><Relationship Id="rId7" Type="http://schemas.openxmlformats.org/officeDocument/2006/relationships/image" Target="../media/image1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38.png"/><Relationship Id="rId11" Type="http://schemas.openxmlformats.org/officeDocument/2006/relationships/image" Target="../media/image70.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efrag.sharefile.com/share/view/s09a4555968ec448dbc56f5995e87e3b8/fo699fb6-4fb9-4ae4-afdc-8987d6169723"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44.png"/><Relationship Id="rId4" Type="http://schemas.openxmlformats.org/officeDocument/2006/relationships/image" Target="../media/image1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6.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42.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6.svg"/><Relationship Id="rId2" Type="http://schemas.openxmlformats.org/officeDocument/2006/relationships/notesSlide" Target="../notesSlides/notesSlide3.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svg"/><Relationship Id="rId24" Type="http://schemas.openxmlformats.org/officeDocument/2006/relationships/image" Target="../media/image45.png"/><Relationship Id="rId5" Type="http://schemas.openxmlformats.org/officeDocument/2006/relationships/image" Target="../media/image26.emf"/><Relationship Id="rId15" Type="http://schemas.openxmlformats.org/officeDocument/2006/relationships/image" Target="../media/image36.svg"/><Relationship Id="rId23" Type="http://schemas.openxmlformats.org/officeDocument/2006/relationships/image" Target="../media/image44.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17.sv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5FB73D-FD1E-F64B-93EF-DBFDD23AB08E}"/>
              </a:ext>
            </a:extLst>
          </p:cNvPr>
          <p:cNvSpPr>
            <a:spLocks noGrp="1"/>
          </p:cNvSpPr>
          <p:nvPr>
            <p:ph type="sldNum" sz="quarter" idx="11"/>
          </p:nvPr>
        </p:nvSpPr>
        <p:spPr/>
        <p:txBody>
          <a:bodyPr/>
          <a:lstStyle/>
          <a:p>
            <a:fld id="{5237CC50-559B-734E-9989-0D093A8E99B9}" type="slidenum">
              <a:rPr lang="en-US" smtClean="0"/>
              <a:pPr/>
              <a:t>1</a:t>
            </a:fld>
            <a:endParaRPr lang="en-US"/>
          </a:p>
        </p:txBody>
      </p:sp>
      <p:sp>
        <p:nvSpPr>
          <p:cNvPr id="5" name="Rectangle 4">
            <a:extLst>
              <a:ext uri="{FF2B5EF4-FFF2-40B4-BE49-F238E27FC236}">
                <a16:creationId xmlns:a16="http://schemas.microsoft.com/office/drawing/2014/main" id="{F904A1FE-5957-8E47-B719-281DD3366696}"/>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 name="Rounded Rectangle 5">
            <a:extLst>
              <a:ext uri="{FF2B5EF4-FFF2-40B4-BE49-F238E27FC236}">
                <a16:creationId xmlns:a16="http://schemas.microsoft.com/office/drawing/2014/main" id="{EC56A18E-4E63-CD44-B8F7-CB1A1DD2156A}"/>
              </a:ext>
            </a:extLst>
          </p:cNvPr>
          <p:cNvSpPr/>
          <p:nvPr/>
        </p:nvSpPr>
        <p:spPr>
          <a:xfrm>
            <a:off x="339995" y="1466193"/>
            <a:ext cx="11512010" cy="5016252"/>
          </a:xfrm>
          <a:prstGeom prst="roundRect">
            <a:avLst>
              <a:gd name="adj" fmla="val 2644"/>
            </a:avLst>
          </a:prstGeom>
          <a:solidFill>
            <a:srgbClr val="4141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8" name="Rounded Rectangle 7">
            <a:extLst>
              <a:ext uri="{FF2B5EF4-FFF2-40B4-BE49-F238E27FC236}">
                <a16:creationId xmlns:a16="http://schemas.microsoft.com/office/drawing/2014/main" id="{72FFA4B3-ACAE-BC4C-9CB5-B90E86F38EBC}"/>
              </a:ext>
            </a:extLst>
          </p:cNvPr>
          <p:cNvSpPr/>
          <p:nvPr/>
        </p:nvSpPr>
        <p:spPr>
          <a:xfrm>
            <a:off x="339995" y="427113"/>
            <a:ext cx="1215612" cy="33914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tx1"/>
                </a:solidFill>
                <a:latin typeface="+mj-lt"/>
              </a:rPr>
              <a:t>Akademie</a:t>
            </a:r>
          </a:p>
        </p:txBody>
      </p:sp>
      <p:sp>
        <p:nvSpPr>
          <p:cNvPr id="10" name="Rectangle 9">
            <a:extLst>
              <a:ext uri="{FF2B5EF4-FFF2-40B4-BE49-F238E27FC236}">
                <a16:creationId xmlns:a16="http://schemas.microsoft.com/office/drawing/2014/main" id="{B48F50CE-F0E4-CE4F-B0B3-885BC27DAEEF}"/>
              </a:ext>
            </a:extLst>
          </p:cNvPr>
          <p:cNvSpPr/>
          <p:nvPr/>
        </p:nvSpPr>
        <p:spPr>
          <a:xfrm>
            <a:off x="1895602" y="427113"/>
            <a:ext cx="3491064" cy="339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228600"/>
            <a:r>
              <a:rPr lang="de-DE" sz="1400" spc="-25">
                <a:solidFill>
                  <a:srgbClr val="FFFFFF"/>
                </a:solidFill>
                <a:latin typeface="+mj-lt"/>
                <a:cs typeface="Bai Jamjuree"/>
              </a:rPr>
              <a:t>25. Juni 2025</a:t>
            </a:r>
            <a:r>
              <a:rPr kumimoji="0" lang="de-DE" sz="1400" b="0" i="0" u="none" strike="noStrike" kern="1200" cap="none" spc="-25" normalizeH="0" baseline="0" noProof="0">
                <a:ln>
                  <a:noFill/>
                </a:ln>
                <a:solidFill>
                  <a:srgbClr val="FFFFFF"/>
                </a:solidFill>
                <a:effectLst/>
                <a:uLnTx/>
                <a:uFillTx/>
                <a:latin typeface="+mj-lt"/>
                <a:ea typeface="+mn-ea"/>
                <a:cs typeface="Bai Jamjuree"/>
              </a:rPr>
              <a:t> | </a:t>
            </a:r>
            <a:r>
              <a:rPr kumimoji="0" lang="de-DE" sz="1400" b="0" i="0" u="none" strike="noStrike" kern="1200" cap="none" spc="-25" normalizeH="0" baseline="0" noProof="0">
                <a:ln>
                  <a:noFill/>
                </a:ln>
                <a:solidFill>
                  <a:schemeClr val="tx2"/>
                </a:solidFill>
                <a:effectLst/>
                <a:uLnTx/>
                <a:uFillTx/>
                <a:latin typeface="+mj-lt"/>
                <a:ea typeface="+mn-ea"/>
                <a:cs typeface="Bai Jamjuree"/>
              </a:rPr>
              <a:t>10:30 - 11:30 Uhr</a:t>
            </a:r>
          </a:p>
        </p:txBody>
      </p:sp>
      <p:pic>
        <p:nvPicPr>
          <p:cNvPr id="16" name="Picture 15">
            <a:extLst>
              <a:ext uri="{FF2B5EF4-FFF2-40B4-BE49-F238E27FC236}">
                <a16:creationId xmlns:a16="http://schemas.microsoft.com/office/drawing/2014/main" id="{010DA4BE-CAB3-424D-AD8C-603A26F682B1}"/>
              </a:ext>
            </a:extLst>
          </p:cNvPr>
          <p:cNvPicPr>
            <a:picLocks noChangeAspect="1"/>
          </p:cNvPicPr>
          <p:nvPr/>
        </p:nvPicPr>
        <p:blipFill>
          <a:blip r:embed="rId3"/>
          <a:stretch>
            <a:fillRect/>
          </a:stretch>
        </p:blipFill>
        <p:spPr>
          <a:xfrm>
            <a:off x="10787908" y="412750"/>
            <a:ext cx="1064097" cy="367874"/>
          </a:xfrm>
          <a:prstGeom prst="rect">
            <a:avLst/>
          </a:prstGeom>
        </p:spPr>
      </p:pic>
      <p:sp>
        <p:nvSpPr>
          <p:cNvPr id="17" name="Title 2">
            <a:extLst>
              <a:ext uri="{FF2B5EF4-FFF2-40B4-BE49-F238E27FC236}">
                <a16:creationId xmlns:a16="http://schemas.microsoft.com/office/drawing/2014/main" id="{657EB811-E9B4-9D4F-B780-B6E5B635813A}"/>
              </a:ext>
            </a:extLst>
          </p:cNvPr>
          <p:cNvSpPr>
            <a:spLocks noGrp="1"/>
          </p:cNvSpPr>
          <p:nvPr>
            <p:ph type="title"/>
          </p:nvPr>
        </p:nvSpPr>
        <p:spPr>
          <a:xfrm>
            <a:off x="635001" y="1910550"/>
            <a:ext cx="11129536" cy="2061936"/>
          </a:xfrm>
        </p:spPr>
        <p:txBody>
          <a:bodyPr/>
          <a:lstStyle/>
          <a:p>
            <a:r>
              <a:rPr lang="de-DE" sz="3200">
                <a:solidFill>
                  <a:schemeClr val="bg1"/>
                </a:solidFill>
              </a:rPr>
              <a:t>Schwerpunkte S2 Arbeitskräfte der Wertschöpfungskette,</a:t>
            </a:r>
            <a:br>
              <a:rPr lang="de-DE" sz="3200"/>
            </a:br>
            <a:r>
              <a:rPr lang="de-DE" sz="3200">
                <a:solidFill>
                  <a:schemeClr val="bg1"/>
                </a:solidFill>
              </a:rPr>
              <a:t>S3 betroffene Gemeinschaften &amp; S4 Verbraucher und Endnutzer</a:t>
            </a:r>
            <a:endParaRPr lang="de-DE" sz="3200">
              <a:solidFill>
                <a:schemeClr val="bg1"/>
              </a:solidFill>
              <a:cs typeface="Bai Jamjuree Light"/>
            </a:endParaRPr>
          </a:p>
        </p:txBody>
      </p:sp>
      <p:cxnSp>
        <p:nvCxnSpPr>
          <p:cNvPr id="18" name="Straight Connector 17">
            <a:extLst>
              <a:ext uri="{FF2B5EF4-FFF2-40B4-BE49-F238E27FC236}">
                <a16:creationId xmlns:a16="http://schemas.microsoft.com/office/drawing/2014/main" id="{2FDDA96B-7397-2348-9C7B-2DE73FB9EFA2}"/>
              </a:ext>
            </a:extLst>
          </p:cNvPr>
          <p:cNvCxnSpPr>
            <a:cxnSpLocks/>
          </p:cNvCxnSpPr>
          <p:nvPr/>
        </p:nvCxnSpPr>
        <p:spPr>
          <a:xfrm>
            <a:off x="641389" y="4401272"/>
            <a:ext cx="522694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0" name="Rounded Rectangle 19">
            <a:extLst>
              <a:ext uri="{FF2B5EF4-FFF2-40B4-BE49-F238E27FC236}">
                <a16:creationId xmlns:a16="http://schemas.microsoft.com/office/drawing/2014/main" id="{C66EBBBC-9195-FB44-A6FB-FD16632FC6E8}"/>
              </a:ext>
            </a:extLst>
          </p:cNvPr>
          <p:cNvSpPr/>
          <p:nvPr/>
        </p:nvSpPr>
        <p:spPr>
          <a:xfrm>
            <a:off x="635001" y="5167084"/>
            <a:ext cx="2732047" cy="12446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de-DE" sz="1600">
                <a:solidFill>
                  <a:schemeClr val="bg1"/>
                </a:solidFill>
                <a:latin typeface="+mj-lt"/>
              </a:rPr>
              <a:t>Tabea </a:t>
            </a:r>
            <a:r>
              <a:rPr lang="de-DE" sz="1600" err="1">
                <a:solidFill>
                  <a:schemeClr val="bg1"/>
                </a:solidFill>
                <a:latin typeface="+mj-lt"/>
              </a:rPr>
              <a:t>Hosak</a:t>
            </a:r>
            <a:endParaRPr lang="de-DE"/>
          </a:p>
          <a:p>
            <a:endParaRPr lang="de-DE" sz="1200">
              <a:solidFill>
                <a:schemeClr val="bg1"/>
              </a:solidFill>
              <a:latin typeface="Bai Jamjuree Light"/>
              <a:cs typeface="Bai Jamjuree Light"/>
            </a:endParaRPr>
          </a:p>
          <a:p>
            <a:r>
              <a:rPr lang="de-DE" sz="1200">
                <a:solidFill>
                  <a:schemeClr val="bg1"/>
                </a:solidFill>
              </a:rPr>
              <a:t>Nachhaltigkeitsexpertin</a:t>
            </a:r>
            <a:endParaRPr lang="de-DE" sz="1200">
              <a:solidFill>
                <a:schemeClr val="bg1"/>
              </a:solidFill>
              <a:cs typeface="Inter Light"/>
            </a:endParaRPr>
          </a:p>
          <a:p>
            <a:r>
              <a:rPr lang="de-DE" sz="1200" err="1">
                <a:solidFill>
                  <a:schemeClr val="tx2"/>
                </a:solidFill>
                <a:cs typeface="Bai Jamjuree Light"/>
              </a:rPr>
              <a:t>Tanso</a:t>
            </a:r>
            <a:endParaRPr kumimoji="0" lang="de-DE" sz="1200" b="0" i="0" u="none" strike="noStrike" kern="1200" cap="none" spc="-25" normalizeH="0" baseline="0" noProof="0">
              <a:ln>
                <a:noFill/>
              </a:ln>
              <a:solidFill>
                <a:schemeClr val="tx2"/>
              </a:solidFill>
              <a:effectLst/>
              <a:uLnTx/>
              <a:uFillTx/>
              <a:latin typeface="Inter Light" panose="020F0502020204030204"/>
              <a:ea typeface="+mn-ea"/>
              <a:cs typeface="Bai Jamjuree" pitchFamily="2" charset="-34"/>
            </a:endParaRPr>
          </a:p>
          <a:p>
            <a:endParaRPr lang="de-DE" sz="1200">
              <a:solidFill>
                <a:schemeClr val="tx2"/>
              </a:solidFill>
              <a:latin typeface="+mn-lt"/>
            </a:endParaRPr>
          </a:p>
        </p:txBody>
      </p:sp>
      <p:pic>
        <p:nvPicPr>
          <p:cNvPr id="3" name="Grafik 2" descr="Ein Bild, das Menschliches Gesicht, Lächeln, Person, Kleidung enthält.&#10;&#10;KI-generierte Inhalte können fehlerhaft sein.">
            <a:extLst>
              <a:ext uri="{FF2B5EF4-FFF2-40B4-BE49-F238E27FC236}">
                <a16:creationId xmlns:a16="http://schemas.microsoft.com/office/drawing/2014/main" id="{BB5C535C-29AA-D152-1D99-06D6F04DEAD1}"/>
              </a:ext>
            </a:extLst>
          </p:cNvPr>
          <p:cNvPicPr>
            <a:picLocks noChangeAspect="1"/>
          </p:cNvPicPr>
          <p:nvPr/>
        </p:nvPicPr>
        <p:blipFill>
          <a:blip r:embed="rId4"/>
          <a:stretch>
            <a:fillRect/>
          </a:stretch>
        </p:blipFill>
        <p:spPr>
          <a:xfrm>
            <a:off x="8604969" y="2992464"/>
            <a:ext cx="3417033" cy="3436750"/>
          </a:xfrm>
          <a:prstGeom prst="rect">
            <a:avLst/>
          </a:prstGeom>
        </p:spPr>
      </p:pic>
      <p:sp>
        <p:nvSpPr>
          <p:cNvPr id="12" name="Rounded Rectangle 11">
            <a:extLst>
              <a:ext uri="{FF2B5EF4-FFF2-40B4-BE49-F238E27FC236}">
                <a16:creationId xmlns:a16="http://schemas.microsoft.com/office/drawing/2014/main" id="{62F62995-3FEA-8786-A668-A8685E714774}"/>
              </a:ext>
            </a:extLst>
          </p:cNvPr>
          <p:cNvSpPr/>
          <p:nvPr/>
        </p:nvSpPr>
        <p:spPr>
          <a:xfrm>
            <a:off x="635001" y="3300183"/>
            <a:ext cx="4751665" cy="47878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91440" bIns="45720" rtlCol="0" anchor="t"/>
          <a:lstStyle/>
          <a:p>
            <a:r>
              <a:rPr lang="de-DE" sz="1600">
                <a:solidFill>
                  <a:schemeClr val="tx2"/>
                </a:solidFill>
                <a:latin typeface="+mj-lt"/>
              </a:rPr>
              <a:t>Einordnung, praktische Tipps und Best Practices</a:t>
            </a:r>
            <a:endParaRPr lang="de-DE" sz="1200">
              <a:solidFill>
                <a:schemeClr val="tx2"/>
              </a:solidFill>
              <a:latin typeface="+mn-lt"/>
            </a:endParaRPr>
          </a:p>
        </p:txBody>
      </p:sp>
    </p:spTree>
    <p:extLst>
      <p:ext uri="{BB962C8B-B14F-4D97-AF65-F5344CB8AC3E}">
        <p14:creationId xmlns:p14="http://schemas.microsoft.com/office/powerpoint/2010/main" val="710806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97CC7F31-713D-567E-FD3F-8134DC5F126D}"/>
              </a:ext>
            </a:extLst>
          </p:cNvPr>
          <p:cNvSpPr/>
          <p:nvPr/>
        </p:nvSpPr>
        <p:spPr>
          <a:xfrm>
            <a:off x="649641" y="1874704"/>
            <a:ext cx="6716908" cy="4268290"/>
          </a:xfrm>
          <a:prstGeom prst="roundRect">
            <a:avLst>
              <a:gd name="adj" fmla="val 3413"/>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 name="Rounded Rectangle 6">
            <a:extLst>
              <a:ext uri="{FF2B5EF4-FFF2-40B4-BE49-F238E27FC236}">
                <a16:creationId xmlns:a16="http://schemas.microsoft.com/office/drawing/2014/main" id="{3A521E08-14C7-837B-4FA5-9DA925020BDA}"/>
              </a:ext>
            </a:extLst>
          </p:cNvPr>
          <p:cNvSpPr/>
          <p:nvPr/>
        </p:nvSpPr>
        <p:spPr>
          <a:xfrm>
            <a:off x="3628204" y="4454591"/>
            <a:ext cx="759782" cy="1684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pc="-25" err="1">
                <a:solidFill>
                  <a:srgbClr val="FFFFFF"/>
                </a:solidFill>
                <a:latin typeface="Inter Light" panose="020F0502020204030204"/>
                <a:cs typeface="Bai Jamjuree" pitchFamily="2" charset="-34"/>
              </a:rPr>
              <a:t>Policies</a:t>
            </a:r>
            <a:r>
              <a:rPr lang="de-DE" spc="-25">
                <a:solidFill>
                  <a:srgbClr val="FFFFFF"/>
                </a:solidFill>
                <a:latin typeface="Inter Light" panose="020F0502020204030204"/>
                <a:cs typeface="Bai Jamjuree" pitchFamily="2" charset="-34"/>
              </a:rPr>
              <a:t> (P)</a:t>
            </a:r>
            <a:endParaRPr kumimoji="0" lang="de-DE"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pic>
        <p:nvPicPr>
          <p:cNvPr id="26" name="Grafik 25">
            <a:extLst>
              <a:ext uri="{FF2B5EF4-FFF2-40B4-BE49-F238E27FC236}">
                <a16:creationId xmlns:a16="http://schemas.microsoft.com/office/drawing/2014/main" id="{B9779419-C03F-54B1-D22F-3FD56A4EF7C0}"/>
              </a:ext>
            </a:extLst>
          </p:cNvPr>
          <p:cNvPicPr>
            <a:picLocks noChangeAspect="1"/>
          </p:cNvPicPr>
          <p:nvPr/>
        </p:nvPicPr>
        <p:blipFill>
          <a:blip r:embed="rId2"/>
          <a:stretch>
            <a:fillRect/>
          </a:stretch>
        </p:blipFill>
        <p:spPr>
          <a:xfrm>
            <a:off x="804611" y="1994623"/>
            <a:ext cx="6406969" cy="4018352"/>
          </a:xfrm>
          <a:prstGeom prst="rect">
            <a:avLst/>
          </a:prstGeom>
        </p:spPr>
      </p:pic>
      <p:sp>
        <p:nvSpPr>
          <p:cNvPr id="12" name="Rounded Rectangle 11">
            <a:extLst>
              <a:ext uri="{FF2B5EF4-FFF2-40B4-BE49-F238E27FC236}">
                <a16:creationId xmlns:a16="http://schemas.microsoft.com/office/drawing/2014/main" id="{8A1A8CE2-71AA-F249-3817-C6ACB65C0EF4}"/>
              </a:ext>
            </a:extLst>
          </p:cNvPr>
          <p:cNvSpPr/>
          <p:nvPr/>
        </p:nvSpPr>
        <p:spPr>
          <a:xfrm>
            <a:off x="3628204" y="5467634"/>
            <a:ext cx="759782" cy="1684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pc="-25">
                <a:solidFill>
                  <a:srgbClr val="FFFFFF"/>
                </a:solidFill>
                <a:latin typeface="Inter Light" panose="020F0502020204030204"/>
                <a:cs typeface="Bai Jamjuree" pitchFamily="2" charset="-34"/>
              </a:rPr>
              <a:t>Actions (A)</a:t>
            </a:r>
            <a:endParaRPr kumimoji="0" lang="de-DE"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7" name="Rounded Rectangle 16">
            <a:extLst>
              <a:ext uri="{FF2B5EF4-FFF2-40B4-BE49-F238E27FC236}">
                <a16:creationId xmlns:a16="http://schemas.microsoft.com/office/drawing/2014/main" id="{AEAC3420-4C3F-32C8-DEAD-69C9CB76B9B5}"/>
              </a:ext>
            </a:extLst>
          </p:cNvPr>
          <p:cNvSpPr/>
          <p:nvPr/>
        </p:nvSpPr>
        <p:spPr>
          <a:xfrm>
            <a:off x="5650044" y="5299174"/>
            <a:ext cx="759782" cy="1684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pc="-25" err="1">
                <a:solidFill>
                  <a:srgbClr val="FFFFFF"/>
                </a:solidFill>
                <a:latin typeface="Inter Light" panose="020F0502020204030204"/>
                <a:cs typeface="Bai Jamjuree" pitchFamily="2" charset="-34"/>
              </a:rPr>
              <a:t>Metrics</a:t>
            </a:r>
            <a:r>
              <a:rPr lang="de-DE" spc="-25">
                <a:solidFill>
                  <a:srgbClr val="FFFFFF"/>
                </a:solidFill>
                <a:latin typeface="Inter Light" panose="020F0502020204030204"/>
                <a:cs typeface="Bai Jamjuree" pitchFamily="2" charset="-34"/>
              </a:rPr>
              <a:t> (M)</a:t>
            </a:r>
            <a:endParaRPr kumimoji="0" lang="de-DE"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Rounded Rectangle 12">
            <a:extLst>
              <a:ext uri="{FF2B5EF4-FFF2-40B4-BE49-F238E27FC236}">
                <a16:creationId xmlns:a16="http://schemas.microsoft.com/office/drawing/2014/main" id="{57B6660C-D2D4-D0BE-3064-1DC95A662FF0}"/>
              </a:ext>
            </a:extLst>
          </p:cNvPr>
          <p:cNvSpPr/>
          <p:nvPr/>
        </p:nvSpPr>
        <p:spPr>
          <a:xfrm>
            <a:off x="5578924" y="3502703"/>
            <a:ext cx="759782" cy="1684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pc="-25">
                <a:solidFill>
                  <a:srgbClr val="FFFFFF"/>
                </a:solidFill>
                <a:latin typeface="Inter Light" panose="020F0502020204030204"/>
                <a:cs typeface="Bai Jamjuree" pitchFamily="2" charset="-34"/>
              </a:rPr>
              <a:t>Targets (T)</a:t>
            </a:r>
            <a:endParaRPr kumimoji="0" lang="de-DE"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 name="Slide Number Placeholder 2">
            <a:extLst>
              <a:ext uri="{FF2B5EF4-FFF2-40B4-BE49-F238E27FC236}">
                <a16:creationId xmlns:a16="http://schemas.microsoft.com/office/drawing/2014/main" id="{6203F2F7-A3B8-6E8B-358B-3E9D4E655995}"/>
              </a:ext>
            </a:extLst>
          </p:cNvPr>
          <p:cNvSpPr>
            <a:spLocks noGrp="1"/>
          </p:cNvSpPr>
          <p:nvPr>
            <p:ph type="sldNum" sz="quarter" idx="11"/>
          </p:nvPr>
        </p:nvSpPr>
        <p:spPr/>
        <p:txBody>
          <a:bodyPr/>
          <a:lstStyle/>
          <a:p>
            <a:fld id="{5237CC50-559B-734E-9989-0D093A8E99B9}" type="slidenum">
              <a:rPr lang="en-US" smtClean="0"/>
              <a:pPr/>
              <a:t>10</a:t>
            </a:fld>
            <a:endParaRPr lang="en-US"/>
          </a:p>
        </p:txBody>
      </p:sp>
      <p:sp>
        <p:nvSpPr>
          <p:cNvPr id="4" name="Title 3">
            <a:extLst>
              <a:ext uri="{FF2B5EF4-FFF2-40B4-BE49-F238E27FC236}">
                <a16:creationId xmlns:a16="http://schemas.microsoft.com/office/drawing/2014/main" id="{F46CCF06-5FE7-6051-F071-3121C97031AA}"/>
              </a:ext>
            </a:extLst>
          </p:cNvPr>
          <p:cNvSpPr>
            <a:spLocks noGrp="1"/>
          </p:cNvSpPr>
          <p:nvPr>
            <p:ph type="title"/>
          </p:nvPr>
        </p:nvSpPr>
        <p:spPr/>
        <p:txBody>
          <a:bodyPr/>
          <a:lstStyle/>
          <a:p>
            <a:r>
              <a:rPr lang="de-DE" noProof="0"/>
              <a:t>Die </a:t>
            </a:r>
            <a:r>
              <a:rPr lang="de-DE" noProof="0">
                <a:solidFill>
                  <a:schemeClr val="accent4"/>
                </a:solidFill>
              </a:rPr>
              <a:t>ESRS</a:t>
            </a:r>
            <a:r>
              <a:rPr lang="de-DE" noProof="0"/>
              <a:t> </a:t>
            </a:r>
            <a:r>
              <a:rPr lang="de-DE" noProof="0">
                <a:solidFill>
                  <a:schemeClr val="accent3"/>
                </a:solidFill>
              </a:rPr>
              <a:t>mehr als reine Offenlegungspflichten – </a:t>
            </a:r>
            <a:r>
              <a:rPr lang="de-DE" noProof="0"/>
              <a:t>sie bilden die Grundlage für ein </a:t>
            </a:r>
            <a:r>
              <a:rPr lang="de-DE" noProof="0">
                <a:solidFill>
                  <a:schemeClr val="accent4"/>
                </a:solidFill>
              </a:rPr>
              <a:t>nachhaltiges Managementsystem</a:t>
            </a:r>
          </a:p>
        </p:txBody>
      </p:sp>
      <p:sp>
        <p:nvSpPr>
          <p:cNvPr id="5" name="Text Placeholder 4">
            <a:extLst>
              <a:ext uri="{FF2B5EF4-FFF2-40B4-BE49-F238E27FC236}">
                <a16:creationId xmlns:a16="http://schemas.microsoft.com/office/drawing/2014/main" id="{2CAC9A32-FB4C-90D7-BD53-AFD1461D4BB7}"/>
              </a:ext>
            </a:extLst>
          </p:cNvPr>
          <p:cNvSpPr>
            <a:spLocks noGrp="1"/>
          </p:cNvSpPr>
          <p:nvPr>
            <p:ph type="body" sz="quarter" idx="12"/>
          </p:nvPr>
        </p:nvSpPr>
        <p:spPr/>
        <p:txBody>
          <a:bodyPr/>
          <a:lstStyle/>
          <a:p>
            <a:r>
              <a:rPr lang="en-US" err="1"/>
              <a:t>Einführung</a:t>
            </a:r>
            <a:r>
              <a:rPr lang="en-US"/>
              <a:t> in S2 </a:t>
            </a:r>
            <a:r>
              <a:rPr lang="en-US" err="1"/>
              <a:t>Arbeitskräfte</a:t>
            </a:r>
            <a:r>
              <a:rPr lang="en-US"/>
              <a:t> der </a:t>
            </a:r>
            <a:r>
              <a:rPr lang="en-US" err="1"/>
              <a:t>Wertschöpfungskette</a:t>
            </a:r>
            <a:r>
              <a:rPr lang="en-US"/>
              <a:t>, S3 </a:t>
            </a:r>
            <a:r>
              <a:rPr lang="en-US" err="1"/>
              <a:t>betroffene</a:t>
            </a:r>
            <a:r>
              <a:rPr lang="en-US"/>
              <a:t> </a:t>
            </a:r>
            <a:r>
              <a:rPr lang="en-US" err="1"/>
              <a:t>Gemeinschaften</a:t>
            </a:r>
            <a:r>
              <a:rPr lang="en-US"/>
              <a:t> &amp; S4 </a:t>
            </a:r>
            <a:r>
              <a:rPr lang="en-US" err="1"/>
              <a:t>Verbraucher</a:t>
            </a:r>
            <a:r>
              <a:rPr lang="en-US"/>
              <a:t> und </a:t>
            </a:r>
            <a:r>
              <a:rPr lang="en-US" err="1"/>
              <a:t>Endnutzer</a:t>
            </a:r>
            <a:endParaRPr lang="en-US"/>
          </a:p>
        </p:txBody>
      </p:sp>
      <p:sp>
        <p:nvSpPr>
          <p:cNvPr id="14" name="Rounded Rectangle 12">
            <a:extLst>
              <a:ext uri="{FF2B5EF4-FFF2-40B4-BE49-F238E27FC236}">
                <a16:creationId xmlns:a16="http://schemas.microsoft.com/office/drawing/2014/main" id="{A643D93D-EA57-95F7-EF42-709B3C499B9A}"/>
              </a:ext>
            </a:extLst>
          </p:cNvPr>
          <p:cNvSpPr/>
          <p:nvPr/>
        </p:nvSpPr>
        <p:spPr>
          <a:xfrm>
            <a:off x="8463297" y="3997785"/>
            <a:ext cx="3079062" cy="2086304"/>
          </a:xfrm>
          <a:prstGeom prst="roundRect">
            <a:avLst>
              <a:gd name="adj" fmla="val 6451"/>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72000" bIns="45720" rtlCol="0" anchor="t"/>
          <a:lstStyle/>
          <a:p>
            <a:pPr marL="6350" marR="0" lvl="0" indent="0" defTabSz="228600" rtl="0" eaLnBrk="1" fontAlgn="auto" latinLnBrk="0" hangingPunct="1">
              <a:lnSpc>
                <a:spcPct val="100000"/>
              </a:lnSpc>
              <a:spcBef>
                <a:spcPts val="0"/>
              </a:spcBef>
              <a:spcAft>
                <a:spcPts val="600"/>
              </a:spcAft>
              <a:buClrTx/>
              <a:buSzTx/>
              <a:buFontTx/>
              <a:buNone/>
              <a:tabLst/>
              <a:defRPr/>
            </a:pPr>
            <a:r>
              <a:rPr lang="de-DE" sz="1100" b="1">
                <a:solidFill>
                  <a:schemeClr val="accent3"/>
                </a:solidFill>
                <a:latin typeface="Inter Light" panose="020F0502020204030204"/>
                <a:ea typeface="Inter Light"/>
                <a:cs typeface="Inter Light"/>
              </a:rPr>
              <a:t>💡 </a:t>
            </a:r>
            <a:r>
              <a:rPr lang="de-DE" sz="1100">
                <a:solidFill>
                  <a:schemeClr val="accent3"/>
                </a:solidFill>
                <a:latin typeface="Inter Light" panose="020F0502020204030204"/>
                <a:ea typeface="Inter Light"/>
                <a:cs typeface="Inter Light"/>
              </a:rPr>
              <a:t>Die sogenannten </a:t>
            </a:r>
            <a:r>
              <a:rPr lang="de-DE" sz="1100" b="1">
                <a:solidFill>
                  <a:schemeClr val="accent4"/>
                </a:solidFill>
                <a:latin typeface="Inter Light" panose="020F0502020204030204"/>
                <a:ea typeface="Inter Light"/>
                <a:cs typeface="Inter Light"/>
              </a:rPr>
              <a:t>PATs</a:t>
            </a:r>
            <a:r>
              <a:rPr lang="de-DE" sz="1100">
                <a:solidFill>
                  <a:schemeClr val="accent3"/>
                </a:solidFill>
                <a:latin typeface="Inter Light" panose="020F0502020204030204"/>
                <a:ea typeface="Inter Light"/>
                <a:cs typeface="Inter Light"/>
              </a:rPr>
              <a:t> </a:t>
            </a:r>
          </a:p>
          <a:p>
            <a:pPr marL="405765" lvl="1" indent="-171450" defTabSz="228600">
              <a:spcAft>
                <a:spcPts val="600"/>
              </a:spcAft>
              <a:buFont typeface="Arial" panose="020B0604020202020204" pitchFamily="34" charset="0"/>
              <a:buChar char="•"/>
              <a:defRPr/>
            </a:pPr>
            <a:r>
              <a:rPr lang="de-DE" sz="1100" b="1">
                <a:solidFill>
                  <a:schemeClr val="accent3"/>
                </a:solidFill>
                <a:latin typeface="Inter Light" panose="020F0502020204030204"/>
                <a:ea typeface="Inter Light"/>
                <a:cs typeface="Inter Light"/>
              </a:rPr>
              <a:t>P</a:t>
            </a:r>
            <a:r>
              <a:rPr lang="de-DE" sz="1100">
                <a:solidFill>
                  <a:schemeClr val="accent3"/>
                </a:solidFill>
                <a:latin typeface="Inter Light" panose="020F0502020204030204"/>
                <a:ea typeface="Inter Light"/>
                <a:cs typeface="Inter Light"/>
              </a:rPr>
              <a:t> – </a:t>
            </a:r>
            <a:r>
              <a:rPr lang="de-DE" sz="1100" err="1">
                <a:solidFill>
                  <a:schemeClr val="accent4"/>
                </a:solidFill>
                <a:latin typeface="Inter Light" panose="020F0502020204030204"/>
                <a:ea typeface="Inter Light"/>
                <a:cs typeface="Inter Light"/>
              </a:rPr>
              <a:t>Policies</a:t>
            </a:r>
            <a:r>
              <a:rPr lang="de-DE" sz="1100">
                <a:solidFill>
                  <a:schemeClr val="accent3"/>
                </a:solidFill>
                <a:latin typeface="Inter Light" panose="020F0502020204030204"/>
                <a:ea typeface="Inter Light"/>
                <a:cs typeface="Inter Light"/>
              </a:rPr>
              <a:t> (Konzepte)</a:t>
            </a:r>
          </a:p>
          <a:p>
            <a:pPr marL="405765" lvl="1" indent="-171450" defTabSz="228600">
              <a:spcAft>
                <a:spcPts val="600"/>
              </a:spcAft>
              <a:buFont typeface="Arial" panose="020B0604020202020204" pitchFamily="34" charset="0"/>
              <a:buChar char="•"/>
              <a:defRPr/>
            </a:pPr>
            <a:r>
              <a:rPr lang="de-DE" sz="1100" b="1">
                <a:solidFill>
                  <a:schemeClr val="accent3"/>
                </a:solidFill>
                <a:latin typeface="Inter Light" panose="020F0502020204030204"/>
                <a:ea typeface="Inter Light"/>
                <a:cs typeface="Inter Light"/>
              </a:rPr>
              <a:t>A</a:t>
            </a:r>
            <a:r>
              <a:rPr lang="de-DE" sz="1100">
                <a:solidFill>
                  <a:schemeClr val="accent3"/>
                </a:solidFill>
                <a:latin typeface="Inter Light" panose="020F0502020204030204"/>
                <a:ea typeface="Inter Light"/>
                <a:cs typeface="Inter Light"/>
              </a:rPr>
              <a:t> – </a:t>
            </a:r>
            <a:r>
              <a:rPr lang="de-DE" sz="1100">
                <a:solidFill>
                  <a:schemeClr val="accent4"/>
                </a:solidFill>
                <a:latin typeface="Inter Light" panose="020F0502020204030204"/>
                <a:ea typeface="Inter Light"/>
                <a:cs typeface="Inter Light"/>
              </a:rPr>
              <a:t>Actions</a:t>
            </a:r>
            <a:r>
              <a:rPr lang="de-DE" sz="1100">
                <a:solidFill>
                  <a:schemeClr val="accent3"/>
                </a:solidFill>
                <a:latin typeface="Inter Light" panose="020F0502020204030204"/>
                <a:ea typeface="Inter Light"/>
                <a:cs typeface="Inter Light"/>
              </a:rPr>
              <a:t> (Maßnahmen) </a:t>
            </a:r>
          </a:p>
          <a:p>
            <a:pPr marL="405765" lvl="1" indent="-171450" defTabSz="228600">
              <a:spcAft>
                <a:spcPts val="600"/>
              </a:spcAft>
              <a:buFont typeface="Arial" panose="020B0604020202020204" pitchFamily="34" charset="0"/>
              <a:buChar char="•"/>
              <a:defRPr/>
            </a:pPr>
            <a:r>
              <a:rPr lang="de-DE" sz="1100" b="1">
                <a:solidFill>
                  <a:schemeClr val="accent3"/>
                </a:solidFill>
                <a:latin typeface="Inter Light" panose="020F0502020204030204"/>
                <a:ea typeface="Inter Light"/>
                <a:cs typeface="Inter Light"/>
              </a:rPr>
              <a:t>T</a:t>
            </a:r>
            <a:r>
              <a:rPr lang="de-DE" sz="1100">
                <a:solidFill>
                  <a:schemeClr val="accent3"/>
                </a:solidFill>
                <a:latin typeface="Inter Light" panose="020F0502020204030204"/>
                <a:ea typeface="Inter Light"/>
                <a:cs typeface="Inter Light"/>
              </a:rPr>
              <a:t> – </a:t>
            </a:r>
            <a:r>
              <a:rPr lang="de-DE" sz="1100">
                <a:solidFill>
                  <a:schemeClr val="accent4"/>
                </a:solidFill>
                <a:latin typeface="Inter Light" panose="020F0502020204030204"/>
                <a:ea typeface="Inter Light"/>
                <a:cs typeface="Inter Light"/>
              </a:rPr>
              <a:t>Targets</a:t>
            </a:r>
            <a:r>
              <a:rPr lang="de-DE" sz="1100">
                <a:solidFill>
                  <a:schemeClr val="accent3"/>
                </a:solidFill>
                <a:latin typeface="Inter Light" panose="020F0502020204030204"/>
                <a:ea typeface="Inter Light"/>
                <a:cs typeface="Inter Light"/>
              </a:rPr>
              <a:t> (Ziele)</a:t>
            </a:r>
          </a:p>
          <a:p>
            <a:pPr marL="6350" defTabSz="228600">
              <a:spcAft>
                <a:spcPts val="600"/>
              </a:spcAft>
              <a:defRPr/>
            </a:pPr>
            <a:r>
              <a:rPr lang="de-DE" sz="1100">
                <a:solidFill>
                  <a:schemeClr val="accent3"/>
                </a:solidFill>
                <a:latin typeface="Inter Light" panose="020F0502020204030204"/>
                <a:ea typeface="Inter Light"/>
                <a:cs typeface="Inter Light"/>
              </a:rPr>
              <a:t>     kommen </a:t>
            </a:r>
            <a:r>
              <a:rPr lang="de-DE" sz="1100" b="1">
                <a:solidFill>
                  <a:schemeClr val="accent3"/>
                </a:solidFill>
                <a:latin typeface="Inter Light" panose="020F0502020204030204"/>
                <a:ea typeface="Inter Light"/>
                <a:cs typeface="Inter Light"/>
              </a:rPr>
              <a:t>in allen Themenstandards </a:t>
            </a:r>
            <a:r>
              <a:rPr lang="de-DE" sz="1100">
                <a:solidFill>
                  <a:schemeClr val="accent3"/>
                </a:solidFill>
                <a:latin typeface="Inter Light" panose="020F0502020204030204"/>
                <a:ea typeface="Inter Light"/>
                <a:cs typeface="Inter Light"/>
              </a:rPr>
              <a:t>vor.</a:t>
            </a:r>
            <a:br>
              <a:rPr lang="de-DE" sz="1100">
                <a:latin typeface="Inter Light" panose="020F0502020204030204"/>
                <a:ea typeface="Inter Light"/>
                <a:cs typeface="Inter Light"/>
              </a:rPr>
            </a:br>
            <a:r>
              <a:rPr lang="de-DE" sz="1100">
                <a:solidFill>
                  <a:schemeClr val="accent3"/>
                </a:solidFill>
                <a:latin typeface="Inter Light" panose="020F0502020204030204"/>
                <a:ea typeface="Inter Light"/>
                <a:cs typeface="Inter Light"/>
              </a:rPr>
              <a:t>     Dabei werden immer dieselben Angaben</a:t>
            </a:r>
            <a:br>
              <a:rPr lang="de-DE" sz="1100">
                <a:latin typeface="Inter Light" panose="020F0502020204030204"/>
                <a:ea typeface="Inter Light"/>
                <a:cs typeface="Inter Light"/>
              </a:rPr>
            </a:br>
            <a:r>
              <a:rPr lang="de-DE" sz="1100">
                <a:solidFill>
                  <a:schemeClr val="accent3"/>
                </a:solidFill>
                <a:latin typeface="Inter Light" panose="020F0502020204030204"/>
                <a:ea typeface="Inter Light"/>
                <a:cs typeface="Inter Light"/>
              </a:rPr>
              <a:t>     abgefragt.</a:t>
            </a:r>
          </a:p>
          <a:p>
            <a:pPr marL="6350" defTabSz="228600">
              <a:spcAft>
                <a:spcPts val="600"/>
              </a:spcAft>
              <a:defRPr/>
            </a:pPr>
            <a:r>
              <a:rPr lang="de-DE" sz="1100">
                <a:solidFill>
                  <a:schemeClr val="accent3"/>
                </a:solidFill>
                <a:latin typeface="Inter Light" panose="020F0502020204030204"/>
                <a:ea typeface="Inter Light"/>
                <a:cs typeface="Inter Light"/>
              </a:rPr>
              <a:t>     Zusätzlich gibt es themenspezifische</a:t>
            </a:r>
            <a:br>
              <a:rPr lang="de-DE" sz="1100">
                <a:latin typeface="Inter Light" panose="020F0502020204030204"/>
                <a:ea typeface="Inter Light"/>
                <a:cs typeface="Inter Light"/>
              </a:rPr>
            </a:br>
            <a:r>
              <a:rPr lang="de-DE" sz="1100">
                <a:solidFill>
                  <a:schemeClr val="accent3"/>
                </a:solidFill>
                <a:latin typeface="Inter Light" panose="020F0502020204030204"/>
                <a:ea typeface="Inter Light"/>
                <a:cs typeface="Inter Light"/>
              </a:rPr>
              <a:t>     Kennzahlen (</a:t>
            </a:r>
            <a:r>
              <a:rPr lang="de-DE" sz="1100" b="1">
                <a:solidFill>
                  <a:schemeClr val="accent3"/>
                </a:solidFill>
                <a:latin typeface="Inter Light" panose="020F0502020204030204"/>
                <a:ea typeface="Inter Light"/>
                <a:cs typeface="Inter Light"/>
              </a:rPr>
              <a:t>M </a:t>
            </a:r>
            <a:r>
              <a:rPr lang="de-DE" sz="1100">
                <a:solidFill>
                  <a:schemeClr val="accent3"/>
                </a:solidFill>
                <a:latin typeface="Inter Light" panose="020F0502020204030204"/>
                <a:ea typeface="Inter Light"/>
                <a:cs typeface="Inter Light"/>
              </a:rPr>
              <a:t>= </a:t>
            </a:r>
            <a:r>
              <a:rPr lang="de-DE" sz="1100" err="1">
                <a:solidFill>
                  <a:schemeClr val="accent4"/>
                </a:solidFill>
                <a:latin typeface="Inter Light" panose="020F0502020204030204"/>
                <a:ea typeface="Inter Light"/>
                <a:cs typeface="Inter Light"/>
              </a:rPr>
              <a:t>Metrics</a:t>
            </a:r>
            <a:r>
              <a:rPr lang="de-DE" sz="1100">
                <a:solidFill>
                  <a:schemeClr val="accent3"/>
                </a:solidFill>
                <a:latin typeface="Inter Light" panose="020F0502020204030204"/>
                <a:ea typeface="Inter Light"/>
                <a:cs typeface="Inter Light"/>
              </a:rPr>
              <a:t>) pro Standard </a:t>
            </a:r>
          </a:p>
        </p:txBody>
      </p:sp>
      <p:sp>
        <p:nvSpPr>
          <p:cNvPr id="21" name="Rounded Rectangle 12">
            <a:extLst>
              <a:ext uri="{FF2B5EF4-FFF2-40B4-BE49-F238E27FC236}">
                <a16:creationId xmlns:a16="http://schemas.microsoft.com/office/drawing/2014/main" id="{42A691D6-0CBC-0389-C3A7-7BE09F0CF035}"/>
              </a:ext>
            </a:extLst>
          </p:cNvPr>
          <p:cNvSpPr/>
          <p:nvPr/>
        </p:nvSpPr>
        <p:spPr>
          <a:xfrm>
            <a:off x="890267" y="1732063"/>
            <a:ext cx="1636200" cy="198600"/>
          </a:xfrm>
          <a:prstGeom prst="roundRect">
            <a:avLst>
              <a:gd name="adj" fmla="val 16895"/>
            </a:avLst>
          </a:prstGeom>
          <a:solidFill>
            <a:schemeClr val="accent4"/>
          </a:solidFill>
          <a:ln w="15875">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72000" bIns="45720" rtlCol="0" anchor="ctr"/>
          <a:lstStyle/>
          <a:p>
            <a:pPr marL="6350" marR="0" lvl="0" indent="0" defTabSz="228600" rtl="0" eaLnBrk="1" fontAlgn="auto" latinLnBrk="0" hangingPunct="1">
              <a:lnSpc>
                <a:spcPct val="100000"/>
              </a:lnSpc>
              <a:spcBef>
                <a:spcPts val="0"/>
              </a:spcBef>
              <a:spcAft>
                <a:spcPts val="300"/>
              </a:spcAft>
              <a:buClrTx/>
              <a:buSzTx/>
              <a:buFontTx/>
              <a:buNone/>
              <a:tabLst/>
              <a:defRPr/>
            </a:pPr>
            <a:r>
              <a:rPr lang="de-DE" sz="1100">
                <a:solidFill>
                  <a:schemeClr val="bg1"/>
                </a:solidFill>
                <a:latin typeface="Inter Light" panose="020F0502020204030204"/>
                <a:ea typeface="Inter Light"/>
                <a:cs typeface="Inter Light"/>
              </a:rPr>
              <a:t>Aufbau aller Standards </a:t>
            </a:r>
          </a:p>
        </p:txBody>
      </p:sp>
      <p:sp>
        <p:nvSpPr>
          <p:cNvPr id="22" name="Rounded Rectangle 12">
            <a:extLst>
              <a:ext uri="{FF2B5EF4-FFF2-40B4-BE49-F238E27FC236}">
                <a16:creationId xmlns:a16="http://schemas.microsoft.com/office/drawing/2014/main" id="{6B776734-D218-58C0-CCD4-492673EE7A65}"/>
              </a:ext>
            </a:extLst>
          </p:cNvPr>
          <p:cNvSpPr/>
          <p:nvPr/>
        </p:nvSpPr>
        <p:spPr>
          <a:xfrm>
            <a:off x="8463297" y="1994623"/>
            <a:ext cx="3079062" cy="1795348"/>
          </a:xfrm>
          <a:prstGeom prst="roundRect">
            <a:avLst>
              <a:gd name="adj" fmla="val 6451"/>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72000" bIns="45720" rtlCol="0" anchor="t"/>
          <a:lstStyle/>
          <a:p>
            <a:pPr marL="6350" marR="0" lvl="0" indent="0" defTabSz="228600" rtl="0" eaLnBrk="1" fontAlgn="auto" latinLnBrk="0" hangingPunct="1">
              <a:lnSpc>
                <a:spcPct val="100000"/>
              </a:lnSpc>
              <a:spcBef>
                <a:spcPts val="0"/>
              </a:spcBef>
              <a:spcAft>
                <a:spcPts val="600"/>
              </a:spcAft>
              <a:buClrTx/>
              <a:buSzTx/>
              <a:buFontTx/>
              <a:buNone/>
              <a:tabLst/>
              <a:defRPr/>
            </a:pPr>
            <a:r>
              <a:rPr lang="de-DE" sz="1100">
                <a:solidFill>
                  <a:schemeClr val="accent3"/>
                </a:solidFill>
                <a:latin typeface="Inter Light" panose="020F0502020204030204"/>
                <a:ea typeface="Inter Light"/>
                <a:cs typeface="Inter Light"/>
              </a:rPr>
              <a:t>💡 Allgemeine Angaben</a:t>
            </a:r>
          </a:p>
          <a:p>
            <a:pPr marL="406389" lvl="1" indent="-171450" defTabSz="228600">
              <a:spcAft>
                <a:spcPts val="600"/>
              </a:spcAft>
              <a:buFont typeface="Arial" panose="020B0604020202020204" pitchFamily="34" charset="0"/>
              <a:buChar char="•"/>
              <a:defRPr/>
            </a:pPr>
            <a:r>
              <a:rPr lang="de-DE" sz="1100" b="1">
                <a:solidFill>
                  <a:schemeClr val="accent3"/>
                </a:solidFill>
                <a:latin typeface="Inter Light" panose="020F0502020204030204"/>
                <a:ea typeface="Inter Light"/>
                <a:cs typeface="Inter Light"/>
              </a:rPr>
              <a:t>GOV</a:t>
            </a:r>
            <a:r>
              <a:rPr lang="de-DE" sz="1100">
                <a:solidFill>
                  <a:schemeClr val="accent3"/>
                </a:solidFill>
                <a:latin typeface="Inter Light" panose="020F0502020204030204"/>
                <a:ea typeface="Inter Light"/>
                <a:cs typeface="Inter Light"/>
              </a:rPr>
              <a:t> – </a:t>
            </a:r>
            <a:r>
              <a:rPr lang="de-DE" sz="1100" err="1">
                <a:solidFill>
                  <a:schemeClr val="accent6"/>
                </a:solidFill>
                <a:latin typeface="Inter Light" panose="020F0502020204030204"/>
                <a:ea typeface="Inter Light"/>
                <a:cs typeface="Inter Light"/>
              </a:rPr>
              <a:t>Governance</a:t>
            </a:r>
            <a:r>
              <a:rPr lang="de-DE" sz="1100">
                <a:solidFill>
                  <a:schemeClr val="accent3"/>
                </a:solidFill>
                <a:latin typeface="Inter Light" panose="020F0502020204030204"/>
                <a:ea typeface="Inter Light"/>
                <a:cs typeface="Inter Light"/>
              </a:rPr>
              <a:t> </a:t>
            </a:r>
            <a:br>
              <a:rPr lang="de-DE" sz="1100">
                <a:solidFill>
                  <a:schemeClr val="accent3"/>
                </a:solidFill>
                <a:latin typeface="Inter Light" panose="020F0502020204030204"/>
                <a:ea typeface="Inter Light"/>
                <a:cs typeface="Inter Light"/>
              </a:rPr>
            </a:br>
            <a:r>
              <a:rPr lang="de-DE" sz="1100">
                <a:solidFill>
                  <a:schemeClr val="accent3"/>
                </a:solidFill>
                <a:latin typeface="Inter Light" panose="020F0502020204030204"/>
                <a:ea typeface="Inter Light"/>
                <a:cs typeface="Inter Light"/>
              </a:rPr>
              <a:t>-&gt; Infos zur Unternehmensführung</a:t>
            </a:r>
          </a:p>
          <a:p>
            <a:pPr marL="406389" lvl="1" indent="-171450" defTabSz="228600">
              <a:spcAft>
                <a:spcPts val="600"/>
              </a:spcAft>
              <a:buFont typeface="Arial" panose="020B0604020202020204" pitchFamily="34" charset="0"/>
              <a:buChar char="•"/>
              <a:defRPr/>
            </a:pPr>
            <a:r>
              <a:rPr lang="de-DE" sz="1100" b="1">
                <a:solidFill>
                  <a:schemeClr val="accent3"/>
                </a:solidFill>
                <a:latin typeface="Inter Light" panose="020F0502020204030204"/>
                <a:ea typeface="Inter Light"/>
                <a:cs typeface="Inter Light"/>
              </a:rPr>
              <a:t>SBM</a:t>
            </a:r>
            <a:r>
              <a:rPr lang="de-DE" sz="1100">
                <a:solidFill>
                  <a:schemeClr val="accent3"/>
                </a:solidFill>
                <a:latin typeface="Inter Light" panose="020F0502020204030204"/>
                <a:ea typeface="Inter Light"/>
                <a:cs typeface="Inter Light"/>
              </a:rPr>
              <a:t> – </a:t>
            </a:r>
            <a:r>
              <a:rPr lang="de-DE" sz="1100" err="1">
                <a:solidFill>
                  <a:schemeClr val="accent6"/>
                </a:solidFill>
                <a:latin typeface="Inter Light" panose="020F0502020204030204"/>
                <a:ea typeface="Inter Light"/>
                <a:cs typeface="Inter Light"/>
              </a:rPr>
              <a:t>Strategy</a:t>
            </a:r>
            <a:r>
              <a:rPr lang="de-DE" sz="1100">
                <a:solidFill>
                  <a:schemeClr val="accent6"/>
                </a:solidFill>
                <a:latin typeface="Inter Light" panose="020F0502020204030204"/>
                <a:ea typeface="Inter Light"/>
                <a:cs typeface="Inter Light"/>
              </a:rPr>
              <a:t> &amp; Business Model </a:t>
            </a:r>
            <a:br>
              <a:rPr lang="de-DE" sz="1100">
                <a:solidFill>
                  <a:schemeClr val="accent3"/>
                </a:solidFill>
                <a:latin typeface="Inter Light" panose="020F0502020204030204"/>
                <a:ea typeface="Inter Light"/>
                <a:cs typeface="Inter Light"/>
              </a:rPr>
            </a:br>
            <a:r>
              <a:rPr lang="de-DE" sz="1100">
                <a:solidFill>
                  <a:schemeClr val="accent3"/>
                </a:solidFill>
                <a:latin typeface="Inter Light" panose="020F0502020204030204"/>
                <a:ea typeface="Inter Light"/>
                <a:cs typeface="Inter Light"/>
              </a:rPr>
              <a:t>-&gt; </a:t>
            </a:r>
            <a:r>
              <a:rPr lang="de-DE" sz="1100">
                <a:solidFill>
                  <a:schemeClr val="accent3"/>
                </a:solidFill>
                <a:latin typeface="Inter Light" panose="020F0502020204030204"/>
                <a:ea typeface="Inter Light"/>
                <a:cs typeface="Inter Light"/>
                <a:sym typeface="Wingdings" pitchFamily="2" charset="2"/>
              </a:rPr>
              <a:t>Infos zur Strategie</a:t>
            </a:r>
            <a:endParaRPr lang="de-DE" sz="1100">
              <a:solidFill>
                <a:schemeClr val="accent3"/>
              </a:solidFill>
              <a:latin typeface="Inter Light" panose="020F0502020204030204"/>
              <a:ea typeface="Inter Light"/>
              <a:cs typeface="Inter Light"/>
            </a:endParaRPr>
          </a:p>
          <a:p>
            <a:pPr marL="406389" lvl="1" indent="-171450" defTabSz="228600">
              <a:spcAft>
                <a:spcPts val="600"/>
              </a:spcAft>
              <a:buFont typeface="Arial" panose="020B0604020202020204" pitchFamily="34" charset="0"/>
              <a:buChar char="•"/>
              <a:defRPr/>
            </a:pPr>
            <a:r>
              <a:rPr lang="de-DE" sz="1100" b="1">
                <a:solidFill>
                  <a:schemeClr val="accent3"/>
                </a:solidFill>
                <a:latin typeface="Inter Light" panose="020F0502020204030204"/>
                <a:ea typeface="Inter Light"/>
                <a:cs typeface="Inter Light"/>
              </a:rPr>
              <a:t>IRO</a:t>
            </a:r>
            <a:r>
              <a:rPr lang="de-DE" sz="1100">
                <a:solidFill>
                  <a:schemeClr val="accent3"/>
                </a:solidFill>
                <a:latin typeface="Inter Light" panose="020F0502020204030204"/>
                <a:ea typeface="Inter Light"/>
                <a:cs typeface="Inter Light"/>
              </a:rPr>
              <a:t> – </a:t>
            </a:r>
            <a:r>
              <a:rPr lang="de-DE" sz="1100">
                <a:solidFill>
                  <a:schemeClr val="accent6"/>
                </a:solidFill>
                <a:latin typeface="Inter Light" panose="020F0502020204030204"/>
                <a:ea typeface="Inter Light"/>
                <a:cs typeface="Inter Light"/>
              </a:rPr>
              <a:t>Impacts, </a:t>
            </a:r>
            <a:r>
              <a:rPr lang="de-DE" sz="1100" err="1">
                <a:solidFill>
                  <a:schemeClr val="accent6"/>
                </a:solidFill>
                <a:latin typeface="Inter Light" panose="020F0502020204030204"/>
                <a:ea typeface="Inter Light"/>
                <a:cs typeface="Inter Light"/>
              </a:rPr>
              <a:t>Risks</a:t>
            </a:r>
            <a:r>
              <a:rPr lang="de-DE" sz="1100">
                <a:solidFill>
                  <a:schemeClr val="accent6"/>
                </a:solidFill>
                <a:latin typeface="Inter Light" panose="020F0502020204030204"/>
                <a:ea typeface="Inter Light"/>
                <a:cs typeface="Inter Light"/>
              </a:rPr>
              <a:t> &amp; </a:t>
            </a:r>
            <a:r>
              <a:rPr lang="de-DE" sz="1100" err="1">
                <a:solidFill>
                  <a:schemeClr val="accent6"/>
                </a:solidFill>
                <a:latin typeface="Inter Light" panose="020F0502020204030204"/>
                <a:ea typeface="Inter Light"/>
                <a:cs typeface="Inter Light"/>
              </a:rPr>
              <a:t>Opportunities</a:t>
            </a:r>
            <a:r>
              <a:rPr lang="de-DE" sz="1100">
                <a:solidFill>
                  <a:schemeClr val="accent6"/>
                </a:solidFill>
                <a:latin typeface="Inter Light" panose="020F0502020204030204"/>
                <a:ea typeface="Inter Light"/>
                <a:cs typeface="Inter Light"/>
              </a:rPr>
              <a:t> </a:t>
            </a:r>
            <a:br>
              <a:rPr lang="de-DE" sz="1100">
                <a:solidFill>
                  <a:schemeClr val="accent6"/>
                </a:solidFill>
                <a:latin typeface="Inter Light" panose="020F0502020204030204"/>
                <a:ea typeface="Inter Light"/>
                <a:cs typeface="Inter Light"/>
              </a:rPr>
            </a:br>
            <a:r>
              <a:rPr lang="de-DE" sz="1100">
                <a:solidFill>
                  <a:schemeClr val="accent3"/>
                </a:solidFill>
                <a:latin typeface="Inter Light" panose="020F0502020204030204"/>
                <a:ea typeface="Inter Light"/>
                <a:cs typeface="Inter Light"/>
              </a:rPr>
              <a:t>-&gt; Infos zur Ermittlung &amp; Steuerung wesentlicher Nachhaltigkeitsthemen</a:t>
            </a:r>
          </a:p>
        </p:txBody>
      </p:sp>
      <p:sp>
        <p:nvSpPr>
          <p:cNvPr id="23" name="Triangle 22">
            <a:extLst>
              <a:ext uri="{FF2B5EF4-FFF2-40B4-BE49-F238E27FC236}">
                <a16:creationId xmlns:a16="http://schemas.microsoft.com/office/drawing/2014/main" id="{5F651762-0E9D-F2C9-2CA6-3BFD350F9DA1}"/>
              </a:ext>
            </a:extLst>
          </p:cNvPr>
          <p:cNvSpPr/>
          <p:nvPr/>
        </p:nvSpPr>
        <p:spPr>
          <a:xfrm rot="5400000">
            <a:off x="6922077" y="3919236"/>
            <a:ext cx="1985691" cy="2678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 name="Rounded Rectangle 11">
            <a:extLst>
              <a:ext uri="{FF2B5EF4-FFF2-40B4-BE49-F238E27FC236}">
                <a16:creationId xmlns:a16="http://schemas.microsoft.com/office/drawing/2014/main" id="{B7A2D3FC-1A11-F0C9-40D4-9F99E7A6D501}"/>
              </a:ext>
            </a:extLst>
          </p:cNvPr>
          <p:cNvSpPr/>
          <p:nvPr/>
        </p:nvSpPr>
        <p:spPr>
          <a:xfrm>
            <a:off x="3628203" y="4455902"/>
            <a:ext cx="759782" cy="1684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228600"/>
            <a:r>
              <a:rPr lang="de-DE" spc="-25" err="1">
                <a:solidFill>
                  <a:srgbClr val="FFFFFF"/>
                </a:solidFill>
                <a:latin typeface="Inter Light" panose="020F0502020204030204"/>
                <a:cs typeface="Bai Jamjuree"/>
              </a:rPr>
              <a:t>Policies</a:t>
            </a:r>
            <a:r>
              <a:rPr lang="de-DE" spc="-25">
                <a:solidFill>
                  <a:srgbClr val="FFFFFF"/>
                </a:solidFill>
                <a:latin typeface="Inter Light" panose="020F0502020204030204"/>
                <a:cs typeface="Bai Jamjuree"/>
              </a:rPr>
              <a:t> (P)</a:t>
            </a:r>
            <a:endParaRPr kumimoji="0" lang="de-DE" b="0" i="0" u="none" strike="noStrike" kern="1200" cap="none" spc="-25" normalizeH="0" baseline="0" noProof="0">
              <a:ln>
                <a:noFill/>
              </a:ln>
              <a:solidFill>
                <a:srgbClr val="FFFFFF"/>
              </a:solidFill>
              <a:effectLst/>
              <a:uLnTx/>
              <a:uFillTx/>
              <a:latin typeface="Inter Light" panose="020F0502020204030204"/>
              <a:ea typeface="+mn-ea"/>
              <a:cs typeface="Bai Jamjuree"/>
            </a:endParaRPr>
          </a:p>
        </p:txBody>
      </p:sp>
      <p:sp>
        <p:nvSpPr>
          <p:cNvPr id="6" name="Rounded Rectangle 5">
            <a:extLst>
              <a:ext uri="{FF2B5EF4-FFF2-40B4-BE49-F238E27FC236}">
                <a16:creationId xmlns:a16="http://schemas.microsoft.com/office/drawing/2014/main" id="{1B106914-2869-FC96-CE1E-32D7554CA8A6}"/>
              </a:ext>
            </a:extLst>
          </p:cNvPr>
          <p:cNvSpPr/>
          <p:nvPr/>
        </p:nvSpPr>
        <p:spPr>
          <a:xfrm rot="805728">
            <a:off x="10203546" y="1458664"/>
            <a:ext cx="1358537" cy="2863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0" i="0" u="none" strike="noStrike" kern="1200" cap="none" spc="-25" normalizeH="0" baseline="0" noProof="0" err="1">
                <a:ln>
                  <a:noFill/>
                </a:ln>
                <a:solidFill>
                  <a:srgbClr val="FFFFFF"/>
                </a:solidFill>
                <a:effectLst/>
                <a:uLnTx/>
                <a:uFillTx/>
                <a:latin typeface="Inter Light" panose="020F0502020204030204"/>
                <a:ea typeface="+mn-ea"/>
                <a:cs typeface="Bai Jamjuree" pitchFamily="2" charset="-34"/>
              </a:rPr>
              <a:t>Recap</a:t>
            </a:r>
            <a:r>
              <a:rPr kumimoji="0" lang="de-DE" sz="11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 Session #1</a:t>
            </a:r>
          </a:p>
        </p:txBody>
      </p:sp>
    </p:spTree>
    <p:extLst>
      <p:ext uri="{BB962C8B-B14F-4D97-AF65-F5344CB8AC3E}">
        <p14:creationId xmlns:p14="http://schemas.microsoft.com/office/powerpoint/2010/main" val="16121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3" grpId="0" animBg="1"/>
      <p:bldP spid="14" grpId="0" animBg="1"/>
      <p:bldP spid="22" grpId="0" animBg="1"/>
      <p:bldP spid="2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57C2A-516F-FCDD-039B-359F363338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40AC29-6827-358E-1F2D-7A54D9FE941C}"/>
              </a:ext>
            </a:extLst>
          </p:cNvPr>
          <p:cNvSpPr>
            <a:spLocks noGrp="1"/>
          </p:cNvSpPr>
          <p:nvPr>
            <p:ph type="sldNum" sz="quarter" idx="11"/>
          </p:nvPr>
        </p:nvSpPr>
        <p:spPr/>
        <p:txBody>
          <a:bodyPr/>
          <a:lstStyle/>
          <a:p>
            <a:fld id="{5237CC50-559B-734E-9989-0D093A8E99B9}" type="slidenum">
              <a:rPr lang="en-US" smtClean="0"/>
              <a:pPr/>
              <a:t>11</a:t>
            </a:fld>
            <a:endParaRPr lang="en-US"/>
          </a:p>
        </p:txBody>
      </p:sp>
      <p:sp>
        <p:nvSpPr>
          <p:cNvPr id="5" name="Title 4">
            <a:extLst>
              <a:ext uri="{FF2B5EF4-FFF2-40B4-BE49-F238E27FC236}">
                <a16:creationId xmlns:a16="http://schemas.microsoft.com/office/drawing/2014/main" id="{5009477B-E972-3333-764D-F8C7316A7F68}"/>
              </a:ext>
            </a:extLst>
          </p:cNvPr>
          <p:cNvSpPr>
            <a:spLocks noGrp="1"/>
          </p:cNvSpPr>
          <p:nvPr>
            <p:ph type="title"/>
          </p:nvPr>
        </p:nvSpPr>
        <p:spPr/>
        <p:txBody>
          <a:bodyPr/>
          <a:lstStyle/>
          <a:p>
            <a:r>
              <a:rPr lang="en-DE"/>
              <a:t>Inhalte dieser Folge</a:t>
            </a:r>
          </a:p>
        </p:txBody>
      </p:sp>
      <p:sp>
        <p:nvSpPr>
          <p:cNvPr id="21" name="Text Placeholder 20">
            <a:extLst>
              <a:ext uri="{FF2B5EF4-FFF2-40B4-BE49-F238E27FC236}">
                <a16:creationId xmlns:a16="http://schemas.microsoft.com/office/drawing/2014/main" id="{FAD6C177-6D56-5D14-0122-2D3A44D09DDD}"/>
              </a:ext>
            </a:extLst>
          </p:cNvPr>
          <p:cNvSpPr>
            <a:spLocks noGrp="1"/>
          </p:cNvSpPr>
          <p:nvPr>
            <p:ph type="body" sz="quarter" idx="12"/>
          </p:nvPr>
        </p:nvSpPr>
        <p:spPr/>
        <p:txBody>
          <a:bodyPr/>
          <a:lstStyle/>
          <a:p>
            <a:r>
              <a:rPr lang="en-DE"/>
              <a:t>Agenda</a:t>
            </a:r>
          </a:p>
        </p:txBody>
      </p:sp>
      <p:sp>
        <p:nvSpPr>
          <p:cNvPr id="22" name="Rounded Rectangle 21">
            <a:extLst>
              <a:ext uri="{FF2B5EF4-FFF2-40B4-BE49-F238E27FC236}">
                <a16:creationId xmlns:a16="http://schemas.microsoft.com/office/drawing/2014/main" id="{5FD853A5-CA47-8155-0221-1D60E2D64059}"/>
              </a:ext>
            </a:extLst>
          </p:cNvPr>
          <p:cNvSpPr/>
          <p:nvPr/>
        </p:nvSpPr>
        <p:spPr>
          <a:xfrm>
            <a:off x="4695447" y="1548596"/>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pPr marL="450850" indent="-450850">
              <a:buAutoNum type="arabicPlain"/>
            </a:pPr>
            <a:r>
              <a:rPr lang="de-DE" sz="1400">
                <a:solidFill>
                  <a:schemeClr val="accent3"/>
                </a:solidFill>
                <a:latin typeface="+mj-lt"/>
                <a:ea typeface="Helvetica Neue Light" panose="02000403000000020004" pitchFamily="2" charset="0"/>
                <a:cs typeface="Helvetica Neue Medium" panose="02000503000000020004" pitchFamily="2" charset="0"/>
              </a:rPr>
              <a:t>Einführung in S2 Arbeitskräfte der Wertschöpfungskette, </a:t>
            </a:r>
            <a:br>
              <a:rPr lang="de-DE" sz="1400">
                <a:solidFill>
                  <a:schemeClr val="accent3"/>
                </a:solidFill>
                <a:latin typeface="+mj-lt"/>
                <a:ea typeface="Helvetica Neue Light" panose="02000403000000020004" pitchFamily="2" charset="0"/>
                <a:cs typeface="Helvetica Neue Medium" panose="02000503000000020004" pitchFamily="2" charset="0"/>
              </a:rPr>
            </a:br>
            <a:r>
              <a:rPr lang="de-DE" sz="1400">
                <a:solidFill>
                  <a:schemeClr val="accent3"/>
                </a:solidFill>
                <a:latin typeface="+mj-lt"/>
                <a:ea typeface="Helvetica Neue Light" panose="02000403000000020004" pitchFamily="2" charset="0"/>
                <a:cs typeface="Helvetica Neue Medium" panose="02000503000000020004" pitchFamily="2" charset="0"/>
              </a:rPr>
              <a:t>S3 betroffene Gemeinschaften &amp; </a:t>
            </a:r>
            <a:r>
              <a:rPr lang="de-DE" sz="1400">
                <a:solidFill>
                  <a:schemeClr val="accent3"/>
                </a:solidFill>
                <a:effectLst/>
                <a:latin typeface="+mj-lt"/>
                <a:ea typeface="Helvetica Neue Light" panose="02000403000000020004" pitchFamily="2" charset="0"/>
                <a:cs typeface="Helvetica Neue Medium" panose="02000503000000020004" pitchFamily="2" charset="0"/>
              </a:rPr>
              <a:t>S4 Verbraucher und Endnutzer</a:t>
            </a:r>
          </a:p>
        </p:txBody>
      </p:sp>
      <p:sp>
        <p:nvSpPr>
          <p:cNvPr id="23" name="Rounded Rectangle 22">
            <a:extLst>
              <a:ext uri="{FF2B5EF4-FFF2-40B4-BE49-F238E27FC236}">
                <a16:creationId xmlns:a16="http://schemas.microsoft.com/office/drawing/2014/main" id="{81F5C434-8C8A-6EC9-530F-EA050384A66B}"/>
              </a:ext>
            </a:extLst>
          </p:cNvPr>
          <p:cNvSpPr/>
          <p:nvPr/>
        </p:nvSpPr>
        <p:spPr>
          <a:xfrm>
            <a:off x="4695447" y="2182475"/>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accent4"/>
                </a:solidFill>
                <a:latin typeface="+mj-lt"/>
                <a:ea typeface="Helvetica Neue Light" panose="02000403000000020004" pitchFamily="2" charset="0"/>
                <a:cs typeface="Helvetica Neue Medium" panose="02000503000000020004" pitchFamily="2" charset="0"/>
              </a:rPr>
              <a:t>2</a:t>
            </a:r>
            <a:r>
              <a:rPr lang="de-DE" sz="1400">
                <a:solidFill>
                  <a:schemeClr val="accent4"/>
                </a:solidFill>
                <a:effectLst/>
                <a:latin typeface="+mj-lt"/>
                <a:ea typeface="Helvetica Neue Light" panose="02000403000000020004" pitchFamily="2" charset="0"/>
                <a:cs typeface="Helvetica Neue Medium" panose="02000503000000020004" pitchFamily="2" charset="0"/>
              </a:rPr>
              <a:t>		</a:t>
            </a:r>
            <a:r>
              <a:rPr lang="de-DE" sz="1400">
                <a:solidFill>
                  <a:schemeClr val="accent4"/>
                </a:solidFill>
                <a:latin typeface="+mj-lt"/>
                <a:ea typeface="Helvetica Neue Light" panose="02000403000000020004" pitchFamily="2" charset="0"/>
                <a:cs typeface="Helvetica Neue Medium" panose="02000503000000020004" pitchFamily="2" charset="0"/>
              </a:rPr>
              <a:t>Fokus: Datenpunkte des S2 – Arbeitskräfte der Wertschöpfungskette</a:t>
            </a:r>
            <a:endParaRPr lang="de-DE" sz="1400">
              <a:solidFill>
                <a:schemeClr val="accent4"/>
              </a:solidFill>
              <a:highlight>
                <a:srgbClr val="FFFF00"/>
              </a:highlight>
              <a:latin typeface="+mj-lt"/>
              <a:ea typeface="Helvetica Neue Light" panose="02000403000000020004" pitchFamily="2" charset="0"/>
              <a:cs typeface="Helvetica Neue Medium" panose="02000503000000020004" pitchFamily="2" charset="0"/>
            </a:endParaRPr>
          </a:p>
        </p:txBody>
      </p:sp>
      <p:sp>
        <p:nvSpPr>
          <p:cNvPr id="25" name="Rounded Rectangle 24">
            <a:extLst>
              <a:ext uri="{FF2B5EF4-FFF2-40B4-BE49-F238E27FC236}">
                <a16:creationId xmlns:a16="http://schemas.microsoft.com/office/drawing/2014/main" id="{D974F912-D07F-84E0-D5AD-E63BC6EBD4AB}"/>
              </a:ext>
            </a:extLst>
          </p:cNvPr>
          <p:cNvSpPr/>
          <p:nvPr/>
        </p:nvSpPr>
        <p:spPr>
          <a:xfrm>
            <a:off x="4695447" y="2816354"/>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3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S3 – Betroffene Gemeinschaften</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28" name="Straight Connector 27">
            <a:extLst>
              <a:ext uri="{FF2B5EF4-FFF2-40B4-BE49-F238E27FC236}">
                <a16:creationId xmlns:a16="http://schemas.microsoft.com/office/drawing/2014/main" id="{334A31B9-1E81-0CFE-50BE-AECD17BBF834}"/>
              </a:ext>
            </a:extLst>
          </p:cNvPr>
          <p:cNvCxnSpPr>
            <a:cxnSpLocks/>
          </p:cNvCxnSpPr>
          <p:nvPr/>
        </p:nvCxnSpPr>
        <p:spPr>
          <a:xfrm>
            <a:off x="4695447" y="2103552"/>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A498913E-373D-A03E-0F37-D39B07B37347}"/>
              </a:ext>
            </a:extLst>
          </p:cNvPr>
          <p:cNvCxnSpPr>
            <a:cxnSpLocks/>
          </p:cNvCxnSpPr>
          <p:nvPr/>
        </p:nvCxnSpPr>
        <p:spPr>
          <a:xfrm>
            <a:off x="4695447" y="2737431"/>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09A21B94-ADAA-4582-DDC1-D757E6FC555B}"/>
              </a:ext>
            </a:extLst>
          </p:cNvPr>
          <p:cNvCxnSpPr>
            <a:cxnSpLocks/>
          </p:cNvCxnSpPr>
          <p:nvPr/>
        </p:nvCxnSpPr>
        <p:spPr>
          <a:xfrm>
            <a:off x="4695447" y="3371310"/>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A79DDE5B-15E3-5542-B55C-B06FAAA0AC97}"/>
              </a:ext>
            </a:extLst>
          </p:cNvPr>
          <p:cNvSpPr/>
          <p:nvPr/>
        </p:nvSpPr>
        <p:spPr>
          <a:xfrm>
            <a:off x="4695447" y="4084112"/>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5		Zusammenfassung &amp; </a:t>
            </a:r>
            <a:r>
              <a:rPr lang="de-DE" sz="1400">
                <a:solidFill>
                  <a:schemeClr val="tx1"/>
                </a:solidFill>
                <a:latin typeface="+mj-lt"/>
                <a:ea typeface="Helvetica Neue Light" panose="02000403000000020004" pitchFamily="2" charset="0"/>
                <a:cs typeface="Helvetica Neue Medium" panose="02000503000000020004" pitchFamily="2" charset="0"/>
              </a:rPr>
              <a:t>Ausblick</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cxnSp>
        <p:nvCxnSpPr>
          <p:cNvPr id="3" name="Straight Connector 29">
            <a:extLst>
              <a:ext uri="{FF2B5EF4-FFF2-40B4-BE49-F238E27FC236}">
                <a16:creationId xmlns:a16="http://schemas.microsoft.com/office/drawing/2014/main" id="{3E1D9282-758C-DF47-36D4-96DEFE229C73}"/>
              </a:ext>
            </a:extLst>
          </p:cNvPr>
          <p:cNvCxnSpPr>
            <a:cxnSpLocks/>
          </p:cNvCxnSpPr>
          <p:nvPr/>
        </p:nvCxnSpPr>
        <p:spPr>
          <a:xfrm>
            <a:off x="4695447" y="4005189"/>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4" name="Rounded Rectangle 5">
            <a:extLst>
              <a:ext uri="{FF2B5EF4-FFF2-40B4-BE49-F238E27FC236}">
                <a16:creationId xmlns:a16="http://schemas.microsoft.com/office/drawing/2014/main" id="{BC0CA731-8426-F1C3-B29C-56BCC5AF92AB}"/>
              </a:ext>
            </a:extLst>
          </p:cNvPr>
          <p:cNvSpPr/>
          <p:nvPr/>
        </p:nvSpPr>
        <p:spPr>
          <a:xfrm>
            <a:off x="4695447" y="4717994"/>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6</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Fragen &amp; Antworten</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sp>
        <p:nvSpPr>
          <p:cNvPr id="7" name="Rounded Rectangle 24">
            <a:extLst>
              <a:ext uri="{FF2B5EF4-FFF2-40B4-BE49-F238E27FC236}">
                <a16:creationId xmlns:a16="http://schemas.microsoft.com/office/drawing/2014/main" id="{E61D940D-74AC-5361-0584-E062BFF3401D}"/>
              </a:ext>
            </a:extLst>
          </p:cNvPr>
          <p:cNvSpPr/>
          <p:nvPr/>
        </p:nvSpPr>
        <p:spPr>
          <a:xfrm>
            <a:off x="4695447" y="3450233"/>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4</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S4 – Verbraucher und Endnutzer </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8" name="Straight Connector 29">
            <a:extLst>
              <a:ext uri="{FF2B5EF4-FFF2-40B4-BE49-F238E27FC236}">
                <a16:creationId xmlns:a16="http://schemas.microsoft.com/office/drawing/2014/main" id="{0D82E07C-CD9B-FCCD-DCCA-F735E967735F}"/>
              </a:ext>
            </a:extLst>
          </p:cNvPr>
          <p:cNvCxnSpPr>
            <a:cxnSpLocks/>
          </p:cNvCxnSpPr>
          <p:nvPr/>
        </p:nvCxnSpPr>
        <p:spPr>
          <a:xfrm>
            <a:off x="4695447" y="4639068"/>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00986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5390C6D-E653-FD94-FED0-B1F5E6C62639}"/>
              </a:ext>
            </a:extLst>
          </p:cNvPr>
          <p:cNvGrpSpPr/>
          <p:nvPr/>
        </p:nvGrpSpPr>
        <p:grpSpPr>
          <a:xfrm>
            <a:off x="633600" y="1987702"/>
            <a:ext cx="4945420" cy="3240013"/>
            <a:chOff x="499713" y="1987702"/>
            <a:chExt cx="5060950" cy="3315703"/>
          </a:xfrm>
        </p:grpSpPr>
        <p:pic>
          <p:nvPicPr>
            <p:cNvPr id="15" name="Grafik 14" descr="Ein Bild, das Text, Screenshot, Software, Design enthält.&#10;&#10;KI-generierte Inhalte können fehlerhaft sein.">
              <a:extLst>
                <a:ext uri="{FF2B5EF4-FFF2-40B4-BE49-F238E27FC236}">
                  <a16:creationId xmlns:a16="http://schemas.microsoft.com/office/drawing/2014/main" id="{254C5CF7-2127-A7C8-A203-097C7C3AE334}"/>
                </a:ext>
              </a:extLst>
            </p:cNvPr>
            <p:cNvPicPr>
              <a:picLocks noChangeAspect="1"/>
            </p:cNvPicPr>
            <p:nvPr/>
          </p:nvPicPr>
          <p:blipFill>
            <a:blip r:embed="rId3"/>
            <a:srcRect r="34886"/>
            <a:stretch/>
          </p:blipFill>
          <p:spPr>
            <a:xfrm>
              <a:off x="499713" y="1987702"/>
              <a:ext cx="5060950" cy="3315703"/>
            </a:xfrm>
            <a:prstGeom prst="rect">
              <a:avLst/>
            </a:prstGeom>
          </p:spPr>
        </p:pic>
        <p:sp>
          <p:nvSpPr>
            <p:cNvPr id="16" name="Rounded Rectangle 38">
              <a:extLst>
                <a:ext uri="{FF2B5EF4-FFF2-40B4-BE49-F238E27FC236}">
                  <a16:creationId xmlns:a16="http://schemas.microsoft.com/office/drawing/2014/main" id="{F2D29221-915C-9D2A-DA4F-F5F16905EB72}"/>
                </a:ext>
              </a:extLst>
            </p:cNvPr>
            <p:cNvSpPr/>
            <p:nvPr/>
          </p:nvSpPr>
          <p:spPr>
            <a:xfrm>
              <a:off x="3994856" y="3145987"/>
              <a:ext cx="36688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17" name="Rounded Rectangle 38">
              <a:extLst>
                <a:ext uri="{FF2B5EF4-FFF2-40B4-BE49-F238E27FC236}">
                  <a16:creationId xmlns:a16="http://schemas.microsoft.com/office/drawing/2014/main" id="{354DCE98-8660-0CEF-C412-496F6E7FCED4}"/>
                </a:ext>
              </a:extLst>
            </p:cNvPr>
            <p:cNvSpPr/>
            <p:nvPr/>
          </p:nvSpPr>
          <p:spPr>
            <a:xfrm>
              <a:off x="2340284" y="3145987"/>
              <a:ext cx="36688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18" name="Rounded Rectangle 38">
              <a:extLst>
                <a:ext uri="{FF2B5EF4-FFF2-40B4-BE49-F238E27FC236}">
                  <a16:creationId xmlns:a16="http://schemas.microsoft.com/office/drawing/2014/main" id="{759BDE84-1987-40CF-DCCB-65A9A90635F1}"/>
                </a:ext>
              </a:extLst>
            </p:cNvPr>
            <p:cNvSpPr/>
            <p:nvPr/>
          </p:nvSpPr>
          <p:spPr>
            <a:xfrm>
              <a:off x="2340284" y="2358249"/>
              <a:ext cx="358866"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1" name="Rounded Rectangle 38">
              <a:extLst>
                <a:ext uri="{FF2B5EF4-FFF2-40B4-BE49-F238E27FC236}">
                  <a16:creationId xmlns:a16="http://schemas.microsoft.com/office/drawing/2014/main" id="{8FA82672-BCC1-ECEB-B812-BB23B477341F}"/>
                </a:ext>
              </a:extLst>
            </p:cNvPr>
            <p:cNvSpPr/>
            <p:nvPr/>
          </p:nvSpPr>
          <p:spPr>
            <a:xfrm>
              <a:off x="3998867" y="2347883"/>
              <a:ext cx="358866"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2" name="Rounded Rectangle 38">
              <a:extLst>
                <a:ext uri="{FF2B5EF4-FFF2-40B4-BE49-F238E27FC236}">
                  <a16:creationId xmlns:a16="http://schemas.microsoft.com/office/drawing/2014/main" id="{EA42BB4E-8D34-702C-CAB9-BBCF91EA4BC6}"/>
                </a:ext>
              </a:extLst>
            </p:cNvPr>
            <p:cNvSpPr/>
            <p:nvPr/>
          </p:nvSpPr>
          <p:spPr>
            <a:xfrm>
              <a:off x="608736" y="2348207"/>
              <a:ext cx="591667"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4" name="Rounded Rectangle 38">
              <a:extLst>
                <a:ext uri="{FF2B5EF4-FFF2-40B4-BE49-F238E27FC236}">
                  <a16:creationId xmlns:a16="http://schemas.microsoft.com/office/drawing/2014/main" id="{E9F4F756-F8E0-6206-F869-E88175C4556F}"/>
                </a:ext>
              </a:extLst>
            </p:cNvPr>
            <p:cNvSpPr/>
            <p:nvPr/>
          </p:nvSpPr>
          <p:spPr>
            <a:xfrm>
              <a:off x="608737" y="3145987"/>
              <a:ext cx="591666"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5" name="Rounded Rectangle 38">
              <a:extLst>
                <a:ext uri="{FF2B5EF4-FFF2-40B4-BE49-F238E27FC236}">
                  <a16:creationId xmlns:a16="http://schemas.microsoft.com/office/drawing/2014/main" id="{D5FC48E3-0FDC-69FA-09A6-9B0B08AF4BD8}"/>
                </a:ext>
              </a:extLst>
            </p:cNvPr>
            <p:cNvSpPr/>
            <p:nvPr/>
          </p:nvSpPr>
          <p:spPr>
            <a:xfrm>
              <a:off x="608736" y="4541509"/>
              <a:ext cx="382661"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grpSp>
      <p:sp>
        <p:nvSpPr>
          <p:cNvPr id="3" name="Slide Number Placeholder 2">
            <a:extLst>
              <a:ext uri="{FF2B5EF4-FFF2-40B4-BE49-F238E27FC236}">
                <a16:creationId xmlns:a16="http://schemas.microsoft.com/office/drawing/2014/main" id="{A3BE009D-984D-74E2-6613-6B91D3CF56EA}"/>
              </a:ext>
            </a:extLst>
          </p:cNvPr>
          <p:cNvSpPr>
            <a:spLocks noGrp="1"/>
          </p:cNvSpPr>
          <p:nvPr>
            <p:ph type="sldNum" sz="quarter" idx="11"/>
          </p:nvPr>
        </p:nvSpPr>
        <p:spPr/>
        <p:txBody>
          <a:bodyPr/>
          <a:lstStyle/>
          <a:p>
            <a:fld id="{5237CC50-559B-734E-9989-0D093A8E99B9}" type="slidenum">
              <a:rPr lang="en-US" smtClean="0"/>
              <a:pPr/>
              <a:t>12</a:t>
            </a:fld>
            <a:endParaRPr lang="en-US"/>
          </a:p>
        </p:txBody>
      </p:sp>
      <p:sp>
        <p:nvSpPr>
          <p:cNvPr id="4" name="Title 3">
            <a:extLst>
              <a:ext uri="{FF2B5EF4-FFF2-40B4-BE49-F238E27FC236}">
                <a16:creationId xmlns:a16="http://schemas.microsoft.com/office/drawing/2014/main" id="{27CF3782-B3CF-792F-B5DB-5B8F605584D8}"/>
              </a:ext>
            </a:extLst>
          </p:cNvPr>
          <p:cNvSpPr>
            <a:spLocks noGrp="1"/>
          </p:cNvSpPr>
          <p:nvPr>
            <p:ph type="title"/>
          </p:nvPr>
        </p:nvSpPr>
        <p:spPr/>
        <p:txBody>
          <a:bodyPr/>
          <a:lstStyle/>
          <a:p>
            <a:r>
              <a:rPr lang="en-US"/>
              <a:t>Aufbau ESRS S2: </a:t>
            </a:r>
            <a:r>
              <a:rPr lang="en-US" err="1"/>
              <a:t>Arbeitskräfte</a:t>
            </a:r>
            <a:r>
              <a:rPr lang="en-US"/>
              <a:t> der </a:t>
            </a:r>
            <a:r>
              <a:rPr lang="en-US" err="1"/>
              <a:t>Wertschöpfungskette</a:t>
            </a:r>
            <a:endParaRPr lang="en-US"/>
          </a:p>
        </p:txBody>
      </p:sp>
      <p:sp>
        <p:nvSpPr>
          <p:cNvPr id="5" name="Text Placeholder 4">
            <a:extLst>
              <a:ext uri="{FF2B5EF4-FFF2-40B4-BE49-F238E27FC236}">
                <a16:creationId xmlns:a16="http://schemas.microsoft.com/office/drawing/2014/main" id="{378D4EB0-A4CF-3BAD-B9D1-312F7CD45C85}"/>
              </a:ext>
            </a:extLst>
          </p:cNvPr>
          <p:cNvSpPr>
            <a:spLocks noGrp="1"/>
          </p:cNvSpPr>
          <p:nvPr>
            <p:ph type="body" sz="quarter" idx="12"/>
          </p:nvPr>
        </p:nvSpPr>
        <p:spPr>
          <a:xfrm>
            <a:off x="635041" y="378884"/>
            <a:ext cx="10921918" cy="330440"/>
          </a:xfrm>
        </p:spPr>
        <p:txBody>
          <a:bodyPr/>
          <a:lstStyle/>
          <a:p>
            <a:r>
              <a:rPr lang="en-US" err="1"/>
              <a:t>Fokus</a:t>
            </a:r>
            <a:r>
              <a:rPr lang="en-US"/>
              <a:t>: </a:t>
            </a:r>
            <a:r>
              <a:rPr lang="en-US" err="1"/>
              <a:t>Datenpunkte</a:t>
            </a:r>
            <a:r>
              <a:rPr lang="en-US"/>
              <a:t> des S2 – </a:t>
            </a:r>
            <a:r>
              <a:rPr lang="en-US" err="1"/>
              <a:t>Arbeitskräfte</a:t>
            </a:r>
            <a:r>
              <a:rPr lang="en-US"/>
              <a:t> der </a:t>
            </a:r>
            <a:r>
              <a:rPr lang="en-US" err="1"/>
              <a:t>Wertschöpfungskette</a:t>
            </a:r>
            <a:endParaRPr lang="en-US"/>
          </a:p>
        </p:txBody>
      </p:sp>
      <p:sp>
        <p:nvSpPr>
          <p:cNvPr id="2" name="Rounded Rectangle 1">
            <a:extLst>
              <a:ext uri="{FF2B5EF4-FFF2-40B4-BE49-F238E27FC236}">
                <a16:creationId xmlns:a16="http://schemas.microsoft.com/office/drawing/2014/main" id="{0DDB8A6C-90B6-CE09-4868-BA0E572E5F0C}"/>
              </a:ext>
            </a:extLst>
          </p:cNvPr>
          <p:cNvSpPr/>
          <p:nvPr/>
        </p:nvSpPr>
        <p:spPr>
          <a:xfrm>
            <a:off x="6170816" y="2006491"/>
            <a:ext cx="5511243" cy="323119"/>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100" spc="-25">
                <a:solidFill>
                  <a:srgbClr val="FFFFFF"/>
                </a:solidFill>
                <a:latin typeface="+mj-lt"/>
                <a:cs typeface="Bai Jamjuree" pitchFamily="2" charset="-34"/>
              </a:rPr>
              <a:t>Datenpunkte sind in sogenannte Angabepflichten (DRs</a:t>
            </a:r>
            <a:r>
              <a:rPr lang="de-DE" sz="1100" spc="-25" baseline="30000">
                <a:solidFill>
                  <a:srgbClr val="FFFFFF"/>
                </a:solidFill>
                <a:latin typeface="+mj-lt"/>
                <a:cs typeface="Bai Jamjuree" pitchFamily="2" charset="-34"/>
              </a:rPr>
              <a:t>1</a:t>
            </a:r>
            <a:r>
              <a:rPr lang="de-DE" sz="1100" spc="-25">
                <a:solidFill>
                  <a:srgbClr val="FFFFFF"/>
                </a:solidFill>
                <a:latin typeface="+mj-lt"/>
                <a:cs typeface="Bai Jamjuree" pitchFamily="2" charset="-34"/>
              </a:rPr>
              <a:t>) gegliedert</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sp>
        <p:nvSpPr>
          <p:cNvPr id="23" name="Rounded Rectangle 38">
            <a:extLst>
              <a:ext uri="{FF2B5EF4-FFF2-40B4-BE49-F238E27FC236}">
                <a16:creationId xmlns:a16="http://schemas.microsoft.com/office/drawing/2014/main" id="{28BE79EA-F19F-6B9D-D96C-C94DFAE5EC7F}"/>
              </a:ext>
            </a:extLst>
          </p:cNvPr>
          <p:cNvSpPr/>
          <p:nvPr/>
        </p:nvSpPr>
        <p:spPr>
          <a:xfrm>
            <a:off x="3515432" y="4140819"/>
            <a:ext cx="239696" cy="141544"/>
          </a:xfrm>
          <a:prstGeom prst="roundRect">
            <a:avLst>
              <a:gd name="adj" fmla="val 50000"/>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noProof="0">
                <a:ln>
                  <a:noFill/>
                </a:ln>
                <a:solidFill>
                  <a:schemeClr val="tx1"/>
                </a:solidFill>
                <a:effectLst/>
                <a:uLnTx/>
                <a:uFillTx/>
                <a:latin typeface="Inter Light" panose="020F0502020204030204"/>
                <a:ea typeface="+mn-ea"/>
                <a:cs typeface="Bai Jamjuree" pitchFamily="2" charset="-34"/>
              </a:rPr>
              <a:t> = ab dem ersten Jahr berichtspflichtig für Unternehmen &gt;750 MA</a:t>
            </a:r>
            <a:r>
              <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rPr>
              <a:t>2</a:t>
            </a:r>
          </a:p>
        </p:txBody>
      </p:sp>
      <p:sp>
        <p:nvSpPr>
          <p:cNvPr id="6" name="Triangle 5">
            <a:extLst>
              <a:ext uri="{FF2B5EF4-FFF2-40B4-BE49-F238E27FC236}">
                <a16:creationId xmlns:a16="http://schemas.microsoft.com/office/drawing/2014/main" id="{83D3152A-2667-2CA8-690B-8CB67A72AB18}"/>
              </a:ext>
            </a:extLst>
          </p:cNvPr>
          <p:cNvSpPr/>
          <p:nvPr/>
        </p:nvSpPr>
        <p:spPr>
          <a:xfrm rot="5400000">
            <a:off x="4872894" y="3466969"/>
            <a:ext cx="1985691" cy="2678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8" name="Rounded Rectangle 6">
            <a:extLst>
              <a:ext uri="{FF2B5EF4-FFF2-40B4-BE49-F238E27FC236}">
                <a16:creationId xmlns:a16="http://schemas.microsoft.com/office/drawing/2014/main" id="{53F9FA38-2437-B7BB-B086-543BED4E276F}"/>
              </a:ext>
            </a:extLst>
          </p:cNvPr>
          <p:cNvSpPr/>
          <p:nvPr/>
        </p:nvSpPr>
        <p:spPr>
          <a:xfrm>
            <a:off x="4110326" y="5228110"/>
            <a:ext cx="1456168" cy="38873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marR="0" indent="0" algn="just" defTabSz="228600" rtl="0" eaLnBrk="1" fontAlgn="auto" latinLnBrk="0" hangingPunct="1">
              <a:lnSpc>
                <a:spcPct val="100000"/>
              </a:lnSpc>
              <a:spcBef>
                <a:spcPts val="0"/>
              </a:spcBef>
              <a:spcAft>
                <a:spcPts val="0"/>
              </a:spcAft>
              <a:buClrTx/>
              <a:buSzTx/>
              <a:buFontTx/>
              <a:buNone/>
              <a:tabLst/>
            </a:pPr>
            <a:r>
              <a:rPr lang="de-DE" sz="800" spc="-25">
                <a:solidFill>
                  <a:srgbClr val="FFFFFF"/>
                </a:solidFill>
                <a:latin typeface="Bai Jamjuree ExtraLight" pitchFamily="2" charset="-34"/>
                <a:cs typeface="Bai Jamjuree ExtraLight" pitchFamily="2" charset="-34"/>
              </a:rPr>
              <a:t>S2 hat keine extra GOV oder IRO Datenpunkte</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29" name="Graphic 5">
            <a:extLst>
              <a:ext uri="{FF2B5EF4-FFF2-40B4-BE49-F238E27FC236}">
                <a16:creationId xmlns:a16="http://schemas.microsoft.com/office/drawing/2014/main" id="{4803B6BC-4BCF-B995-CB4B-279B565754C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245" t="3468" r="8918" b="3145"/>
          <a:stretch/>
        </p:blipFill>
        <p:spPr>
          <a:xfrm>
            <a:off x="4171696" y="5292566"/>
            <a:ext cx="224399" cy="244134"/>
          </a:xfrm>
          <a:prstGeom prst="rect">
            <a:avLst/>
          </a:prstGeom>
        </p:spPr>
      </p:pic>
      <p:pic>
        <p:nvPicPr>
          <p:cNvPr id="8" name="Grafik 7" descr="Ein Bild, das Text, Quittung, Screenshot, Schwarzweiß enthält.&#10;&#10;KI-generierte Inhalte können fehlerhaft sein.">
            <a:extLst>
              <a:ext uri="{FF2B5EF4-FFF2-40B4-BE49-F238E27FC236}">
                <a16:creationId xmlns:a16="http://schemas.microsoft.com/office/drawing/2014/main" id="{C45B2AFD-F100-93AF-70F1-B8227E083EF2}"/>
              </a:ext>
            </a:extLst>
          </p:cNvPr>
          <p:cNvPicPr>
            <a:picLocks noChangeAspect="1"/>
          </p:cNvPicPr>
          <p:nvPr/>
        </p:nvPicPr>
        <p:blipFill>
          <a:blip r:embed="rId6"/>
          <a:stretch>
            <a:fillRect/>
          </a:stretch>
        </p:blipFill>
        <p:spPr>
          <a:xfrm>
            <a:off x="6170816" y="2608049"/>
            <a:ext cx="5512414" cy="2569409"/>
          </a:xfrm>
          <a:prstGeom prst="rect">
            <a:avLst/>
          </a:prstGeom>
        </p:spPr>
      </p:pic>
      <p:sp>
        <p:nvSpPr>
          <p:cNvPr id="9" name="Textfeld 8">
            <a:extLst>
              <a:ext uri="{FF2B5EF4-FFF2-40B4-BE49-F238E27FC236}">
                <a16:creationId xmlns:a16="http://schemas.microsoft.com/office/drawing/2014/main" id="{F2103DAE-AAF4-49BA-0F92-FCAC6F858CEB}"/>
              </a:ext>
            </a:extLst>
          </p:cNvPr>
          <p:cNvSpPr txBox="1"/>
          <p:nvPr/>
        </p:nvSpPr>
        <p:spPr>
          <a:xfrm>
            <a:off x="633600" y="6015600"/>
            <a:ext cx="8102314" cy="184666"/>
          </a:xfrm>
          <a:prstGeom prst="rect">
            <a:avLst/>
          </a:prstGeom>
          <a:noFill/>
        </p:spPr>
        <p:txBody>
          <a:bodyPr wrap="square" lIns="0">
            <a:spAutoFit/>
          </a:bodyPr>
          <a:lstStyle/>
          <a:p>
            <a:r>
              <a:rPr lang="de-DE" sz="600" b="0" i="0">
                <a:solidFill>
                  <a:srgbClr val="000000"/>
                </a:solidFill>
                <a:effectLst/>
              </a:rPr>
              <a:t>1) Disclosure </a:t>
            </a:r>
            <a:r>
              <a:rPr lang="de-DE" sz="600" b="0" i="0" err="1">
                <a:solidFill>
                  <a:srgbClr val="000000"/>
                </a:solidFill>
                <a:effectLst/>
              </a:rPr>
              <a:t>Requirements</a:t>
            </a:r>
            <a:r>
              <a:rPr lang="de-DE" sz="600" b="0" i="0">
                <a:solidFill>
                  <a:srgbClr val="000000"/>
                </a:solidFill>
                <a:effectLst/>
              </a:rPr>
              <a:t> | 2) nicht markierte Angabepflichten fallen unter die Übergangsregelung für alle Unternehmen und sind im 1. verpflichtenden Jahr nicht berichtspflichtig​</a:t>
            </a:r>
            <a:endParaRPr lang="de-DE" sz="600"/>
          </a:p>
        </p:txBody>
      </p:sp>
      <p:sp>
        <p:nvSpPr>
          <p:cNvPr id="26" name="Rounded Rectangle 6">
            <a:extLst>
              <a:ext uri="{FF2B5EF4-FFF2-40B4-BE49-F238E27FC236}">
                <a16:creationId xmlns:a16="http://schemas.microsoft.com/office/drawing/2014/main" id="{174861CA-6E6C-11E1-CD60-9031C7C5AA79}"/>
              </a:ext>
            </a:extLst>
          </p:cNvPr>
          <p:cNvSpPr/>
          <p:nvPr/>
        </p:nvSpPr>
        <p:spPr>
          <a:xfrm>
            <a:off x="2970292" y="4767050"/>
            <a:ext cx="2596202" cy="41040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defTabSz="228600"/>
            <a:r>
              <a:rPr lang="de-DE" sz="800" spc="-25">
                <a:solidFill>
                  <a:srgbClr val="FFFFFF"/>
                </a:solidFill>
                <a:latin typeface="Bai Jamjuree ExtraLight" pitchFamily="2" charset="-34"/>
                <a:cs typeface="Bai Jamjuree ExtraLight" pitchFamily="2" charset="-34"/>
              </a:rPr>
              <a:t>S2 für Unternehmen mit </a:t>
            </a:r>
            <a:r>
              <a:rPr lang="de-DE" sz="800" u="sng" spc="-25">
                <a:solidFill>
                  <a:schemeClr val="bg1"/>
                </a:solidFill>
                <a:latin typeface="Bai Jamjuree ExtraLight" pitchFamily="2" charset="-34"/>
                <a:cs typeface="Bai Jamjuree ExtraLight" pitchFamily="2" charset="-34"/>
              </a:rPr>
              <a:t>&lt;</a:t>
            </a:r>
            <a:r>
              <a:rPr lang="de-DE" sz="800" spc="-25">
                <a:solidFill>
                  <a:schemeClr val="bg1"/>
                </a:solidFill>
                <a:latin typeface="Bai Jamjuree ExtraLight" pitchFamily="2" charset="-34"/>
                <a:cs typeface="Bai Jamjuree ExtraLight" pitchFamily="2" charset="-34"/>
              </a:rPr>
              <a:t>  </a:t>
            </a:r>
            <a:r>
              <a:rPr lang="de-DE" sz="800" spc="-25">
                <a:solidFill>
                  <a:srgbClr val="FFFFFF"/>
                </a:solidFill>
                <a:latin typeface="Bai Jamjuree ExtraLight" pitchFamily="2" charset="-34"/>
                <a:cs typeface="Bai Jamjuree ExtraLight" pitchFamily="2" charset="-34"/>
              </a:rPr>
              <a:t>750 Mitarbeitern erst ab dem 3. Jahr berichtspflichtig (2 Jahre </a:t>
            </a:r>
            <a:r>
              <a:rPr lang="de-DE" sz="800" spc="-25" err="1">
                <a:solidFill>
                  <a:srgbClr val="FFFFFF"/>
                </a:solidFill>
                <a:latin typeface="Bai Jamjuree ExtraLight" pitchFamily="2" charset="-34"/>
                <a:cs typeface="Bai Jamjuree ExtraLight" pitchFamily="2" charset="-34"/>
              </a:rPr>
              <a:t>phase</a:t>
            </a:r>
            <a:r>
              <a:rPr lang="de-DE" sz="800" spc="-25">
                <a:solidFill>
                  <a:srgbClr val="FFFFFF"/>
                </a:solidFill>
                <a:latin typeface="Bai Jamjuree ExtraLight" pitchFamily="2" charset="-34"/>
                <a:cs typeface="Bai Jamjuree ExtraLight" pitchFamily="2" charset="-34"/>
              </a:rPr>
              <a:t>-in)</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27" name="Graphic 5">
            <a:extLst>
              <a:ext uri="{FF2B5EF4-FFF2-40B4-BE49-F238E27FC236}">
                <a16:creationId xmlns:a16="http://schemas.microsoft.com/office/drawing/2014/main" id="{C1B7A4FF-AF7E-B0F2-E299-15A7E299CF3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245" t="3468" r="8918" b="3145"/>
          <a:stretch/>
        </p:blipFill>
        <p:spPr>
          <a:xfrm>
            <a:off x="3016438" y="4837661"/>
            <a:ext cx="224399" cy="244134"/>
          </a:xfrm>
          <a:prstGeom prst="rect">
            <a:avLst/>
          </a:prstGeom>
        </p:spPr>
      </p:pic>
      <p:grpSp>
        <p:nvGrpSpPr>
          <p:cNvPr id="30" name="Group 29">
            <a:extLst>
              <a:ext uri="{FF2B5EF4-FFF2-40B4-BE49-F238E27FC236}">
                <a16:creationId xmlns:a16="http://schemas.microsoft.com/office/drawing/2014/main" id="{F695CCB1-FFAD-8B15-C7A0-6E6C3A835FA5}"/>
              </a:ext>
            </a:extLst>
          </p:cNvPr>
          <p:cNvGrpSpPr/>
          <p:nvPr/>
        </p:nvGrpSpPr>
        <p:grpSpPr>
          <a:xfrm>
            <a:off x="635041" y="5228110"/>
            <a:ext cx="3413916" cy="388738"/>
            <a:chOff x="652290" y="1519402"/>
            <a:chExt cx="3413916" cy="388738"/>
          </a:xfrm>
        </p:grpSpPr>
        <p:sp>
          <p:nvSpPr>
            <p:cNvPr id="7" name="Rounded Rectangle 6">
              <a:extLst>
                <a:ext uri="{FF2B5EF4-FFF2-40B4-BE49-F238E27FC236}">
                  <a16:creationId xmlns:a16="http://schemas.microsoft.com/office/drawing/2014/main" id="{7DCB9167-7E4F-D947-9CC1-6080C2844F01}"/>
                </a:ext>
              </a:extLst>
            </p:cNvPr>
            <p:cNvSpPr/>
            <p:nvPr/>
          </p:nvSpPr>
          <p:spPr>
            <a:xfrm>
              <a:off x="652290" y="1519402"/>
              <a:ext cx="3413916" cy="38873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marR="0" indent="0" algn="just" defTabSz="228600" rtl="0" eaLnBrk="1" fontAlgn="auto" latinLnBrk="0" hangingPunct="1">
                <a:lnSpc>
                  <a:spcPct val="100000"/>
                </a:lnSpc>
                <a:spcBef>
                  <a:spcPts val="0"/>
                </a:spcBef>
                <a:spcAft>
                  <a:spcPts val="0"/>
                </a:spcAft>
                <a:buClrTx/>
                <a:buSzTx/>
                <a:buFontTx/>
                <a:buNone/>
                <a:tabLst/>
              </a:pPr>
              <a:r>
                <a:rPr lang="de-DE" sz="800" spc="-25">
                  <a:solidFill>
                    <a:srgbClr val="FFFFFF"/>
                  </a:solidFill>
                  <a:latin typeface="Bai Jamjuree ExtraLight" pitchFamily="2" charset="-34"/>
                  <a:cs typeface="Bai Jamjuree ExtraLight" pitchFamily="2" charset="-34"/>
                </a:rPr>
                <a:t>S2.SBM-2 enthält nur den Hinweis, Arbeitskräfte der Wertschöpfungs-kette beim Beantworten von SBM-2 (ESRS 2) zu berücksichtigen</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10" name="Graphic 5">
              <a:extLst>
                <a:ext uri="{FF2B5EF4-FFF2-40B4-BE49-F238E27FC236}">
                  <a16:creationId xmlns:a16="http://schemas.microsoft.com/office/drawing/2014/main" id="{CE1DB43E-10B5-8360-711C-44096EEB1AE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245" t="3468" r="8918" b="3145"/>
            <a:stretch/>
          </p:blipFill>
          <p:spPr>
            <a:xfrm>
              <a:off x="713659" y="1581353"/>
              <a:ext cx="224399" cy="244134"/>
            </a:xfrm>
            <a:prstGeom prst="rect">
              <a:avLst/>
            </a:prstGeom>
          </p:spPr>
        </p:pic>
      </p:grpSp>
    </p:spTree>
    <p:extLst>
      <p:ext uri="{BB962C8B-B14F-4D97-AF65-F5344CB8AC3E}">
        <p14:creationId xmlns:p14="http://schemas.microsoft.com/office/powerpoint/2010/main" val="42900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7E600-9C21-A047-68C8-913550C92629}"/>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D8F95BA6-3AD2-63A5-B521-63F8A282720A}"/>
              </a:ext>
            </a:extLst>
          </p:cNvPr>
          <p:cNvSpPr/>
          <p:nvPr/>
        </p:nvSpPr>
        <p:spPr>
          <a:xfrm>
            <a:off x="1649435" y="1642956"/>
            <a:ext cx="4604610" cy="2077713"/>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Ins="0" rtlCol="0" anchor="t"/>
          <a:lstStyle/>
          <a:p>
            <a:pPr defTabSz="228600">
              <a:spcAft>
                <a:spcPts val="600"/>
              </a:spcAft>
            </a:pPr>
            <a:r>
              <a:rPr lang="de-DE" spc="-25">
                <a:solidFill>
                  <a:schemeClr val="tx1"/>
                </a:solidFill>
                <a:latin typeface="Inter Light" panose="020F0502020204030204"/>
                <a:cs typeface="Bai Jamjuree" pitchFamily="2" charset="-34"/>
              </a:rPr>
              <a:t>S2.SBM-3_01: Betrachtung aller wesentlichen betroffenen Arbeitskräfte</a:t>
            </a:r>
          </a:p>
          <a:p>
            <a:pPr defTabSz="228600">
              <a:spcAft>
                <a:spcPts val="600"/>
              </a:spcAft>
            </a:pPr>
            <a:r>
              <a:rPr lang="de-DE" spc="-50">
                <a:solidFill>
                  <a:schemeClr val="tx1"/>
                </a:solidFill>
                <a:latin typeface="Inter Light" panose="020F0502020204030204"/>
                <a:cs typeface="Bai Jamjuree" pitchFamily="2" charset="-34"/>
              </a:rPr>
              <a:t>S2.SBM-3_02: Beschreibung der betroffenen Beschäftigten in der Wertschöpfungskette (Art)</a:t>
            </a:r>
          </a:p>
          <a:p>
            <a:pPr defTabSz="228600">
              <a:spcAft>
                <a:spcPts val="600"/>
              </a:spcAft>
            </a:pPr>
            <a:r>
              <a:rPr lang="de-DE" spc="-50">
                <a:solidFill>
                  <a:schemeClr val="tx1"/>
                </a:solidFill>
                <a:latin typeface="Inter Light" panose="020F0502020204030204"/>
                <a:cs typeface="Bai Jamjuree" pitchFamily="2" charset="-34"/>
              </a:rPr>
              <a:t>S2.SBM-3_03: Betroffene Beschäftigte der unterschiedlichen wesentlichen Auswirkungen </a:t>
            </a:r>
          </a:p>
          <a:p>
            <a:pPr defTabSz="228600">
              <a:spcAft>
                <a:spcPts val="600"/>
              </a:spcAft>
            </a:pPr>
            <a:r>
              <a:rPr lang="de-DE" spc="-25">
                <a:solidFill>
                  <a:schemeClr val="tx1"/>
                </a:solidFill>
                <a:latin typeface="Inter Light" panose="020F0502020204030204"/>
                <a:cs typeface="Bai Jamjuree" pitchFamily="2" charset="-34"/>
              </a:rPr>
              <a:t>S2.SBM-3_04: Regionen oder Rohstoffe mit Risiko von Kinder- oder Zwangsarbeit</a:t>
            </a:r>
          </a:p>
          <a:p>
            <a:pPr defTabSz="228600">
              <a:spcAft>
                <a:spcPts val="600"/>
              </a:spcAft>
            </a:pPr>
            <a:r>
              <a:rPr lang="de-DE" i="1" spc="-40">
                <a:solidFill>
                  <a:srgbClr val="A2A3AD"/>
                </a:solidFill>
                <a:latin typeface="Inter Light" panose="020F0502020204030204"/>
                <a:cs typeface="Bai Jamjuree" pitchFamily="2" charset="-34"/>
              </a:rPr>
              <a:t>S2.SBM-3_05: Angaben zu wesentlichen negativen Auswirkungen (systemisch, punktuell)</a:t>
            </a:r>
          </a:p>
          <a:p>
            <a:pPr defTabSz="228600">
              <a:spcAft>
                <a:spcPts val="600"/>
              </a:spcAft>
            </a:pPr>
            <a:r>
              <a:rPr lang="de-DE" i="1" spc="-25">
                <a:solidFill>
                  <a:srgbClr val="A2A3AD"/>
                </a:solidFill>
                <a:latin typeface="Inter Light" panose="020F0502020204030204"/>
                <a:cs typeface="Bai Jamjuree" pitchFamily="2" charset="-34"/>
              </a:rPr>
              <a:t>S2.SBM-3_06: Angaben zu positiven Auswirkungen (Aktivitäten)</a:t>
            </a:r>
          </a:p>
          <a:p>
            <a:pPr defTabSz="228600">
              <a:spcAft>
                <a:spcPts val="600"/>
              </a:spcAft>
            </a:pPr>
            <a:r>
              <a:rPr lang="de-DE" spc="-25">
                <a:solidFill>
                  <a:schemeClr val="tx1"/>
                </a:solidFill>
                <a:latin typeface="Inter Light" panose="020F0502020204030204"/>
                <a:cs typeface="Bai Jamjuree" pitchFamily="2" charset="-34"/>
              </a:rPr>
              <a:t>S2.SBM-3_07: Wesentliche Risiken und Chancen aus Abhängigkeiten und </a:t>
            </a:r>
            <a:br>
              <a:rPr lang="de-DE" spc="-25">
                <a:solidFill>
                  <a:schemeClr val="tx1"/>
                </a:solidFill>
                <a:latin typeface="Inter Light" panose="020F0502020204030204"/>
                <a:cs typeface="Bai Jamjuree" pitchFamily="2" charset="-34"/>
              </a:rPr>
            </a:br>
            <a:r>
              <a:rPr lang="de-DE" spc="-25">
                <a:solidFill>
                  <a:schemeClr val="tx1"/>
                </a:solidFill>
                <a:latin typeface="Inter Light" panose="020F0502020204030204"/>
                <a:cs typeface="Bai Jamjuree" pitchFamily="2" charset="-34"/>
              </a:rPr>
              <a:t>                          Auswirkungen auf Beschäftigte in der Wertschöpfungskette</a:t>
            </a:r>
          </a:p>
          <a:p>
            <a:pPr defTabSz="228600">
              <a:spcAft>
                <a:spcPts val="600"/>
              </a:spcAft>
            </a:pPr>
            <a:r>
              <a:rPr lang="de-DE" spc="-25">
                <a:solidFill>
                  <a:schemeClr val="tx1"/>
                </a:solidFill>
                <a:latin typeface="Inter Light" panose="020F0502020204030204"/>
                <a:cs typeface="Bai Jamjuree" pitchFamily="2" charset="-34"/>
              </a:rPr>
              <a:t>S2.SBM-3_08: Gefährdete Beschäftigtengruppen und Risikoexposition</a:t>
            </a:r>
          </a:p>
          <a:p>
            <a:pPr defTabSz="228600">
              <a:spcAft>
                <a:spcPts val="600"/>
              </a:spcAft>
            </a:pPr>
            <a:r>
              <a:rPr lang="de-DE" spc="-25">
                <a:solidFill>
                  <a:schemeClr val="tx1"/>
                </a:solidFill>
                <a:latin typeface="Inter Light" panose="020F0502020204030204"/>
                <a:cs typeface="Bai Jamjuree" pitchFamily="2" charset="-34"/>
              </a:rPr>
              <a:t>S2.SBM-3_09: Spezifische Gruppen, die von Risiken und Chancen betroffen sind</a:t>
            </a:r>
          </a:p>
          <a:p>
            <a:pPr defTabSz="228600">
              <a:spcAft>
                <a:spcPts val="600"/>
              </a:spcAft>
            </a:pPr>
            <a:endParaRPr lang="de-DE" spc="-25">
              <a:solidFill>
                <a:schemeClr val="tx1"/>
              </a:solidFill>
              <a:latin typeface="Inter Light" panose="020F0502020204030204"/>
              <a:cs typeface="Bai Jamjuree" pitchFamily="2" charset="-34"/>
            </a:endParaRPr>
          </a:p>
        </p:txBody>
      </p:sp>
      <p:sp>
        <p:nvSpPr>
          <p:cNvPr id="38" name="Slide Number Placeholder 37">
            <a:extLst>
              <a:ext uri="{FF2B5EF4-FFF2-40B4-BE49-F238E27FC236}">
                <a16:creationId xmlns:a16="http://schemas.microsoft.com/office/drawing/2014/main" id="{0007EBE8-806D-BA16-0C0E-A68635BA135B}"/>
              </a:ext>
            </a:extLst>
          </p:cNvPr>
          <p:cNvSpPr>
            <a:spLocks noGrp="1"/>
          </p:cNvSpPr>
          <p:nvPr>
            <p:ph type="sldNum" sz="quarter" idx="11"/>
          </p:nvPr>
        </p:nvSpPr>
        <p:spPr/>
        <p:txBody>
          <a:bodyPr/>
          <a:lstStyle/>
          <a:p>
            <a:fld id="{5237CC50-559B-734E-9989-0D093A8E99B9}" type="slidenum">
              <a:rPr lang="en-US" smtClean="0"/>
              <a:pPr/>
              <a:t>13</a:t>
            </a:fld>
            <a:endParaRPr lang="en-US"/>
          </a:p>
        </p:txBody>
      </p:sp>
      <p:sp>
        <p:nvSpPr>
          <p:cNvPr id="5" name="Text Placeholder 4">
            <a:extLst>
              <a:ext uri="{FF2B5EF4-FFF2-40B4-BE49-F238E27FC236}">
                <a16:creationId xmlns:a16="http://schemas.microsoft.com/office/drawing/2014/main" id="{99286414-AF0D-BB32-B505-28545B2ECB57}"/>
              </a:ext>
            </a:extLst>
          </p:cNvPr>
          <p:cNvSpPr>
            <a:spLocks noGrp="1"/>
          </p:cNvSpPr>
          <p:nvPr>
            <p:ph type="body" sz="quarter" idx="12"/>
          </p:nvPr>
        </p:nvSpPr>
        <p:spPr/>
        <p:txBody>
          <a:bodyPr/>
          <a:lstStyle/>
          <a:p>
            <a:r>
              <a:rPr lang="en-US" err="1"/>
              <a:t>Fokus</a:t>
            </a:r>
            <a:r>
              <a:rPr lang="en-US"/>
              <a:t>: </a:t>
            </a:r>
            <a:r>
              <a:rPr lang="en-US" err="1"/>
              <a:t>Datenpunkte</a:t>
            </a:r>
            <a:r>
              <a:rPr lang="en-US"/>
              <a:t> des S2 – </a:t>
            </a:r>
            <a:r>
              <a:rPr lang="en-US" err="1"/>
              <a:t>Arbeitskräfte</a:t>
            </a:r>
            <a:r>
              <a:rPr lang="en-US"/>
              <a:t> der </a:t>
            </a:r>
            <a:r>
              <a:rPr lang="en-US" err="1"/>
              <a:t>Wertschöpfungskette</a:t>
            </a:r>
            <a:endParaRPr lang="en-US"/>
          </a:p>
        </p:txBody>
      </p:sp>
      <p:sp>
        <p:nvSpPr>
          <p:cNvPr id="20" name="Rounded Rectangle 19">
            <a:extLst>
              <a:ext uri="{FF2B5EF4-FFF2-40B4-BE49-F238E27FC236}">
                <a16:creationId xmlns:a16="http://schemas.microsoft.com/office/drawing/2014/main" id="{95414B95-D453-4A7D-B821-D39A601B22B8}"/>
              </a:ext>
            </a:extLst>
          </p:cNvPr>
          <p:cNvSpPr/>
          <p:nvPr/>
        </p:nvSpPr>
        <p:spPr>
          <a:xfrm>
            <a:off x="635041" y="1361752"/>
            <a:ext cx="2425929"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S2.SBM-3) </a:t>
            </a:r>
            <a:r>
              <a:rPr lang="de-DE"/>
              <a:t>Strategie und Geschäftsmodel </a:t>
            </a:r>
            <a:endPar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8" name="TextBox 57">
            <a:extLst>
              <a:ext uri="{FF2B5EF4-FFF2-40B4-BE49-F238E27FC236}">
                <a16:creationId xmlns:a16="http://schemas.microsoft.com/office/drawing/2014/main" id="{5F2C660A-1CE7-AE1C-9461-6E7C77B54831}"/>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87BB1D8C-88CF-3939-6BBA-EA41F31344A7}"/>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tabLst>
                <a:tab pos="5594350" algn="l"/>
              </a:tabLst>
              <a:defRPr/>
            </a:pPr>
            <a:r>
              <a:rPr lang="de-DE" sz="600"/>
              <a:t>Quelle: </a:t>
            </a:r>
            <a:r>
              <a:rPr lang="de-DE" sz="600" err="1"/>
              <a:t>Carlsberger</a:t>
            </a:r>
            <a:r>
              <a:rPr lang="de-DE" sz="600"/>
              <a:t> Group Annual Report 2024, S. 96</a:t>
            </a:r>
          </a:p>
        </p:txBody>
      </p:sp>
      <p:sp>
        <p:nvSpPr>
          <p:cNvPr id="33" name="Title 3">
            <a:extLst>
              <a:ext uri="{FF2B5EF4-FFF2-40B4-BE49-F238E27FC236}">
                <a16:creationId xmlns:a16="http://schemas.microsoft.com/office/drawing/2014/main" id="{6D9C48FA-5E0F-9AD6-ECCE-C0489BDCACCE}"/>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S2.SBM-3) Strategie und Geschäftsmodel </a:t>
            </a:r>
          </a:p>
        </p:txBody>
      </p:sp>
      <p:sp>
        <p:nvSpPr>
          <p:cNvPr id="28" name="Rounded Rectangle 20">
            <a:extLst>
              <a:ext uri="{FF2B5EF4-FFF2-40B4-BE49-F238E27FC236}">
                <a16:creationId xmlns:a16="http://schemas.microsoft.com/office/drawing/2014/main" id="{13624184-F103-D6EF-8018-52AC208FF78E}"/>
              </a:ext>
            </a:extLst>
          </p:cNvPr>
          <p:cNvSpPr/>
          <p:nvPr/>
        </p:nvSpPr>
        <p:spPr>
          <a:xfrm>
            <a:off x="635040" y="1648564"/>
            <a:ext cx="894522" cy="2072106"/>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S2.SBM-3: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IROs und ihr Zusammen-spiel mit Strategie und Geschäfts-model</a:t>
            </a:r>
          </a:p>
        </p:txBody>
      </p:sp>
      <p:sp>
        <p:nvSpPr>
          <p:cNvPr id="6" name="Rounded Rectangle 8">
            <a:extLst>
              <a:ext uri="{FF2B5EF4-FFF2-40B4-BE49-F238E27FC236}">
                <a16:creationId xmlns:a16="http://schemas.microsoft.com/office/drawing/2014/main" id="{0F16DA24-ED87-55AF-2257-51C94B1083A7}"/>
              </a:ext>
            </a:extLst>
          </p:cNvPr>
          <p:cNvSpPr/>
          <p:nvPr/>
        </p:nvSpPr>
        <p:spPr>
          <a:xfrm>
            <a:off x="6443181" y="1640458"/>
            <a:ext cx="5309102" cy="2080212"/>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E8775B31-5774-9140-AD8C-CDFBBE11A13E}"/>
              </a:ext>
            </a:extLst>
          </p:cNvPr>
          <p:cNvSpPr/>
          <p:nvPr/>
        </p:nvSpPr>
        <p:spPr>
          <a:xfrm>
            <a:off x="1291161" y="221064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8C22B709-1CE9-D6FB-93C7-2DA2473A1457}"/>
              </a:ext>
            </a:extLst>
          </p:cNvPr>
          <p:cNvSpPr/>
          <p:nvPr/>
        </p:nvSpPr>
        <p:spPr>
          <a:xfrm>
            <a:off x="1563569" y="167978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1026" name="Picture 2" descr="Fallstudie: Carlsberg SAP-Datenarchivierung und GDPR-Compliance">
            <a:extLst>
              <a:ext uri="{FF2B5EF4-FFF2-40B4-BE49-F238E27FC236}">
                <a16:creationId xmlns:a16="http://schemas.microsoft.com/office/drawing/2014/main" id="{99D25EAE-F472-9BFE-D826-945D77B91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9" t="14299" r="8507" b="12030"/>
          <a:stretch/>
        </p:blipFill>
        <p:spPr bwMode="auto">
          <a:xfrm>
            <a:off x="10842288" y="1711915"/>
            <a:ext cx="764983" cy="421590"/>
          </a:xfrm>
          <a:prstGeom prst="roundRect">
            <a:avLst>
              <a:gd name="adj" fmla="val 4147"/>
            </a:avLst>
          </a:prstGeom>
          <a:noFill/>
          <a:extLst>
            <a:ext uri="{909E8E84-426E-40DD-AFC4-6F175D3DCCD1}">
              <a14:hiddenFill xmlns:a14="http://schemas.microsoft.com/office/drawing/2010/main">
                <a:solidFill>
                  <a:srgbClr val="FFFFFF"/>
                </a:solidFill>
              </a14:hiddenFill>
            </a:ext>
          </a:extLst>
        </p:spPr>
      </p:pic>
      <p:sp>
        <p:nvSpPr>
          <p:cNvPr id="9" name="Rounded Rectangle 2">
            <a:extLst>
              <a:ext uri="{FF2B5EF4-FFF2-40B4-BE49-F238E27FC236}">
                <a16:creationId xmlns:a16="http://schemas.microsoft.com/office/drawing/2014/main" id="{03C23692-BEAA-4CBA-1679-30A6C9B00E94}"/>
              </a:ext>
            </a:extLst>
          </p:cNvPr>
          <p:cNvSpPr/>
          <p:nvPr/>
        </p:nvSpPr>
        <p:spPr>
          <a:xfrm>
            <a:off x="10735887" y="2156809"/>
            <a:ext cx="977787" cy="30599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Dänemark,</a:t>
            </a:r>
            <a:br>
              <a:rPr lang="de-DE" sz="800" spc="-25">
                <a:solidFill>
                  <a:schemeClr val="bg1"/>
                </a:solidFill>
                <a:latin typeface="Inter Light" panose="020F0502020204030204"/>
                <a:cs typeface="Bai Jamjuree" pitchFamily="2" charset="-34"/>
              </a:rPr>
            </a:br>
            <a:r>
              <a:rPr lang="de-DE" sz="800" spc="-25">
                <a:solidFill>
                  <a:schemeClr val="bg1"/>
                </a:solidFill>
                <a:latin typeface="Inter Light" panose="020F0502020204030204"/>
                <a:cs typeface="Bai Jamjuree" pitchFamily="2" charset="-34"/>
              </a:rPr>
              <a:t>Getränkehersteller</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14" name="Grafik 13" descr="Ein Bild, das Text, Screenshot, Schrift, Dokument enthält.&#10;&#10;KI-generierte Inhalte können fehlerhaft sein.">
            <a:extLst>
              <a:ext uri="{FF2B5EF4-FFF2-40B4-BE49-F238E27FC236}">
                <a16:creationId xmlns:a16="http://schemas.microsoft.com/office/drawing/2014/main" id="{735E2169-AA45-C781-5B12-9EA3427BF6D8}"/>
              </a:ext>
            </a:extLst>
          </p:cNvPr>
          <p:cNvPicPr>
            <a:picLocks noChangeAspect="1"/>
          </p:cNvPicPr>
          <p:nvPr/>
        </p:nvPicPr>
        <p:blipFill>
          <a:blip r:embed="rId4"/>
          <a:srcRect t="511"/>
          <a:stretch/>
        </p:blipFill>
        <p:spPr>
          <a:xfrm>
            <a:off x="6556069" y="1716159"/>
            <a:ext cx="3240535" cy="1918426"/>
          </a:xfrm>
          <a:prstGeom prst="roundRect">
            <a:avLst>
              <a:gd name="adj" fmla="val 1691"/>
            </a:avLst>
          </a:prstGeom>
        </p:spPr>
      </p:pic>
      <p:sp>
        <p:nvSpPr>
          <p:cNvPr id="16" name="Abgerundetes Rechteck 21">
            <a:extLst>
              <a:ext uri="{FF2B5EF4-FFF2-40B4-BE49-F238E27FC236}">
                <a16:creationId xmlns:a16="http://schemas.microsoft.com/office/drawing/2014/main" id="{18B79F9B-3B84-D275-C9AB-E197162C5522}"/>
              </a:ext>
            </a:extLst>
          </p:cNvPr>
          <p:cNvSpPr/>
          <p:nvPr/>
        </p:nvSpPr>
        <p:spPr>
          <a:xfrm>
            <a:off x="8514165" y="2493993"/>
            <a:ext cx="1057177" cy="100817"/>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7" name="Oval 16">
            <a:extLst>
              <a:ext uri="{FF2B5EF4-FFF2-40B4-BE49-F238E27FC236}">
                <a16:creationId xmlns:a16="http://schemas.microsoft.com/office/drawing/2014/main" id="{98AE8217-F922-0B9E-9111-BDCC569389CE}"/>
              </a:ext>
            </a:extLst>
          </p:cNvPr>
          <p:cNvSpPr/>
          <p:nvPr/>
        </p:nvSpPr>
        <p:spPr>
          <a:xfrm>
            <a:off x="9527169" y="254440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18" name="Abgerundetes Rechteck 21">
            <a:extLst>
              <a:ext uri="{FF2B5EF4-FFF2-40B4-BE49-F238E27FC236}">
                <a16:creationId xmlns:a16="http://schemas.microsoft.com/office/drawing/2014/main" id="{DB202B32-FFE0-80ED-177A-1801B6AD74B2}"/>
              </a:ext>
            </a:extLst>
          </p:cNvPr>
          <p:cNvSpPr/>
          <p:nvPr/>
        </p:nvSpPr>
        <p:spPr>
          <a:xfrm>
            <a:off x="7318703" y="2588324"/>
            <a:ext cx="1160573" cy="33585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9" name="Oval 18">
            <a:extLst>
              <a:ext uri="{FF2B5EF4-FFF2-40B4-BE49-F238E27FC236}">
                <a16:creationId xmlns:a16="http://schemas.microsoft.com/office/drawing/2014/main" id="{8773772F-6F2C-9EDC-FC84-FA39816B28B3}"/>
              </a:ext>
            </a:extLst>
          </p:cNvPr>
          <p:cNvSpPr/>
          <p:nvPr/>
        </p:nvSpPr>
        <p:spPr>
          <a:xfrm>
            <a:off x="7266435" y="254440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21" name="Oval 20">
            <a:extLst>
              <a:ext uri="{FF2B5EF4-FFF2-40B4-BE49-F238E27FC236}">
                <a16:creationId xmlns:a16="http://schemas.microsoft.com/office/drawing/2014/main" id="{56F2C037-B927-D6D0-667C-99742BC67F5E}"/>
              </a:ext>
            </a:extLst>
          </p:cNvPr>
          <p:cNvSpPr/>
          <p:nvPr/>
        </p:nvSpPr>
        <p:spPr>
          <a:xfrm>
            <a:off x="1563569" y="189191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3" name="Abgerundetes Rechteck 21">
            <a:extLst>
              <a:ext uri="{FF2B5EF4-FFF2-40B4-BE49-F238E27FC236}">
                <a16:creationId xmlns:a16="http://schemas.microsoft.com/office/drawing/2014/main" id="{C7197E5C-3EA1-E844-6D26-F3CADE824844}"/>
              </a:ext>
            </a:extLst>
          </p:cNvPr>
          <p:cNvSpPr/>
          <p:nvPr/>
        </p:nvSpPr>
        <p:spPr>
          <a:xfrm>
            <a:off x="8293402" y="2030752"/>
            <a:ext cx="612473" cy="432094"/>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5" name="Oval 24">
            <a:extLst>
              <a:ext uri="{FF2B5EF4-FFF2-40B4-BE49-F238E27FC236}">
                <a16:creationId xmlns:a16="http://schemas.microsoft.com/office/drawing/2014/main" id="{7C5F9A94-C273-5FC4-72F7-00DA47CE94A8}"/>
              </a:ext>
            </a:extLst>
          </p:cNvPr>
          <p:cNvSpPr/>
          <p:nvPr/>
        </p:nvSpPr>
        <p:spPr>
          <a:xfrm>
            <a:off x="8839203" y="196291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05</a:t>
            </a:r>
          </a:p>
        </p:txBody>
      </p:sp>
      <p:sp>
        <p:nvSpPr>
          <p:cNvPr id="26" name="Oval 25">
            <a:extLst>
              <a:ext uri="{FF2B5EF4-FFF2-40B4-BE49-F238E27FC236}">
                <a16:creationId xmlns:a16="http://schemas.microsoft.com/office/drawing/2014/main" id="{91AE476D-439F-6ECC-264C-42BCF8A1AD73}"/>
              </a:ext>
            </a:extLst>
          </p:cNvPr>
          <p:cNvSpPr/>
          <p:nvPr/>
        </p:nvSpPr>
        <p:spPr>
          <a:xfrm>
            <a:off x="1563569" y="253740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7" name="Abgerundetes Rechteck 21">
            <a:extLst>
              <a:ext uri="{FF2B5EF4-FFF2-40B4-BE49-F238E27FC236}">
                <a16:creationId xmlns:a16="http://schemas.microsoft.com/office/drawing/2014/main" id="{4A25CDC9-493F-8C66-D31F-DAAC66CD1506}"/>
              </a:ext>
            </a:extLst>
          </p:cNvPr>
          <p:cNvSpPr/>
          <p:nvPr/>
        </p:nvSpPr>
        <p:spPr>
          <a:xfrm>
            <a:off x="7318703" y="3421494"/>
            <a:ext cx="1160573" cy="15357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0" name="Oval 29">
            <a:extLst>
              <a:ext uri="{FF2B5EF4-FFF2-40B4-BE49-F238E27FC236}">
                <a16:creationId xmlns:a16="http://schemas.microsoft.com/office/drawing/2014/main" id="{331C0EBE-474B-078A-CEEC-89C3DC5A1F5C}"/>
              </a:ext>
            </a:extLst>
          </p:cNvPr>
          <p:cNvSpPr/>
          <p:nvPr/>
        </p:nvSpPr>
        <p:spPr>
          <a:xfrm>
            <a:off x="1563569" y="230076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1" name="Abgerundetes Rechteck 21">
            <a:extLst>
              <a:ext uri="{FF2B5EF4-FFF2-40B4-BE49-F238E27FC236}">
                <a16:creationId xmlns:a16="http://schemas.microsoft.com/office/drawing/2014/main" id="{E1B848D3-CE00-FA2F-EAC0-1043EEF00CC2}"/>
              </a:ext>
            </a:extLst>
          </p:cNvPr>
          <p:cNvSpPr/>
          <p:nvPr/>
        </p:nvSpPr>
        <p:spPr>
          <a:xfrm>
            <a:off x="7318703" y="3283361"/>
            <a:ext cx="1160573" cy="13642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9" name="Oval 28">
            <a:extLst>
              <a:ext uri="{FF2B5EF4-FFF2-40B4-BE49-F238E27FC236}">
                <a16:creationId xmlns:a16="http://schemas.microsoft.com/office/drawing/2014/main" id="{141DFC8B-1A9E-2D07-A119-7CD4C617B8BB}"/>
              </a:ext>
            </a:extLst>
          </p:cNvPr>
          <p:cNvSpPr/>
          <p:nvPr/>
        </p:nvSpPr>
        <p:spPr>
          <a:xfrm>
            <a:off x="8427008" y="350951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32" name="Oval 31">
            <a:extLst>
              <a:ext uri="{FF2B5EF4-FFF2-40B4-BE49-F238E27FC236}">
                <a16:creationId xmlns:a16="http://schemas.microsoft.com/office/drawing/2014/main" id="{B2FD0233-05E7-E819-8E99-2512C7EA28E7}"/>
              </a:ext>
            </a:extLst>
          </p:cNvPr>
          <p:cNvSpPr/>
          <p:nvPr/>
        </p:nvSpPr>
        <p:spPr>
          <a:xfrm>
            <a:off x="7266435" y="323559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09</a:t>
            </a:r>
          </a:p>
        </p:txBody>
      </p:sp>
      <p:sp>
        <p:nvSpPr>
          <p:cNvPr id="34" name="Oval 33">
            <a:extLst>
              <a:ext uri="{FF2B5EF4-FFF2-40B4-BE49-F238E27FC236}">
                <a16:creationId xmlns:a16="http://schemas.microsoft.com/office/drawing/2014/main" id="{29824A15-6AAA-40A1-4C77-C67C866818F7}"/>
              </a:ext>
            </a:extLst>
          </p:cNvPr>
          <p:cNvSpPr/>
          <p:nvPr/>
        </p:nvSpPr>
        <p:spPr>
          <a:xfrm>
            <a:off x="1563569" y="352201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grpSp>
        <p:nvGrpSpPr>
          <p:cNvPr id="40" name="Group 39">
            <a:extLst>
              <a:ext uri="{FF2B5EF4-FFF2-40B4-BE49-F238E27FC236}">
                <a16:creationId xmlns:a16="http://schemas.microsoft.com/office/drawing/2014/main" id="{7D478D19-C94D-9819-1A4B-3EE86553805F}"/>
              </a:ext>
            </a:extLst>
          </p:cNvPr>
          <p:cNvGrpSpPr/>
          <p:nvPr/>
        </p:nvGrpSpPr>
        <p:grpSpPr>
          <a:xfrm>
            <a:off x="6443181" y="3797837"/>
            <a:ext cx="5309102" cy="1920819"/>
            <a:chOff x="7726910" y="3797837"/>
            <a:chExt cx="5309102" cy="1920819"/>
          </a:xfrm>
        </p:grpSpPr>
        <p:sp>
          <p:nvSpPr>
            <p:cNvPr id="4" name="Rounded Rectangle 2">
              <a:extLst>
                <a:ext uri="{FF2B5EF4-FFF2-40B4-BE49-F238E27FC236}">
                  <a16:creationId xmlns:a16="http://schemas.microsoft.com/office/drawing/2014/main" id="{7DF47601-27EC-F13B-FD45-2333A157BA26}"/>
                </a:ext>
              </a:extLst>
            </p:cNvPr>
            <p:cNvSpPr/>
            <p:nvPr/>
          </p:nvSpPr>
          <p:spPr>
            <a:xfrm>
              <a:off x="7726910" y="3862701"/>
              <a:ext cx="5309102" cy="1855955"/>
            </a:xfrm>
            <a:prstGeom prst="roundRect">
              <a:avLst>
                <a:gd name="adj" fmla="val 247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08000" rIns="72000" bIns="36000" rtlCol="0" anchor="t">
              <a:spAutoFit/>
            </a:bodyPr>
            <a:lstStyle/>
            <a:p>
              <a:pPr defTabSz="228600">
                <a:spcAft>
                  <a:spcPts val="600"/>
                </a:spcAft>
              </a:pPr>
              <a:r>
                <a:rPr lang="de-DE" sz="800" b="1" spc="-25">
                  <a:solidFill>
                    <a:schemeClr val="bg1"/>
                  </a:solidFill>
                  <a:latin typeface="Inter Light" panose="020F0502020204030204"/>
                  <a:cs typeface="Bai Jamjuree" pitchFamily="2" charset="-34"/>
                </a:rPr>
                <a:t>S1 oder S2? </a:t>
              </a:r>
            </a:p>
            <a:p>
              <a:pPr defTabSz="228600">
                <a:spcAft>
                  <a:spcPts val="300"/>
                </a:spcAft>
              </a:pPr>
              <a:r>
                <a:rPr lang="de-DE" sz="800" spc="-25">
                  <a:solidFill>
                    <a:schemeClr val="bg1"/>
                  </a:solidFill>
                  <a:latin typeface="Inter Light" panose="020F0502020204030204"/>
                  <a:cs typeface="Bai Jamjuree" pitchFamily="2" charset="-34"/>
                </a:rPr>
                <a:t>Zur eigenen Belegschaft (S1) zählen: </a:t>
              </a:r>
            </a:p>
            <a:p>
              <a:pPr marL="171450" indent="-122238" defTabSz="228600">
                <a:spcAft>
                  <a:spcPts val="300"/>
                </a:spcAft>
                <a:buFont typeface="Arial" panose="020B0604020202020204" pitchFamily="34" charset="0"/>
                <a:buChar char="•"/>
              </a:pPr>
              <a:r>
                <a:rPr lang="de-DE" sz="800" spc="-25">
                  <a:solidFill>
                    <a:schemeClr val="bg1"/>
                  </a:solidFill>
                  <a:latin typeface="Inter Light" panose="020F0502020204030204"/>
                  <a:cs typeface="Bai Jamjuree" pitchFamily="2" charset="-34"/>
                </a:rPr>
                <a:t>Beschäftigte im klassischen Arbeitsverhältnis </a:t>
              </a:r>
            </a:p>
            <a:p>
              <a:pPr marL="171450" indent="-122238" defTabSz="228600">
                <a:spcAft>
                  <a:spcPts val="300"/>
                </a:spcAft>
                <a:buFont typeface="Arial" panose="020B0604020202020204" pitchFamily="34" charset="0"/>
                <a:buChar char="•"/>
              </a:pPr>
              <a:r>
                <a:rPr lang="de-DE" sz="800" spc="-25">
                  <a:solidFill>
                    <a:schemeClr val="bg1"/>
                  </a:solidFill>
                  <a:latin typeface="Inter Light" panose="020F0502020204030204"/>
                  <a:cs typeface="Bai Jamjuree" pitchFamily="2" charset="-34"/>
                </a:rPr>
                <a:t>Selbstständige, die persönlich Arbeitsleistungen erbringen (z.B. Freelancer)</a:t>
              </a:r>
            </a:p>
            <a:p>
              <a:pPr marL="171450" indent="-122238" defTabSz="228600">
                <a:spcAft>
                  <a:spcPts val="600"/>
                </a:spcAft>
                <a:buFont typeface="Arial" panose="020B0604020202020204" pitchFamily="34" charset="0"/>
                <a:buChar char="•"/>
              </a:pPr>
              <a:r>
                <a:rPr lang="de-DE" sz="800" spc="-25">
                  <a:solidFill>
                    <a:schemeClr val="bg1"/>
                  </a:solidFill>
                  <a:latin typeface="Inter Light" panose="020F0502020204030204"/>
                  <a:cs typeface="Bai Jamjuree" pitchFamily="2" charset="-34"/>
                </a:rPr>
                <a:t>Beschäftigte über einen Dienstleister, der unter den NACE Code N78 (z.B. Zeitarbeitsfirmen) fällt</a:t>
              </a:r>
            </a:p>
            <a:p>
              <a:pPr defTabSz="228600">
                <a:spcAft>
                  <a:spcPts val="300"/>
                </a:spcAft>
              </a:pPr>
              <a:r>
                <a:rPr lang="de-DE" sz="800" spc="-25">
                  <a:solidFill>
                    <a:schemeClr val="bg1"/>
                  </a:solidFill>
                  <a:latin typeface="Inter Light" panose="020F0502020204030204"/>
                  <a:cs typeface="Bai Jamjuree" pitchFamily="2" charset="-34"/>
                </a:rPr>
                <a:t>Nicht erfasst von S1 sind z.B.:</a:t>
              </a:r>
            </a:p>
            <a:p>
              <a:pPr marL="171450" indent="-122238" defTabSz="228600">
                <a:spcAft>
                  <a:spcPts val="300"/>
                </a:spcAft>
                <a:buFont typeface="Arial" panose="020B0604020202020204" pitchFamily="34" charset="0"/>
                <a:buChar char="•"/>
              </a:pPr>
              <a:r>
                <a:rPr lang="de-DE" sz="800" spc="-25">
                  <a:solidFill>
                    <a:schemeClr val="bg1"/>
                  </a:solidFill>
                  <a:latin typeface="Inter Light" panose="020F0502020204030204"/>
                  <a:cs typeface="Bai Jamjuree" pitchFamily="2" charset="-34"/>
                </a:rPr>
                <a:t>Subunternehmen, die eigene Mitarbeitende einsetzen </a:t>
              </a:r>
            </a:p>
            <a:p>
              <a:pPr marL="171450" indent="-122238" defTabSz="228600">
                <a:spcAft>
                  <a:spcPts val="300"/>
                </a:spcAft>
                <a:buFont typeface="Arial" panose="020B0604020202020204" pitchFamily="34" charset="0"/>
                <a:buChar char="•"/>
              </a:pPr>
              <a:r>
                <a:rPr lang="de-DE" sz="800" spc="-25">
                  <a:solidFill>
                    <a:schemeClr val="bg1"/>
                  </a:solidFill>
                  <a:latin typeface="Inter Light" panose="020F0502020204030204"/>
                  <a:cs typeface="Bai Jamjuree" pitchFamily="2" charset="-34"/>
                </a:rPr>
                <a:t>Selbstständige außerhalb von NACE N78 </a:t>
              </a:r>
            </a:p>
            <a:p>
              <a:pPr marL="171450" indent="-122238" defTabSz="228600">
                <a:spcAft>
                  <a:spcPts val="600"/>
                </a:spcAft>
                <a:buFont typeface="Arial" panose="020B0604020202020204" pitchFamily="34" charset="0"/>
                <a:buChar char="•"/>
              </a:pPr>
              <a:r>
                <a:rPr lang="de-DE" sz="800" spc="-25">
                  <a:solidFill>
                    <a:schemeClr val="bg1"/>
                  </a:solidFill>
                  <a:latin typeface="Inter Light" panose="020F0502020204030204"/>
                  <a:cs typeface="Bai Jamjuree" pitchFamily="2" charset="-34"/>
                </a:rPr>
                <a:t>Werkvertragsnehmer ohne direkte Eingliederung </a:t>
              </a:r>
            </a:p>
            <a:p>
              <a:pPr defTabSz="228600">
                <a:spcAft>
                  <a:spcPts val="600"/>
                </a:spcAft>
              </a:pPr>
              <a:r>
                <a:rPr lang="de-DE" sz="800" spc="-40">
                  <a:solidFill>
                    <a:schemeClr val="bg1"/>
                  </a:solidFill>
                  <a:latin typeface="Inter Light" panose="020F0502020204030204"/>
                  <a:cs typeface="Bai Jamjuree" pitchFamily="2" charset="-34"/>
                </a:rPr>
                <a:t>Alle nicht unter S1 erfassten Arbeitskräfte gelten als Beschäftigte in der Wertschöpfungskette und fallen unter S2</a:t>
              </a:r>
            </a:p>
          </p:txBody>
        </p:sp>
        <p:pic>
          <p:nvPicPr>
            <p:cNvPr id="7" name="Graphic 5">
              <a:extLst>
                <a:ext uri="{FF2B5EF4-FFF2-40B4-BE49-F238E27FC236}">
                  <a16:creationId xmlns:a16="http://schemas.microsoft.com/office/drawing/2014/main" id="{A9AA4197-478E-9ACB-2D35-4C27C710F2A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45" t="3468" r="8918" b="3145"/>
            <a:stretch/>
          </p:blipFill>
          <p:spPr>
            <a:xfrm>
              <a:off x="7747890" y="3912390"/>
              <a:ext cx="224399" cy="244134"/>
            </a:xfrm>
            <a:prstGeom prst="rect">
              <a:avLst/>
            </a:prstGeom>
          </p:spPr>
        </p:pic>
        <p:sp>
          <p:nvSpPr>
            <p:cNvPr id="24" name="Rounded Rectangle 19">
              <a:extLst>
                <a:ext uri="{FF2B5EF4-FFF2-40B4-BE49-F238E27FC236}">
                  <a16:creationId xmlns:a16="http://schemas.microsoft.com/office/drawing/2014/main" id="{6B22C50B-6ABF-A1D0-4EBF-BD6B0D78C6B7}"/>
                </a:ext>
              </a:extLst>
            </p:cNvPr>
            <p:cNvSpPr/>
            <p:nvPr/>
          </p:nvSpPr>
          <p:spPr>
            <a:xfrm>
              <a:off x="7951309" y="3797837"/>
              <a:ext cx="710073" cy="1583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sz="7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FAQ ID 356</a:t>
              </a:r>
            </a:p>
          </p:txBody>
        </p:sp>
      </p:grpSp>
      <p:grpSp>
        <p:nvGrpSpPr>
          <p:cNvPr id="39" name="Group 38">
            <a:extLst>
              <a:ext uri="{FF2B5EF4-FFF2-40B4-BE49-F238E27FC236}">
                <a16:creationId xmlns:a16="http://schemas.microsoft.com/office/drawing/2014/main" id="{0B8A3464-B130-05F6-D9F5-2C1B23E7279E}"/>
              </a:ext>
            </a:extLst>
          </p:cNvPr>
          <p:cNvGrpSpPr/>
          <p:nvPr/>
        </p:nvGrpSpPr>
        <p:grpSpPr>
          <a:xfrm>
            <a:off x="3291968" y="3799643"/>
            <a:ext cx="2962077" cy="1621260"/>
            <a:chOff x="4408894" y="3799643"/>
            <a:chExt cx="2962077" cy="1621260"/>
          </a:xfrm>
        </p:grpSpPr>
        <p:sp>
          <p:nvSpPr>
            <p:cNvPr id="8" name="Rounded Rectangle 2">
              <a:extLst>
                <a:ext uri="{FF2B5EF4-FFF2-40B4-BE49-F238E27FC236}">
                  <a16:creationId xmlns:a16="http://schemas.microsoft.com/office/drawing/2014/main" id="{582BD16A-6281-75A6-AEF7-CEEB721D308B}"/>
                </a:ext>
              </a:extLst>
            </p:cNvPr>
            <p:cNvSpPr/>
            <p:nvPr/>
          </p:nvSpPr>
          <p:spPr>
            <a:xfrm>
              <a:off x="4408894" y="3861935"/>
              <a:ext cx="2962077" cy="1558968"/>
            </a:xfrm>
            <a:prstGeom prst="roundRect">
              <a:avLst>
                <a:gd name="adj" fmla="val 395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08000" rIns="72000" bIns="36000" rtlCol="0" anchor="t">
              <a:spAutoFit/>
            </a:bodyPr>
            <a:lstStyle/>
            <a:p>
              <a:pPr defTabSz="228600">
                <a:spcAft>
                  <a:spcPts val="600"/>
                </a:spcAft>
              </a:pPr>
              <a:r>
                <a:rPr lang="de-DE" sz="800" b="1" spc="-25">
                  <a:solidFill>
                    <a:schemeClr val="bg1"/>
                  </a:solidFill>
                  <a:latin typeface="Inter Light" panose="020F0502020204030204"/>
                  <a:cs typeface="Bai Jamjuree" pitchFamily="2" charset="-34"/>
                </a:rPr>
                <a:t>Definition „Arbeitskraft in der Wertschöpfungskette“</a:t>
              </a:r>
            </a:p>
            <a:p>
              <a:pPr defTabSz="228600">
                <a:spcAft>
                  <a:spcPts val="600"/>
                </a:spcAft>
              </a:pPr>
              <a:r>
                <a:rPr lang="de-DE" sz="800" spc="-25">
                  <a:solidFill>
                    <a:schemeClr val="bg1"/>
                  </a:solidFill>
                  <a:latin typeface="Inter Light" panose="020F0502020204030204"/>
                  <a:cs typeface="Bai Jamjuree" pitchFamily="2" charset="-34"/>
                </a:rPr>
                <a:t>Alle Personen, die entlang der Wertschöpfungskette des Unternehmens arbeiten und wesentlich betroffen sein können – unabhängig von einem direkten Arbeitsvertrag</a:t>
              </a:r>
            </a:p>
            <a:p>
              <a:pPr marL="171450" indent="-122238" defTabSz="228600">
                <a:spcAft>
                  <a:spcPts val="600"/>
                </a:spcAft>
                <a:buFont typeface="Arial" panose="020B0604020202020204" pitchFamily="34" charset="0"/>
                <a:buChar char="•"/>
              </a:pPr>
              <a:r>
                <a:rPr lang="de-DE" sz="800" spc="-25">
                  <a:solidFill>
                    <a:schemeClr val="bg1"/>
                  </a:solidFill>
                  <a:latin typeface="Inter Light" panose="020F0502020204030204"/>
                  <a:cs typeface="Bai Jamjuree" pitchFamily="2" charset="-34"/>
                </a:rPr>
                <a:t>Mitarbeitende bei Zulieferern</a:t>
              </a:r>
            </a:p>
            <a:p>
              <a:pPr marL="171450" indent="-122238" defTabSz="228600">
                <a:spcAft>
                  <a:spcPts val="600"/>
                </a:spcAft>
                <a:buFont typeface="Arial" panose="020B0604020202020204" pitchFamily="34" charset="0"/>
                <a:buChar char="•"/>
              </a:pPr>
              <a:r>
                <a:rPr lang="de-DE" sz="800" spc="-25">
                  <a:solidFill>
                    <a:schemeClr val="bg1"/>
                  </a:solidFill>
                  <a:latin typeface="Inter Light" panose="020F0502020204030204"/>
                  <a:cs typeface="Bai Jamjuree" pitchFamily="2" charset="-34"/>
                </a:rPr>
                <a:t>Logistikpartner </a:t>
              </a:r>
            </a:p>
            <a:p>
              <a:pPr marL="171450" indent="-122238" defTabSz="228600">
                <a:spcAft>
                  <a:spcPts val="600"/>
                </a:spcAft>
                <a:buFont typeface="Arial" panose="020B0604020202020204" pitchFamily="34" charset="0"/>
                <a:buChar char="•"/>
              </a:pPr>
              <a:r>
                <a:rPr lang="de-DE" sz="800" spc="-25">
                  <a:solidFill>
                    <a:schemeClr val="bg1"/>
                  </a:solidFill>
                  <a:latin typeface="Inter Light" panose="020F0502020204030204"/>
                  <a:cs typeface="Bai Jamjuree" pitchFamily="2" charset="-34"/>
                </a:rPr>
                <a:t>Vertriebspartner</a:t>
              </a:r>
            </a:p>
            <a:p>
              <a:pPr marL="171450" indent="-122238" defTabSz="228600">
                <a:spcAft>
                  <a:spcPts val="600"/>
                </a:spcAft>
                <a:buFont typeface="Arial" panose="020B0604020202020204" pitchFamily="34" charset="0"/>
                <a:buChar char="•"/>
              </a:pPr>
              <a:r>
                <a:rPr lang="de-DE" sz="800" b="1" spc="-25">
                  <a:solidFill>
                    <a:schemeClr val="bg1"/>
                  </a:solidFill>
                  <a:latin typeface="Inter Light" panose="020F0502020204030204"/>
                  <a:cs typeface="Bai Jamjuree" pitchFamily="2" charset="-34"/>
                </a:rPr>
                <a:t>Mitarbeitende bei B2B Kunden</a:t>
              </a:r>
            </a:p>
          </p:txBody>
        </p:sp>
        <p:pic>
          <p:nvPicPr>
            <p:cNvPr id="22" name="Grafik 21" descr="Bauarbeiter Silhouette">
              <a:extLst>
                <a:ext uri="{FF2B5EF4-FFF2-40B4-BE49-F238E27FC236}">
                  <a16:creationId xmlns:a16="http://schemas.microsoft.com/office/drawing/2014/main" id="{11D0A511-315C-4355-3AF8-CC1317CCB6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29124" y="3947505"/>
              <a:ext cx="253679" cy="253679"/>
            </a:xfrm>
            <a:prstGeom prst="rect">
              <a:avLst/>
            </a:prstGeom>
          </p:spPr>
        </p:pic>
        <p:sp>
          <p:nvSpPr>
            <p:cNvPr id="35" name="Rounded Rectangle 19">
              <a:extLst>
                <a:ext uri="{FF2B5EF4-FFF2-40B4-BE49-F238E27FC236}">
                  <a16:creationId xmlns:a16="http://schemas.microsoft.com/office/drawing/2014/main" id="{9F04642D-BEDA-AB5D-A6AC-88CDE054EBCB}"/>
                </a:ext>
              </a:extLst>
            </p:cNvPr>
            <p:cNvSpPr/>
            <p:nvPr/>
          </p:nvSpPr>
          <p:spPr>
            <a:xfrm>
              <a:off x="4724103" y="3799643"/>
              <a:ext cx="844507" cy="1584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lang="de-DE" sz="700" b="1" spc="-25">
                  <a:solidFill>
                    <a:srgbClr val="FFFFFF"/>
                  </a:solidFill>
                  <a:latin typeface="Inter Light" panose="020F0502020204030204"/>
                  <a:cs typeface="Bai Jamjuree" pitchFamily="2" charset="-34"/>
                </a:rPr>
                <a:t>ESRS Anhang II</a:t>
              </a:r>
            </a:p>
          </p:txBody>
        </p:sp>
      </p:grpSp>
      <p:sp>
        <p:nvSpPr>
          <p:cNvPr id="13" name="Oval 12">
            <a:extLst>
              <a:ext uri="{FF2B5EF4-FFF2-40B4-BE49-F238E27FC236}">
                <a16:creationId xmlns:a16="http://schemas.microsoft.com/office/drawing/2014/main" id="{D360BB79-639D-424F-4B6F-D85BDFC0565A}"/>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
        <p:nvSpPr>
          <p:cNvPr id="15" name="Abgerundetes Rechteck 21">
            <a:extLst>
              <a:ext uri="{FF2B5EF4-FFF2-40B4-BE49-F238E27FC236}">
                <a16:creationId xmlns:a16="http://schemas.microsoft.com/office/drawing/2014/main" id="{49D1B8EF-B5A0-1B7F-0F4B-0C25BB8119A1}"/>
              </a:ext>
            </a:extLst>
          </p:cNvPr>
          <p:cNvSpPr/>
          <p:nvPr/>
        </p:nvSpPr>
        <p:spPr>
          <a:xfrm>
            <a:off x="7746083" y="2087716"/>
            <a:ext cx="461591"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6" name="Oval 35">
            <a:extLst>
              <a:ext uri="{FF2B5EF4-FFF2-40B4-BE49-F238E27FC236}">
                <a16:creationId xmlns:a16="http://schemas.microsoft.com/office/drawing/2014/main" id="{0D4C6BDB-8638-4728-6DE3-4F35CF815899}"/>
              </a:ext>
            </a:extLst>
          </p:cNvPr>
          <p:cNvSpPr/>
          <p:nvPr/>
        </p:nvSpPr>
        <p:spPr>
          <a:xfrm>
            <a:off x="7657859" y="202006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03</a:t>
            </a:r>
          </a:p>
        </p:txBody>
      </p:sp>
      <p:sp>
        <p:nvSpPr>
          <p:cNvPr id="37" name="Abgerundetes Rechteck 21">
            <a:extLst>
              <a:ext uri="{FF2B5EF4-FFF2-40B4-BE49-F238E27FC236}">
                <a16:creationId xmlns:a16="http://schemas.microsoft.com/office/drawing/2014/main" id="{EE9EC7B5-EEA9-3F65-21B5-B1504E876B2E}"/>
              </a:ext>
            </a:extLst>
          </p:cNvPr>
          <p:cNvSpPr/>
          <p:nvPr/>
        </p:nvSpPr>
        <p:spPr>
          <a:xfrm>
            <a:off x="7746082" y="2278216"/>
            <a:ext cx="486000"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2" name="Oval 41">
            <a:extLst>
              <a:ext uri="{FF2B5EF4-FFF2-40B4-BE49-F238E27FC236}">
                <a16:creationId xmlns:a16="http://schemas.microsoft.com/office/drawing/2014/main" id="{4B6DB51D-3753-B9E7-B777-F8078CF9AD51}"/>
              </a:ext>
            </a:extLst>
          </p:cNvPr>
          <p:cNvSpPr/>
          <p:nvPr/>
        </p:nvSpPr>
        <p:spPr>
          <a:xfrm>
            <a:off x="1563569" y="2099730"/>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Tree>
    <p:extLst>
      <p:ext uri="{BB962C8B-B14F-4D97-AF65-F5344CB8AC3E}">
        <p14:creationId xmlns:p14="http://schemas.microsoft.com/office/powerpoint/2010/main" val="1303452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5736-EC5E-56CB-D31D-2DF5910269E9}"/>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39CF0410-FAB9-0096-6278-F81ABB950703}"/>
              </a:ext>
            </a:extLst>
          </p:cNvPr>
          <p:cNvSpPr/>
          <p:nvPr/>
        </p:nvSpPr>
        <p:spPr>
          <a:xfrm>
            <a:off x="1649435" y="1642956"/>
            <a:ext cx="4604610" cy="2558921"/>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600"/>
              </a:spcAft>
            </a:pPr>
            <a:r>
              <a:rPr lang="de-DE" spc="-25">
                <a:solidFill>
                  <a:schemeClr val="tx1"/>
                </a:solidFill>
                <a:latin typeface="Inter Light" panose="020F0502020204030204"/>
                <a:cs typeface="Bai Jamjuree" pitchFamily="2" charset="-34"/>
              </a:rPr>
              <a:t>S2-1_01: Beschreibung menschenrechtlicher Selbstverpflichtungen</a:t>
            </a:r>
          </a:p>
          <a:p>
            <a:pPr defTabSz="228600">
              <a:spcAft>
                <a:spcPts val="600"/>
              </a:spcAft>
            </a:pPr>
            <a:r>
              <a:rPr lang="de-DE" spc="-25">
                <a:solidFill>
                  <a:schemeClr val="tx1"/>
                </a:solidFill>
                <a:latin typeface="Inter Light" panose="020F0502020204030204"/>
                <a:cs typeface="Bai Jamjuree" pitchFamily="2" charset="-34"/>
              </a:rPr>
              <a:t>S2-1_02: Ansatz zur Achtung der Menschenrechte</a:t>
            </a:r>
          </a:p>
          <a:p>
            <a:pPr defTabSz="228600">
              <a:spcAft>
                <a:spcPts val="600"/>
              </a:spcAft>
            </a:pPr>
            <a:r>
              <a:rPr lang="de-DE" spc="-25">
                <a:solidFill>
                  <a:schemeClr val="tx1"/>
                </a:solidFill>
                <a:latin typeface="Inter Light" panose="020F0502020204030204"/>
                <a:cs typeface="Bai Jamjuree" pitchFamily="2" charset="-34"/>
              </a:rPr>
              <a:t>S2-1_03: Ansatz zur Einbindung von Arbeitskräften der Wertschöpfungskette</a:t>
            </a:r>
          </a:p>
          <a:p>
            <a:pPr defTabSz="228600">
              <a:spcAft>
                <a:spcPts val="600"/>
              </a:spcAft>
            </a:pPr>
            <a:r>
              <a:rPr lang="de-DE" spc="-25">
                <a:solidFill>
                  <a:schemeClr val="tx1"/>
                </a:solidFill>
                <a:latin typeface="Inter Light" panose="020F0502020204030204"/>
                <a:cs typeface="Bai Jamjuree" pitchFamily="2" charset="-34"/>
              </a:rPr>
              <a:t>S2-1_04: Ansatz für Abhilfe menschenrechtlicher Auswirkungen</a:t>
            </a:r>
          </a:p>
          <a:p>
            <a:pPr defTabSz="228600">
              <a:spcAft>
                <a:spcPts val="600"/>
              </a:spcAft>
            </a:pPr>
            <a:r>
              <a:rPr lang="de-DE" spc="-25">
                <a:solidFill>
                  <a:schemeClr val="tx1"/>
                </a:solidFill>
                <a:latin typeface="Inter Light" panose="020F0502020204030204"/>
                <a:cs typeface="Bai Jamjuree" pitchFamily="2" charset="-34"/>
              </a:rPr>
              <a:t>S2-1_05: Konzepte thematisieren Menschenhandel, Zwangsarbeit und Kinderarbeit</a:t>
            </a:r>
          </a:p>
          <a:p>
            <a:pPr defTabSz="228600">
              <a:spcAft>
                <a:spcPts val="600"/>
              </a:spcAft>
            </a:pPr>
            <a:r>
              <a:rPr lang="de-DE" spc="-25">
                <a:solidFill>
                  <a:schemeClr val="tx1"/>
                </a:solidFill>
                <a:latin typeface="Inter Light" panose="020F0502020204030204"/>
                <a:cs typeface="Bai Jamjuree" pitchFamily="2" charset="-34"/>
              </a:rPr>
              <a:t>S2-1_06: Lieferantenkodex vorhanden</a:t>
            </a:r>
          </a:p>
          <a:p>
            <a:pPr defTabSz="228600">
              <a:spcAft>
                <a:spcPts val="600"/>
              </a:spcAft>
            </a:pPr>
            <a:r>
              <a:rPr lang="de-DE" spc="-25">
                <a:solidFill>
                  <a:srgbClr val="A2A3AD"/>
                </a:solidFill>
                <a:latin typeface="Inter Light" panose="020F0502020204030204"/>
                <a:cs typeface="Bai Jamjuree" pitchFamily="2" charset="-34"/>
              </a:rPr>
              <a:t>S2-1_07 (v): Lieferantenkodex im Einklang mit ILO-Kernarbeitsnormen</a:t>
            </a:r>
          </a:p>
          <a:p>
            <a:pPr defTabSz="228600">
              <a:spcAft>
                <a:spcPts val="600"/>
              </a:spcAft>
            </a:pPr>
            <a:r>
              <a:rPr lang="de-DE" spc="-25">
                <a:solidFill>
                  <a:schemeClr val="tx1"/>
                </a:solidFill>
                <a:latin typeface="Inter Light" panose="020F0502020204030204"/>
                <a:cs typeface="Bai Jamjuree" pitchFamily="2" charset="-34"/>
              </a:rPr>
              <a:t>S2-1_08: Ausrichtung der Unternehmensrichtlinien an internationalen Standards</a:t>
            </a:r>
          </a:p>
          <a:p>
            <a:pPr defTabSz="228600">
              <a:spcAft>
                <a:spcPts val="600"/>
              </a:spcAft>
            </a:pPr>
            <a:r>
              <a:rPr lang="de-DE" spc="-25">
                <a:solidFill>
                  <a:schemeClr val="tx1"/>
                </a:solidFill>
                <a:latin typeface="Inter Light" panose="020F0502020204030204"/>
                <a:cs typeface="Bai Jamjuree" pitchFamily="2" charset="-34"/>
              </a:rPr>
              <a:t>S2-1_09: Offenlegung von Fällen der Missachtung zentraler internationaler Standards</a:t>
            </a:r>
            <a:br>
              <a:rPr lang="de-DE" spc="-25">
                <a:solidFill>
                  <a:schemeClr val="tx1"/>
                </a:solidFill>
                <a:latin typeface="Inter Light" panose="020F0502020204030204"/>
                <a:cs typeface="Bai Jamjuree" pitchFamily="2" charset="-34"/>
              </a:rPr>
            </a:br>
            <a:r>
              <a:rPr lang="de-DE" spc="-25">
                <a:solidFill>
                  <a:schemeClr val="tx1"/>
                </a:solidFill>
                <a:latin typeface="Inter Light" panose="020F0502020204030204"/>
                <a:cs typeface="Bai Jamjuree" pitchFamily="2" charset="-34"/>
              </a:rPr>
              <a:t>                (UNGP, ILO, OECD)</a:t>
            </a:r>
          </a:p>
          <a:p>
            <a:pPr defTabSz="228600">
              <a:spcAft>
                <a:spcPts val="600"/>
              </a:spcAft>
            </a:pPr>
            <a:r>
              <a:rPr lang="de-DE" spc="-25">
                <a:solidFill>
                  <a:srgbClr val="A2A3AD"/>
                </a:solidFill>
                <a:latin typeface="Inter Light" panose="020F0502020204030204"/>
                <a:cs typeface="Bai Jamjuree" pitchFamily="2" charset="-34"/>
              </a:rPr>
              <a:t>S2-1_10 (v): Erläuterung wesentlicher Änderungen an Richtlinien im Berichtsjahr</a:t>
            </a:r>
          </a:p>
          <a:p>
            <a:pPr defTabSz="228600">
              <a:spcAft>
                <a:spcPts val="600"/>
              </a:spcAft>
            </a:pPr>
            <a:r>
              <a:rPr lang="de-DE" spc="-25">
                <a:solidFill>
                  <a:srgbClr val="A2A3AD"/>
                </a:solidFill>
                <a:latin typeface="Inter Light" panose="020F0502020204030204"/>
                <a:cs typeface="Bai Jamjuree" pitchFamily="2" charset="-34"/>
              </a:rPr>
              <a:t>S2-1_11 (v): Darstellung der Kommunikation von Konzepten</a:t>
            </a:r>
          </a:p>
          <a:p>
            <a:pPr defTabSz="228600">
              <a:spcAft>
                <a:spcPts val="600"/>
              </a:spcAft>
            </a:pPr>
            <a:r>
              <a:rPr lang="de-DE" spc="-25">
                <a:solidFill>
                  <a:schemeClr val="tx1"/>
                </a:solidFill>
                <a:latin typeface="Inter Light" panose="020F0502020204030204"/>
                <a:cs typeface="Bai Jamjuree" pitchFamily="2" charset="-34"/>
              </a:rPr>
              <a:t> </a:t>
            </a:r>
          </a:p>
        </p:txBody>
      </p:sp>
      <p:sp>
        <p:nvSpPr>
          <p:cNvPr id="38" name="Slide Number Placeholder 37">
            <a:extLst>
              <a:ext uri="{FF2B5EF4-FFF2-40B4-BE49-F238E27FC236}">
                <a16:creationId xmlns:a16="http://schemas.microsoft.com/office/drawing/2014/main" id="{59715137-28E6-31D9-D4F2-02A3B76E9C63}"/>
              </a:ext>
            </a:extLst>
          </p:cNvPr>
          <p:cNvSpPr>
            <a:spLocks noGrp="1"/>
          </p:cNvSpPr>
          <p:nvPr>
            <p:ph type="sldNum" sz="quarter" idx="11"/>
          </p:nvPr>
        </p:nvSpPr>
        <p:spPr/>
        <p:txBody>
          <a:bodyPr/>
          <a:lstStyle/>
          <a:p>
            <a:fld id="{5237CC50-559B-734E-9989-0D093A8E99B9}" type="slidenum">
              <a:rPr lang="en-US" smtClean="0"/>
              <a:pPr/>
              <a:t>14</a:t>
            </a:fld>
            <a:endParaRPr lang="en-US"/>
          </a:p>
        </p:txBody>
      </p:sp>
      <p:sp>
        <p:nvSpPr>
          <p:cNvPr id="5" name="Text Placeholder 4">
            <a:extLst>
              <a:ext uri="{FF2B5EF4-FFF2-40B4-BE49-F238E27FC236}">
                <a16:creationId xmlns:a16="http://schemas.microsoft.com/office/drawing/2014/main" id="{20F268FE-C39C-1635-6B27-DBED491135B3}"/>
              </a:ext>
            </a:extLst>
          </p:cNvPr>
          <p:cNvSpPr>
            <a:spLocks noGrp="1"/>
          </p:cNvSpPr>
          <p:nvPr>
            <p:ph type="body" sz="quarter" idx="12"/>
          </p:nvPr>
        </p:nvSpPr>
        <p:spPr/>
        <p:txBody>
          <a:bodyPr/>
          <a:lstStyle/>
          <a:p>
            <a:r>
              <a:rPr lang="en-US" err="1"/>
              <a:t>Fokus</a:t>
            </a:r>
            <a:r>
              <a:rPr lang="en-US"/>
              <a:t>: </a:t>
            </a:r>
            <a:r>
              <a:rPr lang="en-US" err="1"/>
              <a:t>Datenpunkte</a:t>
            </a:r>
            <a:r>
              <a:rPr lang="en-US"/>
              <a:t> des S2 – </a:t>
            </a:r>
            <a:r>
              <a:rPr lang="en-US" err="1"/>
              <a:t>Arbeitskräfte</a:t>
            </a:r>
            <a:r>
              <a:rPr lang="en-US"/>
              <a:t> der </a:t>
            </a:r>
            <a:r>
              <a:rPr lang="en-US" err="1"/>
              <a:t>Wertschöpfungskette</a:t>
            </a:r>
            <a:endParaRPr lang="en-US"/>
          </a:p>
        </p:txBody>
      </p:sp>
      <p:sp>
        <p:nvSpPr>
          <p:cNvPr id="20" name="Rounded Rectangle 19">
            <a:extLst>
              <a:ext uri="{FF2B5EF4-FFF2-40B4-BE49-F238E27FC236}">
                <a16:creationId xmlns:a16="http://schemas.microsoft.com/office/drawing/2014/main" id="{A60A2255-7E66-8CC6-0374-D69C12932601}"/>
              </a:ext>
            </a:extLst>
          </p:cNvPr>
          <p:cNvSpPr/>
          <p:nvPr/>
        </p:nvSpPr>
        <p:spPr>
          <a:xfrm>
            <a:off x="635042" y="1361752"/>
            <a:ext cx="2406474"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S2-1 Konzepte,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MDR-P (P = </a:t>
            </a:r>
            <a:r>
              <a:rPr kumimoji="0" lang="de-DE" b="1" i="0" u="none" strike="noStrike" kern="1200" cap="none" spc="-25" normalizeH="0" baseline="0" noProof="0" err="1">
                <a:ln>
                  <a:noFill/>
                </a:ln>
                <a:solidFill>
                  <a:srgbClr val="FFFFFF"/>
                </a:solidFill>
                <a:effectLst/>
                <a:uLnTx/>
                <a:uFillTx/>
                <a:latin typeface="Inter Light" panose="020F0502020204030204"/>
                <a:ea typeface="+mn-ea"/>
                <a:cs typeface="Bai Jamjuree" pitchFamily="2" charset="-34"/>
              </a:rPr>
              <a:t>Policies</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a:t>
            </a:r>
          </a:p>
        </p:txBody>
      </p:sp>
      <p:sp>
        <p:nvSpPr>
          <p:cNvPr id="58" name="TextBox 57">
            <a:extLst>
              <a:ext uri="{FF2B5EF4-FFF2-40B4-BE49-F238E27FC236}">
                <a16:creationId xmlns:a16="http://schemas.microsoft.com/office/drawing/2014/main" id="{D39F5064-4694-374D-C3C7-5783927186E1}"/>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2C941A1F-42F4-F62E-C443-358BDA5BD81B}"/>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a:t>
            </a:r>
            <a:r>
              <a:rPr lang="de-DE" sz="600" err="1"/>
              <a:t>Carlsberger</a:t>
            </a:r>
            <a:r>
              <a:rPr lang="de-DE" sz="600"/>
              <a:t> Group Annual Report 2024, S. 89-90 &amp; 96-97</a:t>
            </a:r>
          </a:p>
        </p:txBody>
      </p:sp>
      <p:sp>
        <p:nvSpPr>
          <p:cNvPr id="33" name="Title 3">
            <a:extLst>
              <a:ext uri="{FF2B5EF4-FFF2-40B4-BE49-F238E27FC236}">
                <a16:creationId xmlns:a16="http://schemas.microsoft.com/office/drawing/2014/main" id="{BCA83CB0-193A-C0BD-B8D2-1FA145AC85BF}"/>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S2-1) Konzepte </a:t>
            </a:r>
          </a:p>
        </p:txBody>
      </p:sp>
      <p:sp>
        <p:nvSpPr>
          <p:cNvPr id="22" name="Rounded Rectangle 48">
            <a:extLst>
              <a:ext uri="{FF2B5EF4-FFF2-40B4-BE49-F238E27FC236}">
                <a16:creationId xmlns:a16="http://schemas.microsoft.com/office/drawing/2014/main" id="{5FD03952-2BDC-5916-52F2-73B70287FE30}"/>
              </a:ext>
            </a:extLst>
          </p:cNvPr>
          <p:cNvSpPr/>
          <p:nvPr/>
        </p:nvSpPr>
        <p:spPr>
          <a:xfrm>
            <a:off x="1637519" y="4280690"/>
            <a:ext cx="4604610" cy="1292474"/>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marL="0" marR="0" indent="0" defTabSz="228600" rtl="0" eaLnBrk="1" fontAlgn="auto" latinLnBrk="0" hangingPunct="1">
              <a:lnSpc>
                <a:spcPct val="100000"/>
              </a:lnSpc>
              <a:spcBef>
                <a:spcPts val="0"/>
              </a:spcBef>
              <a:spcAft>
                <a:spcPts val="600"/>
              </a:spcAft>
              <a:buClrTx/>
              <a:buSzTx/>
              <a:buFontTx/>
              <a:buNone/>
              <a:tabLst/>
            </a:pPr>
            <a:r>
              <a:rPr lang="de-DE" spc="-25">
                <a:solidFill>
                  <a:schemeClr val="tx1"/>
                </a:solidFill>
                <a:latin typeface="Inter Light" panose="020F0502020204030204"/>
                <a:cs typeface="Bai Jamjuree" pitchFamily="2" charset="-34"/>
              </a:rPr>
              <a:t>S2</a:t>
            </a:r>
            <a:r>
              <a:rPr kumimoji="0" lang="de-DE"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rPr>
              <a:t>.MDR-P_01/02/03: Beschreibung der wesentlichen Inhalte / Umfang der Konzepte​​ / höchste Verantwortung für Umsetzung der Konzepte​</a:t>
            </a:r>
          </a:p>
          <a:p>
            <a:pPr defTabSz="228600">
              <a:spcAft>
                <a:spcPts val="600"/>
              </a:spcAft>
            </a:pP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S2.MDR-P_04: Einhaltung von Drittanbieter-Standards oder –Initiativen durch Konzepte​</a:t>
            </a:r>
          </a:p>
          <a:p>
            <a:pPr marL="0" marR="0" indent="0" defTabSz="228600" rtl="0" eaLnBrk="1" fontAlgn="auto" latinLnBrk="0" hangingPunct="1">
              <a:lnSpc>
                <a:spcPct val="100000"/>
              </a:lnSpc>
              <a:spcBef>
                <a:spcPts val="0"/>
              </a:spcBef>
              <a:spcAft>
                <a:spcPts val="600"/>
              </a:spcAft>
              <a:buClrTx/>
              <a:buSzTx/>
              <a:buFontTx/>
              <a:buNone/>
              <a:tabLst/>
            </a:pPr>
            <a:r>
              <a:rPr lang="de-DE" spc="-25">
                <a:solidFill>
                  <a:srgbClr val="A2A3AD"/>
                </a:solidFill>
                <a:latin typeface="Inter Light" panose="020F0502020204030204"/>
                <a:cs typeface="Bai Jamjuree" pitchFamily="2" charset="-34"/>
              </a:rPr>
              <a:t>S2</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.MDR-P_05: Berücksichtigung der Interessen wichtiger Stakeholder in Konzepten​</a:t>
            </a:r>
          </a:p>
          <a:p>
            <a:pPr marL="0" marR="0" indent="0" defTabSz="228600" rtl="0" eaLnBrk="1" fontAlgn="auto" latinLnBrk="0" hangingPunct="1">
              <a:lnSpc>
                <a:spcPct val="100000"/>
              </a:lnSpc>
              <a:spcBef>
                <a:spcPts val="0"/>
              </a:spcBef>
              <a:spcAft>
                <a:spcPts val="600"/>
              </a:spcAft>
              <a:buClrTx/>
              <a:buSzTx/>
              <a:buFontTx/>
              <a:buNone/>
              <a:tabLst/>
            </a:pPr>
            <a:r>
              <a:rPr lang="de-DE" spc="-25">
                <a:solidFill>
                  <a:srgbClr val="A2A3AD"/>
                </a:solidFill>
                <a:latin typeface="Inter Light" panose="020F0502020204030204"/>
                <a:cs typeface="Bai Jamjuree" pitchFamily="2" charset="-34"/>
              </a:rPr>
              <a:t>S2</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.MDR-P_06: Bereitstellung der Konzepte für betroffene Stakeholder &amp; Mitwirkende​</a:t>
            </a:r>
          </a:p>
          <a:p>
            <a:pPr marL="0" marR="0" indent="0" defTabSz="228600" rtl="0" eaLnBrk="1" fontAlgn="auto" latinLnBrk="0" hangingPunct="1">
              <a:lnSpc>
                <a:spcPct val="100000"/>
              </a:lnSpc>
              <a:spcBef>
                <a:spcPts val="0"/>
              </a:spcBef>
              <a:spcAft>
                <a:spcPts val="600"/>
              </a:spcAft>
              <a:buClrTx/>
              <a:buSzTx/>
              <a:buFontTx/>
              <a:buNone/>
              <a:tabLst/>
            </a:pPr>
            <a:r>
              <a:rPr lang="de-DE" spc="-25">
                <a:solidFill>
                  <a:srgbClr val="A2A3AD"/>
                </a:solidFill>
                <a:latin typeface="Inter Light" panose="020F0502020204030204"/>
                <a:cs typeface="Bai Jamjuree" pitchFamily="2" charset="-34"/>
              </a:rPr>
              <a:t>S2</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.MDR-P_07 / 08 (v): Gründe für Nichtvorliegen </a:t>
            </a:r>
            <a:r>
              <a:rPr kumimoji="0" lang="de-DE" b="0"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 Zeitrahmen bis Einführung ​​</a:t>
            </a:r>
          </a:p>
        </p:txBody>
      </p:sp>
      <p:sp>
        <p:nvSpPr>
          <p:cNvPr id="24" name="Rounded Rectangle 3">
            <a:extLst>
              <a:ext uri="{FF2B5EF4-FFF2-40B4-BE49-F238E27FC236}">
                <a16:creationId xmlns:a16="http://schemas.microsoft.com/office/drawing/2014/main" id="{CDD8E60A-1190-1D50-E377-C8AFC7BB57B6}"/>
              </a:ext>
            </a:extLst>
          </p:cNvPr>
          <p:cNvSpPr/>
          <p:nvPr/>
        </p:nvSpPr>
        <p:spPr>
          <a:xfrm>
            <a:off x="639988" y="4280690"/>
            <a:ext cx="894522" cy="1305858"/>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S2.MDR-P:</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 Konzepten</a:t>
            </a:r>
          </a:p>
        </p:txBody>
      </p:sp>
      <p:sp>
        <p:nvSpPr>
          <p:cNvPr id="28" name="Rounded Rectangle 20">
            <a:extLst>
              <a:ext uri="{FF2B5EF4-FFF2-40B4-BE49-F238E27FC236}">
                <a16:creationId xmlns:a16="http://schemas.microsoft.com/office/drawing/2014/main" id="{C096CD21-00C7-A8A2-D142-A9DE671846B7}"/>
              </a:ext>
            </a:extLst>
          </p:cNvPr>
          <p:cNvSpPr/>
          <p:nvPr/>
        </p:nvSpPr>
        <p:spPr>
          <a:xfrm>
            <a:off x="639988" y="1640457"/>
            <a:ext cx="894522" cy="2561419"/>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S2-1: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Konzepte im Zusammen-hang mit Arbeitskräften in der Wert-schöpfungs-kette</a:t>
            </a:r>
          </a:p>
        </p:txBody>
      </p:sp>
      <p:sp>
        <p:nvSpPr>
          <p:cNvPr id="6" name="Rounded Rectangle 8">
            <a:extLst>
              <a:ext uri="{FF2B5EF4-FFF2-40B4-BE49-F238E27FC236}">
                <a16:creationId xmlns:a16="http://schemas.microsoft.com/office/drawing/2014/main" id="{E049148D-C746-4793-B0B0-101ECB1ED5DF}"/>
              </a:ext>
            </a:extLst>
          </p:cNvPr>
          <p:cNvSpPr/>
          <p:nvPr/>
        </p:nvSpPr>
        <p:spPr>
          <a:xfrm>
            <a:off x="6443181" y="1640458"/>
            <a:ext cx="5309102" cy="3932706"/>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24B7C07F-48AA-00C6-0153-594A953036C4}"/>
              </a:ext>
            </a:extLst>
          </p:cNvPr>
          <p:cNvSpPr/>
          <p:nvPr/>
        </p:nvSpPr>
        <p:spPr>
          <a:xfrm>
            <a:off x="1293152" y="4671938"/>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C480AD0A-A57A-226C-662B-15467BF906BC}"/>
              </a:ext>
            </a:extLst>
          </p:cNvPr>
          <p:cNvSpPr/>
          <p:nvPr/>
        </p:nvSpPr>
        <p:spPr>
          <a:xfrm>
            <a:off x="982713" y="238628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C4B3E033-04A2-0435-4D12-3B256B0A71DD}"/>
              </a:ext>
            </a:extLst>
          </p:cNvPr>
          <p:cNvSpPr/>
          <p:nvPr/>
        </p:nvSpPr>
        <p:spPr>
          <a:xfrm>
            <a:off x="1563569" y="168912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 name="Rounded Rectangle 2">
            <a:extLst>
              <a:ext uri="{FF2B5EF4-FFF2-40B4-BE49-F238E27FC236}">
                <a16:creationId xmlns:a16="http://schemas.microsoft.com/office/drawing/2014/main" id="{2B4A9C47-B96D-D802-74F6-40CAAACA7F3A}"/>
              </a:ext>
            </a:extLst>
          </p:cNvPr>
          <p:cNvSpPr/>
          <p:nvPr/>
        </p:nvSpPr>
        <p:spPr>
          <a:xfrm>
            <a:off x="4102798" y="5619121"/>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07 &amp; 08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8" name="Grafik 7" descr="Ein Bild, das Text, Screenshot, Schrift, Dokument enthält.&#10;&#10;KI-generierte Inhalte können fehlerhaft sein.">
            <a:extLst>
              <a:ext uri="{FF2B5EF4-FFF2-40B4-BE49-F238E27FC236}">
                <a16:creationId xmlns:a16="http://schemas.microsoft.com/office/drawing/2014/main" id="{FEBB1B9C-A9F9-55FF-8DA5-8AC8CA252DC0}"/>
              </a:ext>
            </a:extLst>
          </p:cNvPr>
          <p:cNvPicPr>
            <a:picLocks noChangeAspect="1"/>
          </p:cNvPicPr>
          <p:nvPr/>
        </p:nvPicPr>
        <p:blipFill>
          <a:blip r:embed="rId3"/>
          <a:stretch>
            <a:fillRect/>
          </a:stretch>
        </p:blipFill>
        <p:spPr>
          <a:xfrm>
            <a:off x="6529046" y="1737445"/>
            <a:ext cx="2199017" cy="1799196"/>
          </a:xfrm>
          <a:prstGeom prst="roundRect">
            <a:avLst>
              <a:gd name="adj" fmla="val 4231"/>
            </a:avLst>
          </a:prstGeom>
        </p:spPr>
      </p:pic>
      <p:pic>
        <p:nvPicPr>
          <p:cNvPr id="11" name="Grafik 10" descr="Ein Bild, das Text, Schrift, Screenshot, Dokument enthält.&#10;&#10;KI-generierte Inhalte können fehlerhaft sein.">
            <a:extLst>
              <a:ext uri="{FF2B5EF4-FFF2-40B4-BE49-F238E27FC236}">
                <a16:creationId xmlns:a16="http://schemas.microsoft.com/office/drawing/2014/main" id="{3AC27652-B154-D651-2E59-96CA75BB8E6B}"/>
              </a:ext>
            </a:extLst>
          </p:cNvPr>
          <p:cNvPicPr>
            <a:picLocks noChangeAspect="1"/>
          </p:cNvPicPr>
          <p:nvPr/>
        </p:nvPicPr>
        <p:blipFill>
          <a:blip r:embed="rId4"/>
          <a:stretch>
            <a:fillRect/>
          </a:stretch>
        </p:blipFill>
        <p:spPr>
          <a:xfrm>
            <a:off x="6529046" y="3579295"/>
            <a:ext cx="2199017" cy="1275026"/>
          </a:xfrm>
          <a:prstGeom prst="roundRect">
            <a:avLst>
              <a:gd name="adj" fmla="val 5438"/>
            </a:avLst>
          </a:prstGeom>
        </p:spPr>
      </p:pic>
      <p:pic>
        <p:nvPicPr>
          <p:cNvPr id="15" name="Grafik 14" descr="Ein Bild, das Text, Schrift, Screenshot, Dokument enthält.&#10;&#10;KI-generierte Inhalte können fehlerhaft sein.">
            <a:extLst>
              <a:ext uri="{FF2B5EF4-FFF2-40B4-BE49-F238E27FC236}">
                <a16:creationId xmlns:a16="http://schemas.microsoft.com/office/drawing/2014/main" id="{FD8D0795-650A-AAAD-D830-6A00995E0582}"/>
              </a:ext>
            </a:extLst>
          </p:cNvPr>
          <p:cNvPicPr>
            <a:picLocks noChangeAspect="1"/>
          </p:cNvPicPr>
          <p:nvPr/>
        </p:nvPicPr>
        <p:blipFill>
          <a:blip r:embed="rId5"/>
          <a:stretch>
            <a:fillRect/>
          </a:stretch>
        </p:blipFill>
        <p:spPr>
          <a:xfrm>
            <a:off x="8917198" y="1734207"/>
            <a:ext cx="1786063" cy="646449"/>
          </a:xfrm>
          <a:prstGeom prst="roundRect">
            <a:avLst>
              <a:gd name="adj" fmla="val 7653"/>
            </a:avLst>
          </a:prstGeom>
        </p:spPr>
      </p:pic>
      <p:pic>
        <p:nvPicPr>
          <p:cNvPr id="9" name="Picture 2" descr="Fallstudie: Carlsberg SAP-Datenarchivierung und GDPR-Compliance">
            <a:extLst>
              <a:ext uri="{FF2B5EF4-FFF2-40B4-BE49-F238E27FC236}">
                <a16:creationId xmlns:a16="http://schemas.microsoft.com/office/drawing/2014/main" id="{98A7A00C-E91C-DECC-F14E-FF9CD2E6E0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99" t="14299" r="8507" b="12030"/>
          <a:stretch/>
        </p:blipFill>
        <p:spPr bwMode="auto">
          <a:xfrm>
            <a:off x="10911572" y="1706309"/>
            <a:ext cx="764983" cy="421590"/>
          </a:xfrm>
          <a:prstGeom prst="roundRect">
            <a:avLst>
              <a:gd name="adj" fmla="val 4147"/>
            </a:avLst>
          </a:prstGeom>
          <a:noFill/>
          <a:extLst>
            <a:ext uri="{909E8E84-426E-40DD-AFC4-6F175D3DCCD1}">
              <a14:hiddenFill xmlns:a14="http://schemas.microsoft.com/office/drawing/2010/main">
                <a:solidFill>
                  <a:srgbClr val="FFFFFF"/>
                </a:solidFill>
              </a14:hiddenFill>
            </a:ext>
          </a:extLst>
        </p:spPr>
      </p:pic>
      <p:pic>
        <p:nvPicPr>
          <p:cNvPr id="17" name="Grafik 16" descr="Ein Bild, das Text, Papier, Schrift, Dokument enthält.&#10;&#10;KI-generierte Inhalte können fehlerhaft sein.">
            <a:extLst>
              <a:ext uri="{FF2B5EF4-FFF2-40B4-BE49-F238E27FC236}">
                <a16:creationId xmlns:a16="http://schemas.microsoft.com/office/drawing/2014/main" id="{2C1EE27B-702A-3EE0-0F3C-1083D2737CAC}"/>
              </a:ext>
            </a:extLst>
          </p:cNvPr>
          <p:cNvPicPr>
            <a:picLocks noChangeAspect="1"/>
          </p:cNvPicPr>
          <p:nvPr/>
        </p:nvPicPr>
        <p:blipFill>
          <a:blip r:embed="rId7"/>
          <a:stretch>
            <a:fillRect/>
          </a:stretch>
        </p:blipFill>
        <p:spPr>
          <a:xfrm>
            <a:off x="8917199" y="2405064"/>
            <a:ext cx="1786062" cy="2283549"/>
          </a:xfrm>
          <a:prstGeom prst="roundRect">
            <a:avLst>
              <a:gd name="adj" fmla="val 2680"/>
            </a:avLst>
          </a:prstGeom>
        </p:spPr>
      </p:pic>
      <p:sp>
        <p:nvSpPr>
          <p:cNvPr id="12" name="Abgerundetes Rechteck 21">
            <a:extLst>
              <a:ext uri="{FF2B5EF4-FFF2-40B4-BE49-F238E27FC236}">
                <a16:creationId xmlns:a16="http://schemas.microsoft.com/office/drawing/2014/main" id="{B92FC169-B498-AC04-E134-C8A3A1000337}"/>
              </a:ext>
            </a:extLst>
          </p:cNvPr>
          <p:cNvSpPr/>
          <p:nvPr/>
        </p:nvSpPr>
        <p:spPr>
          <a:xfrm>
            <a:off x="8917198" y="2995321"/>
            <a:ext cx="1774146" cy="55151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9" name="Oval 18">
            <a:extLst>
              <a:ext uri="{FF2B5EF4-FFF2-40B4-BE49-F238E27FC236}">
                <a16:creationId xmlns:a16="http://schemas.microsoft.com/office/drawing/2014/main" id="{4D4E9753-A41C-32F6-F749-5D10336C4B7C}"/>
              </a:ext>
            </a:extLst>
          </p:cNvPr>
          <p:cNvSpPr/>
          <p:nvPr/>
        </p:nvSpPr>
        <p:spPr>
          <a:xfrm>
            <a:off x="10639077" y="294572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21" name="Abgerundetes Rechteck 21">
            <a:extLst>
              <a:ext uri="{FF2B5EF4-FFF2-40B4-BE49-F238E27FC236}">
                <a16:creationId xmlns:a16="http://schemas.microsoft.com/office/drawing/2014/main" id="{8602050D-680C-5091-1B59-571C4F2DC806}"/>
              </a:ext>
            </a:extLst>
          </p:cNvPr>
          <p:cNvSpPr/>
          <p:nvPr/>
        </p:nvSpPr>
        <p:spPr>
          <a:xfrm>
            <a:off x="6558780" y="2084355"/>
            <a:ext cx="2018268" cy="25109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3" name="Oval 22">
            <a:extLst>
              <a:ext uri="{FF2B5EF4-FFF2-40B4-BE49-F238E27FC236}">
                <a16:creationId xmlns:a16="http://schemas.microsoft.com/office/drawing/2014/main" id="{6F2CEDFE-0B25-159A-23D5-F10AEF96C83A}"/>
              </a:ext>
            </a:extLst>
          </p:cNvPr>
          <p:cNvSpPr/>
          <p:nvPr/>
        </p:nvSpPr>
        <p:spPr>
          <a:xfrm>
            <a:off x="8501801" y="203133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05</a:t>
            </a:r>
          </a:p>
        </p:txBody>
      </p:sp>
      <p:sp>
        <p:nvSpPr>
          <p:cNvPr id="25" name="Oval 24">
            <a:extLst>
              <a:ext uri="{FF2B5EF4-FFF2-40B4-BE49-F238E27FC236}">
                <a16:creationId xmlns:a16="http://schemas.microsoft.com/office/drawing/2014/main" id="{8802D7CE-2169-A94E-15D2-E15E683BAE84}"/>
              </a:ext>
            </a:extLst>
          </p:cNvPr>
          <p:cNvSpPr/>
          <p:nvPr/>
        </p:nvSpPr>
        <p:spPr>
          <a:xfrm>
            <a:off x="1557942" y="253496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6" name="Abgerundetes Rechteck 21">
            <a:extLst>
              <a:ext uri="{FF2B5EF4-FFF2-40B4-BE49-F238E27FC236}">
                <a16:creationId xmlns:a16="http://schemas.microsoft.com/office/drawing/2014/main" id="{9D36B622-7A3F-9960-5B09-E5B414B7A323}"/>
              </a:ext>
            </a:extLst>
          </p:cNvPr>
          <p:cNvSpPr/>
          <p:nvPr/>
        </p:nvSpPr>
        <p:spPr>
          <a:xfrm>
            <a:off x="6560142" y="2084355"/>
            <a:ext cx="1400918" cy="104536"/>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9" name="Oval 28">
            <a:extLst>
              <a:ext uri="{FF2B5EF4-FFF2-40B4-BE49-F238E27FC236}">
                <a16:creationId xmlns:a16="http://schemas.microsoft.com/office/drawing/2014/main" id="{F3DEA696-E09F-302D-C3FB-F7582307DB5A}"/>
              </a:ext>
            </a:extLst>
          </p:cNvPr>
          <p:cNvSpPr/>
          <p:nvPr/>
        </p:nvSpPr>
        <p:spPr>
          <a:xfrm>
            <a:off x="1563569" y="275589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0" name="Abgerundetes Rechteck 21">
            <a:extLst>
              <a:ext uri="{FF2B5EF4-FFF2-40B4-BE49-F238E27FC236}">
                <a16:creationId xmlns:a16="http://schemas.microsoft.com/office/drawing/2014/main" id="{4F57E7C9-FC61-C0A8-4650-8417694EB7B4}"/>
              </a:ext>
            </a:extLst>
          </p:cNvPr>
          <p:cNvSpPr/>
          <p:nvPr/>
        </p:nvSpPr>
        <p:spPr>
          <a:xfrm>
            <a:off x="6540671" y="3831283"/>
            <a:ext cx="2137075" cy="317252"/>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1" name="Oval 30">
            <a:extLst>
              <a:ext uri="{FF2B5EF4-FFF2-40B4-BE49-F238E27FC236}">
                <a16:creationId xmlns:a16="http://schemas.microsoft.com/office/drawing/2014/main" id="{8B8A9A5D-3824-5DAC-D8F0-9837A884C219}"/>
              </a:ext>
            </a:extLst>
          </p:cNvPr>
          <p:cNvSpPr/>
          <p:nvPr/>
        </p:nvSpPr>
        <p:spPr>
          <a:xfrm>
            <a:off x="6480414" y="378862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09</a:t>
            </a:r>
          </a:p>
        </p:txBody>
      </p:sp>
      <p:sp>
        <p:nvSpPr>
          <p:cNvPr id="32" name="Oval 31">
            <a:extLst>
              <a:ext uri="{FF2B5EF4-FFF2-40B4-BE49-F238E27FC236}">
                <a16:creationId xmlns:a16="http://schemas.microsoft.com/office/drawing/2014/main" id="{DA73F39A-FF80-6325-948D-E00D93A9A287}"/>
              </a:ext>
            </a:extLst>
          </p:cNvPr>
          <p:cNvSpPr/>
          <p:nvPr/>
        </p:nvSpPr>
        <p:spPr>
          <a:xfrm>
            <a:off x="1563568" y="338350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4" name="Abgerundetes Rechteck 21">
            <a:extLst>
              <a:ext uri="{FF2B5EF4-FFF2-40B4-BE49-F238E27FC236}">
                <a16:creationId xmlns:a16="http://schemas.microsoft.com/office/drawing/2014/main" id="{1A81382E-52B2-91DD-FF8E-7F21BD2CB633}"/>
              </a:ext>
            </a:extLst>
          </p:cNvPr>
          <p:cNvSpPr/>
          <p:nvPr/>
        </p:nvSpPr>
        <p:spPr>
          <a:xfrm>
            <a:off x="6558780" y="2336202"/>
            <a:ext cx="2018268" cy="34615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5" name="Oval 34">
            <a:extLst>
              <a:ext uri="{FF2B5EF4-FFF2-40B4-BE49-F238E27FC236}">
                <a16:creationId xmlns:a16="http://schemas.microsoft.com/office/drawing/2014/main" id="{57E92BCA-1470-2C0F-5034-F981A723AF05}"/>
              </a:ext>
            </a:extLst>
          </p:cNvPr>
          <p:cNvSpPr/>
          <p:nvPr/>
        </p:nvSpPr>
        <p:spPr>
          <a:xfrm>
            <a:off x="8510854" y="261722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08</a:t>
            </a:r>
          </a:p>
        </p:txBody>
      </p:sp>
      <p:sp>
        <p:nvSpPr>
          <p:cNvPr id="36" name="Oval 35">
            <a:extLst>
              <a:ext uri="{FF2B5EF4-FFF2-40B4-BE49-F238E27FC236}">
                <a16:creationId xmlns:a16="http://schemas.microsoft.com/office/drawing/2014/main" id="{24D9BEB1-8EC2-52F0-DD93-0A989601265B}"/>
              </a:ext>
            </a:extLst>
          </p:cNvPr>
          <p:cNvSpPr/>
          <p:nvPr/>
        </p:nvSpPr>
        <p:spPr>
          <a:xfrm>
            <a:off x="1551915" y="317875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7" name="Abgerundetes Rechteck 21">
            <a:extLst>
              <a:ext uri="{FF2B5EF4-FFF2-40B4-BE49-F238E27FC236}">
                <a16:creationId xmlns:a16="http://schemas.microsoft.com/office/drawing/2014/main" id="{13D75811-E557-974A-E576-9732008DC265}"/>
              </a:ext>
            </a:extLst>
          </p:cNvPr>
          <p:cNvSpPr/>
          <p:nvPr/>
        </p:nvSpPr>
        <p:spPr>
          <a:xfrm>
            <a:off x="6529045" y="2903996"/>
            <a:ext cx="2018268" cy="157914"/>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9" name="Oval 38">
            <a:extLst>
              <a:ext uri="{FF2B5EF4-FFF2-40B4-BE49-F238E27FC236}">
                <a16:creationId xmlns:a16="http://schemas.microsoft.com/office/drawing/2014/main" id="{6E3E9BF9-330C-5214-C3DB-12FBFD1D2280}"/>
              </a:ext>
            </a:extLst>
          </p:cNvPr>
          <p:cNvSpPr/>
          <p:nvPr/>
        </p:nvSpPr>
        <p:spPr>
          <a:xfrm>
            <a:off x="6476776" y="286693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03</a:t>
            </a:r>
          </a:p>
        </p:txBody>
      </p:sp>
      <p:sp>
        <p:nvSpPr>
          <p:cNvPr id="42" name="Abgerundetes Rechteck 21">
            <a:extLst>
              <a:ext uri="{FF2B5EF4-FFF2-40B4-BE49-F238E27FC236}">
                <a16:creationId xmlns:a16="http://schemas.microsoft.com/office/drawing/2014/main" id="{362E75D1-3613-C57D-F7BB-75E6705C06CF}"/>
              </a:ext>
            </a:extLst>
          </p:cNvPr>
          <p:cNvSpPr/>
          <p:nvPr/>
        </p:nvSpPr>
        <p:spPr>
          <a:xfrm>
            <a:off x="6538519" y="1980474"/>
            <a:ext cx="2118760" cy="741288"/>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0" name="Oval 39">
            <a:extLst>
              <a:ext uri="{FF2B5EF4-FFF2-40B4-BE49-F238E27FC236}">
                <a16:creationId xmlns:a16="http://schemas.microsoft.com/office/drawing/2014/main" id="{483961E0-C65B-71A0-7FEF-93C2649D39C8}"/>
              </a:ext>
            </a:extLst>
          </p:cNvPr>
          <p:cNvSpPr/>
          <p:nvPr/>
        </p:nvSpPr>
        <p:spPr>
          <a:xfrm>
            <a:off x="1562333" y="212639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3" name="Oval 42">
            <a:extLst>
              <a:ext uri="{FF2B5EF4-FFF2-40B4-BE49-F238E27FC236}">
                <a16:creationId xmlns:a16="http://schemas.microsoft.com/office/drawing/2014/main" id="{A0AE729B-13B0-8D85-4C4E-61D8A77C6354}"/>
              </a:ext>
            </a:extLst>
          </p:cNvPr>
          <p:cNvSpPr/>
          <p:nvPr/>
        </p:nvSpPr>
        <p:spPr>
          <a:xfrm>
            <a:off x="8596321" y="193640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44" name="Oval 43">
            <a:extLst>
              <a:ext uri="{FF2B5EF4-FFF2-40B4-BE49-F238E27FC236}">
                <a16:creationId xmlns:a16="http://schemas.microsoft.com/office/drawing/2014/main" id="{50C173B4-3A35-2AF5-199F-AA3BFEF6DB77}"/>
              </a:ext>
            </a:extLst>
          </p:cNvPr>
          <p:cNvSpPr/>
          <p:nvPr/>
        </p:nvSpPr>
        <p:spPr>
          <a:xfrm>
            <a:off x="1551915" y="432639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7" name="Oval 26">
            <a:extLst>
              <a:ext uri="{FF2B5EF4-FFF2-40B4-BE49-F238E27FC236}">
                <a16:creationId xmlns:a16="http://schemas.microsoft.com/office/drawing/2014/main" id="{B243B98C-4D0F-2C2A-360A-3389BCC6F1FA}"/>
              </a:ext>
            </a:extLst>
          </p:cNvPr>
          <p:cNvSpPr/>
          <p:nvPr/>
        </p:nvSpPr>
        <p:spPr>
          <a:xfrm>
            <a:off x="6487157" y="2032087"/>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06</a:t>
            </a:r>
          </a:p>
        </p:txBody>
      </p:sp>
      <p:sp>
        <p:nvSpPr>
          <p:cNvPr id="45" name="Abgerundetes Rechteck 21">
            <a:extLst>
              <a:ext uri="{FF2B5EF4-FFF2-40B4-BE49-F238E27FC236}">
                <a16:creationId xmlns:a16="http://schemas.microsoft.com/office/drawing/2014/main" id="{F8A7F6B5-4E3E-7A4E-90D0-F70B303A673B}"/>
              </a:ext>
            </a:extLst>
          </p:cNvPr>
          <p:cNvSpPr/>
          <p:nvPr/>
        </p:nvSpPr>
        <p:spPr>
          <a:xfrm>
            <a:off x="7910070" y="4169349"/>
            <a:ext cx="758518" cy="64798"/>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6" name="Abgerundetes Rechteck 21">
            <a:extLst>
              <a:ext uri="{FF2B5EF4-FFF2-40B4-BE49-F238E27FC236}">
                <a16:creationId xmlns:a16="http://schemas.microsoft.com/office/drawing/2014/main" id="{6FB71C90-29B0-C009-2706-3C6F1DC9AF3B}"/>
              </a:ext>
            </a:extLst>
          </p:cNvPr>
          <p:cNvSpPr/>
          <p:nvPr/>
        </p:nvSpPr>
        <p:spPr>
          <a:xfrm>
            <a:off x="6558780" y="4234147"/>
            <a:ext cx="400820" cy="64798"/>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7" name="Rechteck 46">
            <a:extLst>
              <a:ext uri="{FF2B5EF4-FFF2-40B4-BE49-F238E27FC236}">
                <a16:creationId xmlns:a16="http://schemas.microsoft.com/office/drawing/2014/main" id="{EC215CCF-D03D-3380-EAD6-8D406F89AD4A}"/>
              </a:ext>
            </a:extLst>
          </p:cNvPr>
          <p:cNvSpPr/>
          <p:nvPr/>
        </p:nvSpPr>
        <p:spPr>
          <a:xfrm>
            <a:off x="8657279" y="4161564"/>
            <a:ext cx="45719" cy="7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8" name="Rechteck 47">
            <a:extLst>
              <a:ext uri="{FF2B5EF4-FFF2-40B4-BE49-F238E27FC236}">
                <a16:creationId xmlns:a16="http://schemas.microsoft.com/office/drawing/2014/main" id="{9B60EBCF-1ACD-CDEF-32F5-47716B4B8856}"/>
              </a:ext>
            </a:extLst>
          </p:cNvPr>
          <p:cNvSpPr/>
          <p:nvPr/>
        </p:nvSpPr>
        <p:spPr>
          <a:xfrm>
            <a:off x="6529044" y="4232443"/>
            <a:ext cx="45719" cy="7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0" name="Oval 49">
            <a:extLst>
              <a:ext uri="{FF2B5EF4-FFF2-40B4-BE49-F238E27FC236}">
                <a16:creationId xmlns:a16="http://schemas.microsoft.com/office/drawing/2014/main" id="{FD2C400C-C413-A440-F3D2-0AFE588591FA}"/>
              </a:ext>
            </a:extLst>
          </p:cNvPr>
          <p:cNvSpPr/>
          <p:nvPr/>
        </p:nvSpPr>
        <p:spPr>
          <a:xfrm>
            <a:off x="6486251" y="4216808"/>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51" name="Abgerundetes Rechteck 21">
            <a:extLst>
              <a:ext uri="{FF2B5EF4-FFF2-40B4-BE49-F238E27FC236}">
                <a16:creationId xmlns:a16="http://schemas.microsoft.com/office/drawing/2014/main" id="{EE9618BF-A83D-DC33-1D95-198E5D180104}"/>
              </a:ext>
            </a:extLst>
          </p:cNvPr>
          <p:cNvSpPr/>
          <p:nvPr/>
        </p:nvSpPr>
        <p:spPr>
          <a:xfrm>
            <a:off x="6558780" y="4412882"/>
            <a:ext cx="1565958" cy="55064"/>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2" name="Oval 51">
            <a:extLst>
              <a:ext uri="{FF2B5EF4-FFF2-40B4-BE49-F238E27FC236}">
                <a16:creationId xmlns:a16="http://schemas.microsoft.com/office/drawing/2014/main" id="{4259CFEF-1D32-3278-1713-624C1993DDC2}"/>
              </a:ext>
            </a:extLst>
          </p:cNvPr>
          <p:cNvSpPr/>
          <p:nvPr/>
        </p:nvSpPr>
        <p:spPr>
          <a:xfrm>
            <a:off x="6480414" y="438507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16" name="Rounded Rectangle 2">
            <a:extLst>
              <a:ext uri="{FF2B5EF4-FFF2-40B4-BE49-F238E27FC236}">
                <a16:creationId xmlns:a16="http://schemas.microsoft.com/office/drawing/2014/main" id="{22C0020D-A414-8EDD-1F73-437389D913D0}"/>
              </a:ext>
            </a:extLst>
          </p:cNvPr>
          <p:cNvSpPr/>
          <p:nvPr/>
        </p:nvSpPr>
        <p:spPr>
          <a:xfrm>
            <a:off x="6538520" y="4966231"/>
            <a:ext cx="4015962" cy="1072437"/>
          </a:xfrm>
          <a:prstGeom prst="roundRect">
            <a:avLst>
              <a:gd name="adj" fmla="val 51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24000" tIns="36000" rIns="72000" bIns="36000" rtlCol="0" anchor="ctr">
            <a:spAutoFit/>
          </a:bodyPr>
          <a:lstStyle/>
          <a:p>
            <a:pPr defTabSz="228600">
              <a:spcAft>
                <a:spcPts val="600"/>
              </a:spcAft>
            </a:pPr>
            <a:r>
              <a:rPr lang="de-DE" sz="800" b="1" spc="-25">
                <a:solidFill>
                  <a:schemeClr val="bg1"/>
                </a:solidFill>
                <a:latin typeface="Inter Light" panose="020F0502020204030204"/>
                <a:cs typeface="Bai Jamjuree" pitchFamily="2" charset="-34"/>
              </a:rPr>
              <a:t>Internationale Standards</a:t>
            </a:r>
            <a:endParaRPr lang="de-DE" sz="800" spc="-25">
              <a:solidFill>
                <a:schemeClr val="bg1"/>
              </a:solidFill>
              <a:latin typeface="Inter Light" panose="020F0502020204030204"/>
              <a:cs typeface="Bai Jamjuree" pitchFamily="2" charset="-34"/>
            </a:endParaRPr>
          </a:p>
          <a:p>
            <a:pPr defTabSz="228600">
              <a:spcAft>
                <a:spcPts val="600"/>
              </a:spcAft>
            </a:pPr>
            <a:r>
              <a:rPr lang="de-DE" sz="800" spc="-25">
                <a:solidFill>
                  <a:schemeClr val="bg1"/>
                </a:solidFill>
                <a:cs typeface="Bai Jamjuree" pitchFamily="2" charset="-34"/>
                <a:hlinkClick r:id="rId8">
                  <a:extLst>
                    <a:ext uri="{A12FA001-AC4F-418D-AE19-62706E023703}">
                      <ahyp:hlinkClr xmlns:ahyp="http://schemas.microsoft.com/office/drawing/2018/hyperlinkcolor" val="tx"/>
                    </a:ext>
                  </a:extLst>
                </a:hlinkClick>
              </a:rPr>
              <a:t>UNGP</a:t>
            </a:r>
            <a:r>
              <a:rPr lang="de-DE" sz="800" spc="-25" baseline="30000">
                <a:solidFill>
                  <a:schemeClr val="bg1"/>
                </a:solidFill>
                <a:cs typeface="Bai Jamjuree" pitchFamily="2" charset="-34"/>
              </a:rPr>
              <a:t>1</a:t>
            </a:r>
            <a:r>
              <a:rPr lang="de-DE" sz="800" spc="-25">
                <a:solidFill>
                  <a:schemeClr val="bg1"/>
                </a:solidFill>
                <a:cs typeface="Bai Jamjuree" pitchFamily="2" charset="-34"/>
              </a:rPr>
              <a:t>) </a:t>
            </a:r>
            <a:r>
              <a:rPr lang="de-DE" sz="800" b="0" i="0">
                <a:solidFill>
                  <a:schemeClr val="bg1"/>
                </a:solidFill>
                <a:effectLst/>
              </a:rPr>
              <a:t>UN-Leitprinzipien für Wirtschaft und Menschenrechte</a:t>
            </a:r>
          </a:p>
          <a:p>
            <a:pPr defTabSz="228600">
              <a:spcAft>
                <a:spcPts val="600"/>
              </a:spcAft>
            </a:pPr>
            <a:r>
              <a:rPr lang="de-DE" sz="800" spc="-25">
                <a:solidFill>
                  <a:schemeClr val="bg1"/>
                </a:solidFill>
                <a:latin typeface="Inter Light" panose="020F0502020204030204"/>
                <a:cs typeface="Bai Jamjuree" pitchFamily="2" charset="-34"/>
                <a:hlinkClick r:id="rId9">
                  <a:extLst>
                    <a:ext uri="{A12FA001-AC4F-418D-AE19-62706E023703}">
                      <ahyp:hlinkClr xmlns:ahyp="http://schemas.microsoft.com/office/drawing/2018/hyperlinkcolor" val="tx"/>
                    </a:ext>
                  </a:extLst>
                </a:hlinkClick>
              </a:rPr>
              <a:t>ILO</a:t>
            </a:r>
            <a:r>
              <a:rPr lang="de-DE" sz="800" spc="-25" baseline="30000">
                <a:solidFill>
                  <a:schemeClr val="bg1"/>
                </a:solidFill>
                <a:latin typeface="Inter Light" panose="020F0502020204030204"/>
                <a:cs typeface="Bai Jamjuree" pitchFamily="2" charset="-34"/>
              </a:rPr>
              <a:t>2</a:t>
            </a:r>
            <a:r>
              <a:rPr lang="de-DE" sz="800" spc="-25">
                <a:solidFill>
                  <a:schemeClr val="bg1"/>
                </a:solidFill>
                <a:latin typeface="Inter Light" panose="020F0502020204030204"/>
                <a:cs typeface="Bai Jamjuree" pitchFamily="2" charset="-34"/>
              </a:rPr>
              <a:t>) Erklärung der ILO über grundlegende Prinzipien und Rechte bei der Arbeit </a:t>
            </a:r>
            <a:br>
              <a:rPr lang="de-DE" sz="800" spc="-25">
                <a:solidFill>
                  <a:schemeClr val="bg1"/>
                </a:solidFill>
                <a:latin typeface="Inter Light" panose="020F0502020204030204"/>
                <a:cs typeface="Bai Jamjuree" pitchFamily="2" charset="-34"/>
              </a:rPr>
            </a:br>
            <a:r>
              <a:rPr lang="de-DE" sz="800" spc="-25">
                <a:solidFill>
                  <a:schemeClr val="bg1"/>
                </a:solidFill>
                <a:latin typeface="Inter Light" panose="020F0502020204030204"/>
                <a:cs typeface="Bai Jamjuree" pitchFamily="2" charset="-34"/>
              </a:rPr>
              <a:t>          und ihre Folgemaßnahmen</a:t>
            </a:r>
          </a:p>
          <a:p>
            <a:pPr defTabSz="228600">
              <a:spcAft>
                <a:spcPts val="600"/>
              </a:spcAft>
            </a:pPr>
            <a:r>
              <a:rPr lang="de-DE" sz="800" spc="-25">
                <a:solidFill>
                  <a:schemeClr val="bg1"/>
                </a:solidFill>
                <a:latin typeface="Inter Light" panose="020F0502020204030204"/>
                <a:cs typeface="Bai Jamjuree" pitchFamily="2" charset="-34"/>
                <a:hlinkClick r:id="rId10">
                  <a:extLst>
                    <a:ext uri="{A12FA001-AC4F-418D-AE19-62706E023703}">
                      <ahyp:hlinkClr xmlns:ahyp="http://schemas.microsoft.com/office/drawing/2018/hyperlinkcolor" val="tx"/>
                    </a:ext>
                  </a:extLst>
                </a:hlinkClick>
              </a:rPr>
              <a:t>OECD</a:t>
            </a:r>
            <a:r>
              <a:rPr lang="de-DE" sz="800" spc="-25" baseline="30000">
                <a:solidFill>
                  <a:schemeClr val="bg1"/>
                </a:solidFill>
                <a:latin typeface="Inter Light" panose="020F0502020204030204"/>
                <a:cs typeface="Bai Jamjuree" pitchFamily="2" charset="-34"/>
              </a:rPr>
              <a:t>3</a:t>
            </a:r>
            <a:r>
              <a:rPr lang="de-DE" sz="800" spc="-25">
                <a:solidFill>
                  <a:schemeClr val="bg1"/>
                </a:solidFill>
                <a:latin typeface="Inter Light" panose="020F0502020204030204"/>
                <a:cs typeface="Bai Jamjuree" pitchFamily="2" charset="-34"/>
              </a:rPr>
              <a:t>) Leitsätze für multinationale Unternehmen zu verantwortungsvollem</a:t>
            </a:r>
            <a:br>
              <a:rPr lang="de-DE" sz="800" spc="-25">
                <a:solidFill>
                  <a:schemeClr val="bg1"/>
                </a:solidFill>
                <a:latin typeface="Inter Light" panose="020F0502020204030204"/>
                <a:cs typeface="Bai Jamjuree" pitchFamily="2" charset="-34"/>
              </a:rPr>
            </a:br>
            <a:r>
              <a:rPr lang="de-DE" sz="800" spc="-25">
                <a:solidFill>
                  <a:schemeClr val="bg1"/>
                </a:solidFill>
                <a:latin typeface="Inter Light" panose="020F0502020204030204"/>
                <a:cs typeface="Bai Jamjuree" pitchFamily="2" charset="-34"/>
              </a:rPr>
              <a:t>              unternehmerischem Handeln</a:t>
            </a:r>
          </a:p>
        </p:txBody>
      </p:sp>
      <p:pic>
        <p:nvPicPr>
          <p:cNvPr id="57" name="Grafik 56" descr="Gewichte ungleich Silhouette">
            <a:extLst>
              <a:ext uri="{FF2B5EF4-FFF2-40B4-BE49-F238E27FC236}">
                <a16:creationId xmlns:a16="http://schemas.microsoft.com/office/drawing/2014/main" id="{19959521-3CBA-0A24-783A-1D30CB0B0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71981" y="5001486"/>
            <a:ext cx="263481" cy="263481"/>
          </a:xfrm>
          <a:prstGeom prst="rect">
            <a:avLst/>
          </a:prstGeom>
        </p:spPr>
      </p:pic>
      <p:cxnSp>
        <p:nvCxnSpPr>
          <p:cNvPr id="60" name="Gewinkelte Verbindung 59">
            <a:extLst>
              <a:ext uri="{FF2B5EF4-FFF2-40B4-BE49-F238E27FC236}">
                <a16:creationId xmlns:a16="http://schemas.microsoft.com/office/drawing/2014/main" id="{48DBE8FC-170A-39A7-94B7-BF083920A4B3}"/>
              </a:ext>
            </a:extLst>
          </p:cNvPr>
          <p:cNvCxnSpPr>
            <a:cxnSpLocks/>
            <a:endCxn id="16" idx="1"/>
          </p:cNvCxnSpPr>
          <p:nvPr/>
        </p:nvCxnSpPr>
        <p:spPr>
          <a:xfrm rot="16200000" flipH="1">
            <a:off x="5417330" y="4415522"/>
            <a:ext cx="2038299" cy="204082"/>
          </a:xfrm>
          <a:prstGeom prst="bentConnector2">
            <a:avLst/>
          </a:prstGeom>
          <a:ln w="6350">
            <a:solidFill>
              <a:schemeClr val="accent4"/>
            </a:solidFill>
            <a:tailEnd type="stealth"/>
          </a:ln>
        </p:spPr>
        <p:style>
          <a:lnRef idx="1">
            <a:schemeClr val="accent2"/>
          </a:lnRef>
          <a:fillRef idx="0">
            <a:schemeClr val="accent2"/>
          </a:fillRef>
          <a:effectRef idx="0">
            <a:schemeClr val="accent2"/>
          </a:effectRef>
          <a:fontRef idx="minor">
            <a:schemeClr val="tx1"/>
          </a:fontRef>
        </p:style>
      </p:cxnSp>
      <p:cxnSp>
        <p:nvCxnSpPr>
          <p:cNvPr id="68" name="Gerade Verbindung 67">
            <a:extLst>
              <a:ext uri="{FF2B5EF4-FFF2-40B4-BE49-F238E27FC236}">
                <a16:creationId xmlns:a16="http://schemas.microsoft.com/office/drawing/2014/main" id="{46D68806-8F8D-C949-7E42-3C7BA88E59B7}"/>
              </a:ext>
            </a:extLst>
          </p:cNvPr>
          <p:cNvCxnSpPr>
            <a:cxnSpLocks/>
          </p:cNvCxnSpPr>
          <p:nvPr/>
        </p:nvCxnSpPr>
        <p:spPr>
          <a:xfrm flipH="1">
            <a:off x="6044046" y="3498348"/>
            <a:ext cx="291706"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7CD57B7-91FD-16A6-C47B-D093AA3EA625}"/>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
        <p:nvSpPr>
          <p:cNvPr id="53" name="Footer Placeholder 1">
            <a:extLst>
              <a:ext uri="{FF2B5EF4-FFF2-40B4-BE49-F238E27FC236}">
                <a16:creationId xmlns:a16="http://schemas.microsoft.com/office/drawing/2014/main" id="{0BC2EECD-2C1E-70F5-F146-6D41B9E08D62}"/>
              </a:ext>
            </a:extLst>
          </p:cNvPr>
          <p:cNvSpPr txBox="1">
            <a:spLocks/>
          </p:cNvSpPr>
          <p:nvPr/>
        </p:nvSpPr>
        <p:spPr>
          <a:xfrm>
            <a:off x="635040" y="6157212"/>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1) United </a:t>
            </a:r>
            <a:r>
              <a:rPr lang="de-DE" sz="600" err="1"/>
              <a:t>Nations</a:t>
            </a:r>
            <a:r>
              <a:rPr lang="de-DE" sz="600"/>
              <a:t> Guiding </a:t>
            </a:r>
            <a:r>
              <a:rPr lang="de-DE" sz="600" err="1"/>
              <a:t>Principles</a:t>
            </a:r>
            <a:r>
              <a:rPr lang="de-DE" sz="600"/>
              <a:t> on Business and Human Rights  |  2) International Labour </a:t>
            </a:r>
            <a:r>
              <a:rPr lang="de-DE" sz="600" err="1"/>
              <a:t>Organization</a:t>
            </a:r>
            <a:r>
              <a:rPr lang="de-DE" sz="600"/>
              <a:t>  | 3) Organisation für wirtschaftliche Zusammenarbeit und Entwicklung </a:t>
            </a:r>
          </a:p>
        </p:txBody>
      </p:sp>
      <p:sp>
        <p:nvSpPr>
          <p:cNvPr id="63" name="Rounded Rectangle 2">
            <a:extLst>
              <a:ext uri="{FF2B5EF4-FFF2-40B4-BE49-F238E27FC236}">
                <a16:creationId xmlns:a16="http://schemas.microsoft.com/office/drawing/2014/main" id="{41915C65-34AF-C4CF-E34D-EDDAAE77A0A6}"/>
              </a:ext>
            </a:extLst>
          </p:cNvPr>
          <p:cNvSpPr/>
          <p:nvPr/>
        </p:nvSpPr>
        <p:spPr>
          <a:xfrm>
            <a:off x="9416001" y="1605993"/>
            <a:ext cx="1138481"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angegeben unter S1-1</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64" name="Abgerundetes Rechteck 21">
            <a:extLst>
              <a:ext uri="{FF2B5EF4-FFF2-40B4-BE49-F238E27FC236}">
                <a16:creationId xmlns:a16="http://schemas.microsoft.com/office/drawing/2014/main" id="{988C4242-7E8C-878F-0348-60470F189A65}"/>
              </a:ext>
            </a:extLst>
          </p:cNvPr>
          <p:cNvSpPr/>
          <p:nvPr/>
        </p:nvSpPr>
        <p:spPr>
          <a:xfrm>
            <a:off x="8917198" y="4087610"/>
            <a:ext cx="1774146" cy="180070"/>
          </a:xfrm>
          <a:prstGeom prst="roundRect">
            <a:avLst>
              <a:gd name="adj" fmla="val 9928"/>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5" name="Oval 64">
            <a:extLst>
              <a:ext uri="{FF2B5EF4-FFF2-40B4-BE49-F238E27FC236}">
                <a16:creationId xmlns:a16="http://schemas.microsoft.com/office/drawing/2014/main" id="{5FD547BE-6C74-C487-A40E-836131F413C5}"/>
              </a:ext>
            </a:extLst>
          </p:cNvPr>
          <p:cNvSpPr/>
          <p:nvPr/>
        </p:nvSpPr>
        <p:spPr>
          <a:xfrm>
            <a:off x="10639077" y="420615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66" name="Abgerundetes Rechteck 21">
            <a:extLst>
              <a:ext uri="{FF2B5EF4-FFF2-40B4-BE49-F238E27FC236}">
                <a16:creationId xmlns:a16="http://schemas.microsoft.com/office/drawing/2014/main" id="{D314C2F0-381E-EFE1-E3A3-2FAF653DF5A4}"/>
              </a:ext>
            </a:extLst>
          </p:cNvPr>
          <p:cNvSpPr/>
          <p:nvPr/>
        </p:nvSpPr>
        <p:spPr>
          <a:xfrm>
            <a:off x="8917198" y="3578080"/>
            <a:ext cx="1774146" cy="481848"/>
          </a:xfrm>
          <a:prstGeom prst="roundRect">
            <a:avLst>
              <a:gd name="adj" fmla="val 9928"/>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7" name="Oval 66">
            <a:extLst>
              <a:ext uri="{FF2B5EF4-FFF2-40B4-BE49-F238E27FC236}">
                <a16:creationId xmlns:a16="http://schemas.microsoft.com/office/drawing/2014/main" id="{3E60B2AF-14CB-F315-AD6C-5FF1534E03CB}"/>
              </a:ext>
            </a:extLst>
          </p:cNvPr>
          <p:cNvSpPr/>
          <p:nvPr/>
        </p:nvSpPr>
        <p:spPr>
          <a:xfrm>
            <a:off x="10639077" y="370157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69" name="Oval 68">
            <a:extLst>
              <a:ext uri="{FF2B5EF4-FFF2-40B4-BE49-F238E27FC236}">
                <a16:creationId xmlns:a16="http://schemas.microsoft.com/office/drawing/2014/main" id="{2BD36124-685E-E3A2-85D7-1105C0428DB5}"/>
              </a:ext>
            </a:extLst>
          </p:cNvPr>
          <p:cNvSpPr/>
          <p:nvPr/>
        </p:nvSpPr>
        <p:spPr>
          <a:xfrm>
            <a:off x="1562333" y="190613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0" name="Oval 69">
            <a:extLst>
              <a:ext uri="{FF2B5EF4-FFF2-40B4-BE49-F238E27FC236}">
                <a16:creationId xmlns:a16="http://schemas.microsoft.com/office/drawing/2014/main" id="{EB25C1F6-BCB2-C02E-AD94-8B5A95041860}"/>
              </a:ext>
            </a:extLst>
          </p:cNvPr>
          <p:cNvSpPr/>
          <p:nvPr/>
        </p:nvSpPr>
        <p:spPr>
          <a:xfrm>
            <a:off x="1569057" y="232662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Tree>
    <p:extLst>
      <p:ext uri="{BB962C8B-B14F-4D97-AF65-F5344CB8AC3E}">
        <p14:creationId xmlns:p14="http://schemas.microsoft.com/office/powerpoint/2010/main" val="2845142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453F8-5BBD-BA76-6A68-42E3C9ED7872}"/>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0EF6F9F1-567A-B9EF-92B6-695B49309F6B}"/>
              </a:ext>
            </a:extLst>
          </p:cNvPr>
          <p:cNvSpPr/>
          <p:nvPr/>
        </p:nvSpPr>
        <p:spPr>
          <a:xfrm>
            <a:off x="1649435" y="1642957"/>
            <a:ext cx="4604610" cy="1734289"/>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600"/>
              </a:spcAft>
            </a:pPr>
            <a:r>
              <a:rPr lang="de-DE" spc="-25">
                <a:solidFill>
                  <a:schemeClr val="tx1"/>
                </a:solidFill>
                <a:latin typeface="Inter Light" panose="020F0502020204030204"/>
                <a:cs typeface="Bai Jamjuree" pitchFamily="2" charset="-34"/>
              </a:rPr>
              <a:t>S2-2_01: Einbindung der Perspektiven von Beschäftigten in Entscheidungen</a:t>
            </a:r>
          </a:p>
          <a:p>
            <a:pPr defTabSz="228600">
              <a:spcAft>
                <a:spcPts val="600"/>
              </a:spcAft>
            </a:pPr>
            <a:r>
              <a:rPr lang="de-DE" i="1" spc="-25">
                <a:solidFill>
                  <a:srgbClr val="A2A3AD"/>
                </a:solidFill>
                <a:latin typeface="Inter Light" panose="020F0502020204030204"/>
                <a:cs typeface="Bai Jamjuree" pitchFamily="2" charset="-34"/>
              </a:rPr>
              <a:t>S2-2_02: Einbindung direkt oder über Vertretungen</a:t>
            </a:r>
          </a:p>
          <a:p>
            <a:pPr defTabSz="228600">
              <a:spcAft>
                <a:spcPts val="600"/>
              </a:spcAft>
            </a:pPr>
            <a:r>
              <a:rPr lang="de-DE" i="1" spc="-25">
                <a:solidFill>
                  <a:srgbClr val="A2A3AD"/>
                </a:solidFill>
                <a:latin typeface="Inter Light" panose="020F0502020204030204"/>
                <a:cs typeface="Bai Jamjuree" pitchFamily="2" charset="-34"/>
              </a:rPr>
              <a:t>S2-2_03: Zeitpunkt, Art und Häufigkeit der Einbindung</a:t>
            </a:r>
          </a:p>
          <a:p>
            <a:pPr defTabSz="228600">
              <a:spcAft>
                <a:spcPts val="600"/>
              </a:spcAft>
            </a:pPr>
            <a:r>
              <a:rPr lang="de-DE" i="1" spc="-25">
                <a:solidFill>
                  <a:srgbClr val="A2A3AD"/>
                </a:solidFill>
                <a:latin typeface="Inter Light" panose="020F0502020204030204"/>
                <a:cs typeface="Bai Jamjuree" pitchFamily="2" charset="-34"/>
              </a:rPr>
              <a:t>S2-2_04: Verantwortliche Funktion und höchste zuständige Rolle im Unternehmen</a:t>
            </a:r>
          </a:p>
          <a:p>
            <a:pPr defTabSz="228600">
              <a:spcAft>
                <a:spcPts val="600"/>
              </a:spcAft>
            </a:pPr>
            <a:r>
              <a:rPr lang="de-DE" i="1" spc="-25">
                <a:solidFill>
                  <a:srgbClr val="A2A3AD"/>
                </a:solidFill>
                <a:latin typeface="Inter Light" panose="020F0502020204030204"/>
                <a:cs typeface="Bai Jamjuree" pitchFamily="2" charset="-34"/>
              </a:rPr>
              <a:t>S2-2_05: Rahmenvereinbarungen zum Schutz der Arbeitsrechte</a:t>
            </a:r>
          </a:p>
          <a:p>
            <a:pPr defTabSz="228600">
              <a:spcAft>
                <a:spcPts val="600"/>
              </a:spcAft>
            </a:pPr>
            <a:r>
              <a:rPr lang="de-DE" i="1" spc="-25">
                <a:solidFill>
                  <a:srgbClr val="A2A3AD"/>
                </a:solidFill>
                <a:latin typeface="Inter Light" panose="020F0502020204030204"/>
                <a:cs typeface="Bai Jamjuree" pitchFamily="2" charset="-34"/>
              </a:rPr>
              <a:t>S2-2_06: Bewertung der Wirksamkeit der Einbindung</a:t>
            </a:r>
          </a:p>
          <a:p>
            <a:pPr defTabSz="228600">
              <a:spcAft>
                <a:spcPts val="600"/>
              </a:spcAft>
            </a:pPr>
            <a:r>
              <a:rPr lang="de-DE" i="1" spc="-25">
                <a:solidFill>
                  <a:srgbClr val="A2A3AD"/>
                </a:solidFill>
                <a:latin typeface="Inter Light" panose="020F0502020204030204"/>
                <a:cs typeface="Bai Jamjuree" pitchFamily="2" charset="-34"/>
              </a:rPr>
              <a:t>S2-2_07: Verständnis für besonders gefährdete oder marginalisierte Gruppen</a:t>
            </a:r>
          </a:p>
          <a:p>
            <a:pPr defTabSz="228600">
              <a:spcAft>
                <a:spcPts val="600"/>
              </a:spcAft>
            </a:pPr>
            <a:r>
              <a:rPr lang="de-DE" i="1" spc="-25">
                <a:solidFill>
                  <a:srgbClr val="A2A3AD"/>
                </a:solidFill>
                <a:latin typeface="Inter Light" panose="020F0502020204030204"/>
                <a:cs typeface="Bai Jamjuree" pitchFamily="2" charset="-34"/>
              </a:rPr>
              <a:t>S2-2_08 &amp; 09 (v): Angabe bei fehlendem Einbindungsprozess &amp; Einführungszeitplan</a:t>
            </a:r>
          </a:p>
        </p:txBody>
      </p:sp>
      <p:sp>
        <p:nvSpPr>
          <p:cNvPr id="38" name="Slide Number Placeholder 37">
            <a:extLst>
              <a:ext uri="{FF2B5EF4-FFF2-40B4-BE49-F238E27FC236}">
                <a16:creationId xmlns:a16="http://schemas.microsoft.com/office/drawing/2014/main" id="{E829A939-C393-38C7-AE69-3C09DC3D0765}"/>
              </a:ext>
            </a:extLst>
          </p:cNvPr>
          <p:cNvSpPr>
            <a:spLocks noGrp="1"/>
          </p:cNvSpPr>
          <p:nvPr>
            <p:ph type="sldNum" sz="quarter" idx="11"/>
          </p:nvPr>
        </p:nvSpPr>
        <p:spPr/>
        <p:txBody>
          <a:bodyPr/>
          <a:lstStyle/>
          <a:p>
            <a:fld id="{5237CC50-559B-734E-9989-0D093A8E99B9}" type="slidenum">
              <a:rPr lang="en-US" smtClean="0"/>
              <a:pPr/>
              <a:t>15</a:t>
            </a:fld>
            <a:endParaRPr lang="en-US"/>
          </a:p>
        </p:txBody>
      </p:sp>
      <p:sp>
        <p:nvSpPr>
          <p:cNvPr id="5" name="Text Placeholder 4">
            <a:extLst>
              <a:ext uri="{FF2B5EF4-FFF2-40B4-BE49-F238E27FC236}">
                <a16:creationId xmlns:a16="http://schemas.microsoft.com/office/drawing/2014/main" id="{E841931B-B90C-0418-2589-B59966E44EC6}"/>
              </a:ext>
            </a:extLst>
          </p:cNvPr>
          <p:cNvSpPr>
            <a:spLocks noGrp="1"/>
          </p:cNvSpPr>
          <p:nvPr>
            <p:ph type="body" sz="quarter" idx="12"/>
          </p:nvPr>
        </p:nvSpPr>
        <p:spPr/>
        <p:txBody>
          <a:bodyPr/>
          <a:lstStyle/>
          <a:p>
            <a:r>
              <a:rPr lang="en-US" err="1"/>
              <a:t>Fokus</a:t>
            </a:r>
            <a:r>
              <a:rPr lang="en-US"/>
              <a:t>: </a:t>
            </a:r>
            <a:r>
              <a:rPr lang="en-US" err="1"/>
              <a:t>Datenpunkte</a:t>
            </a:r>
            <a:r>
              <a:rPr lang="en-US"/>
              <a:t> des S2 – </a:t>
            </a:r>
            <a:r>
              <a:rPr lang="en-US" err="1"/>
              <a:t>Arbeitskräfte</a:t>
            </a:r>
            <a:r>
              <a:rPr lang="en-US"/>
              <a:t> der </a:t>
            </a:r>
            <a:r>
              <a:rPr lang="en-US" err="1"/>
              <a:t>Wertschöpfungskette</a:t>
            </a:r>
            <a:endParaRPr lang="en-US"/>
          </a:p>
        </p:txBody>
      </p:sp>
      <p:sp>
        <p:nvSpPr>
          <p:cNvPr id="20" name="Rounded Rectangle 19">
            <a:extLst>
              <a:ext uri="{FF2B5EF4-FFF2-40B4-BE49-F238E27FC236}">
                <a16:creationId xmlns:a16="http://schemas.microsoft.com/office/drawing/2014/main" id="{E6BD2C91-FFB7-7D6B-D849-EB8017CC8045}"/>
              </a:ext>
            </a:extLst>
          </p:cNvPr>
          <p:cNvSpPr/>
          <p:nvPr/>
        </p:nvSpPr>
        <p:spPr>
          <a:xfrm>
            <a:off x="635041" y="1361752"/>
            <a:ext cx="5531491"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a:t>S2-2) Verfahren zur Einbeziehung &amp; S2-3) Meldekanäle zur Verbesserung negativer Auswirkungen</a:t>
            </a:r>
          </a:p>
        </p:txBody>
      </p:sp>
      <p:sp>
        <p:nvSpPr>
          <p:cNvPr id="58" name="TextBox 57">
            <a:extLst>
              <a:ext uri="{FF2B5EF4-FFF2-40B4-BE49-F238E27FC236}">
                <a16:creationId xmlns:a16="http://schemas.microsoft.com/office/drawing/2014/main" id="{E7C4B973-4342-D57D-DDE3-7585B37E9065}"/>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08BA7B51-6630-40C0-469D-01603E937A73}"/>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a:t>
            </a:r>
            <a:r>
              <a:rPr lang="de-DE" sz="600" err="1"/>
              <a:t>Carlsberger</a:t>
            </a:r>
            <a:r>
              <a:rPr lang="de-DE" sz="600"/>
              <a:t> Group Annual Report 2024, S. 45 &amp; 97 </a:t>
            </a:r>
          </a:p>
        </p:txBody>
      </p:sp>
      <p:sp>
        <p:nvSpPr>
          <p:cNvPr id="33" name="Title 3">
            <a:extLst>
              <a:ext uri="{FF2B5EF4-FFF2-40B4-BE49-F238E27FC236}">
                <a16:creationId xmlns:a16="http://schemas.microsoft.com/office/drawing/2014/main" id="{16A150A7-9343-15B0-E374-147C029B5718}"/>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S2-2) Verfahren zur Einbeziehung &amp; S2-3) Meldekanäle </a:t>
            </a:r>
          </a:p>
        </p:txBody>
      </p:sp>
      <p:sp>
        <p:nvSpPr>
          <p:cNvPr id="22" name="Rounded Rectangle 48">
            <a:extLst>
              <a:ext uri="{FF2B5EF4-FFF2-40B4-BE49-F238E27FC236}">
                <a16:creationId xmlns:a16="http://schemas.microsoft.com/office/drawing/2014/main" id="{C368117A-F3BE-67FA-AAA5-9F5F43A135F8}"/>
              </a:ext>
            </a:extLst>
          </p:cNvPr>
          <p:cNvSpPr/>
          <p:nvPr/>
        </p:nvSpPr>
        <p:spPr>
          <a:xfrm>
            <a:off x="1649435" y="3505247"/>
            <a:ext cx="4604610" cy="2482625"/>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500"/>
              </a:spcAft>
            </a:pPr>
            <a:r>
              <a:rPr lang="de-DE" spc="-25">
                <a:solidFill>
                  <a:schemeClr val="tx1"/>
                </a:solidFill>
                <a:latin typeface="Inter Light" panose="020F0502020204030204"/>
                <a:cs typeface="Bai Jamjuree" pitchFamily="2" charset="-34"/>
              </a:rPr>
              <a:t>S2-3_01: Allgemeiner Ansatz zur Bereitstellung oder Unterstützung von Abhilfe </a:t>
            </a:r>
          </a:p>
          <a:p>
            <a:pPr defTabSz="228600">
              <a:spcAft>
                <a:spcPts val="500"/>
              </a:spcAft>
            </a:pPr>
            <a:r>
              <a:rPr lang="de-DE" spc="-25">
                <a:solidFill>
                  <a:schemeClr val="tx1"/>
                </a:solidFill>
                <a:latin typeface="Inter Light" panose="020F0502020204030204"/>
                <a:cs typeface="Bai Jamjuree" pitchFamily="2" charset="-34"/>
              </a:rPr>
              <a:t>S2-3_02: Kanäle für Beschäftigte zur Meldung von Anliegen</a:t>
            </a:r>
          </a:p>
          <a:p>
            <a:pPr defTabSz="228600">
              <a:spcAft>
                <a:spcPts val="500"/>
              </a:spcAft>
            </a:pPr>
            <a:r>
              <a:rPr lang="de-DE" spc="-25">
                <a:solidFill>
                  <a:schemeClr val="tx1"/>
                </a:solidFill>
                <a:latin typeface="Inter Light" panose="020F0502020204030204"/>
                <a:cs typeface="Bai Jamjuree" pitchFamily="2" charset="-34"/>
              </a:rPr>
              <a:t>S2-3_03: Verfahren zur Sicherstellung von Meldekanälen</a:t>
            </a:r>
          </a:p>
          <a:p>
            <a:pPr defTabSz="228600">
              <a:spcAft>
                <a:spcPts val="500"/>
              </a:spcAft>
            </a:pPr>
            <a:r>
              <a:rPr lang="de-DE" spc="-25">
                <a:solidFill>
                  <a:schemeClr val="tx1"/>
                </a:solidFill>
                <a:latin typeface="Inter Light" panose="020F0502020204030204"/>
                <a:cs typeface="Bai Jamjuree" pitchFamily="2" charset="-34"/>
              </a:rPr>
              <a:t>S2-3_04: Verfolgung und Auswertung gemeldeter Anliegen</a:t>
            </a:r>
          </a:p>
          <a:p>
            <a:pPr defTabSz="228600">
              <a:spcAft>
                <a:spcPts val="500"/>
              </a:spcAft>
            </a:pPr>
            <a:r>
              <a:rPr lang="de-DE" spc="-25">
                <a:solidFill>
                  <a:schemeClr val="tx1"/>
                </a:solidFill>
                <a:latin typeface="Inter Light" panose="020F0502020204030204"/>
                <a:cs typeface="Bai Jamjuree" pitchFamily="2" charset="-34"/>
              </a:rPr>
              <a:t>S2-3_05: Vertrauen und Bekanntheit der Kanäle bei Beschäftigten</a:t>
            </a:r>
          </a:p>
          <a:p>
            <a:pPr defTabSz="228600">
              <a:spcAft>
                <a:spcPts val="500"/>
              </a:spcAft>
            </a:pPr>
            <a:r>
              <a:rPr lang="de-DE" spc="-25">
                <a:solidFill>
                  <a:schemeClr val="tx1"/>
                </a:solidFill>
                <a:latin typeface="Inter Light" panose="020F0502020204030204"/>
                <a:cs typeface="Bai Jamjuree" pitchFamily="2" charset="-34"/>
              </a:rPr>
              <a:t>S2-3_06: Schutz vor Vergeltung bei Nutzung von Kanälen</a:t>
            </a:r>
          </a:p>
          <a:p>
            <a:pPr defTabSz="228600">
              <a:spcAft>
                <a:spcPts val="500"/>
              </a:spcAft>
            </a:pPr>
            <a:r>
              <a:rPr lang="de-DE" spc="-25">
                <a:solidFill>
                  <a:schemeClr val="tx1"/>
                </a:solidFill>
                <a:latin typeface="Inter Light" panose="020F0502020204030204"/>
                <a:cs typeface="Bai Jamjuree" pitchFamily="2" charset="-34"/>
              </a:rPr>
              <a:t>S2-3_07: Angabe bei fehlender Meldeinfrastruktur</a:t>
            </a:r>
          </a:p>
          <a:p>
            <a:pPr defTabSz="228600">
              <a:spcAft>
                <a:spcPts val="500"/>
              </a:spcAft>
            </a:pPr>
            <a:r>
              <a:rPr lang="de-DE" i="1" spc="-25">
                <a:solidFill>
                  <a:srgbClr val="A2A3AD"/>
                </a:solidFill>
                <a:latin typeface="Inter Light" panose="020F0502020204030204"/>
                <a:cs typeface="Bai Jamjuree" pitchFamily="2" charset="-34"/>
              </a:rPr>
              <a:t>S2-3_08 (v): Zeitplan zur Einführung von Meldekanälen</a:t>
            </a:r>
          </a:p>
          <a:p>
            <a:pPr defTabSz="228600">
              <a:spcAft>
                <a:spcPts val="500"/>
              </a:spcAft>
            </a:pPr>
            <a:r>
              <a:rPr lang="de-DE" spc="-25">
                <a:solidFill>
                  <a:srgbClr val="A2A3AD"/>
                </a:solidFill>
                <a:latin typeface="Inter Light" panose="020F0502020204030204"/>
                <a:cs typeface="Bai Jamjuree" pitchFamily="2" charset="-34"/>
              </a:rPr>
              <a:t>S2-3_09 (v): Zugang zu Kanälen beim direkten Arbeitgeber</a:t>
            </a:r>
          </a:p>
          <a:p>
            <a:pPr defTabSz="228600">
              <a:spcAft>
                <a:spcPts val="500"/>
              </a:spcAft>
            </a:pPr>
            <a:r>
              <a:rPr lang="de-DE" spc="-25">
                <a:solidFill>
                  <a:srgbClr val="A2A3AD"/>
                </a:solidFill>
                <a:latin typeface="Inter Light" panose="020F0502020204030204"/>
                <a:cs typeface="Bai Jamjuree" pitchFamily="2" charset="-34"/>
              </a:rPr>
              <a:t>S2-3_10 (v): Für alle zugängliche externe Beschwerdemechanismen</a:t>
            </a:r>
          </a:p>
          <a:p>
            <a:pPr defTabSz="228600">
              <a:spcAft>
                <a:spcPts val="500"/>
              </a:spcAft>
            </a:pPr>
            <a:r>
              <a:rPr lang="de-DE" spc="-25">
                <a:solidFill>
                  <a:srgbClr val="A2A3AD"/>
                </a:solidFill>
                <a:latin typeface="Inter Light" panose="020F0502020204030204"/>
                <a:cs typeface="Bai Jamjuree" pitchFamily="2" charset="-34"/>
              </a:rPr>
              <a:t>S2-3_11 (v): Vertrauliche Behandlung und Datenschutz sichergestellt</a:t>
            </a:r>
          </a:p>
          <a:p>
            <a:pPr defTabSz="228600">
              <a:spcAft>
                <a:spcPts val="500"/>
              </a:spcAft>
            </a:pPr>
            <a:r>
              <a:rPr lang="de-DE" spc="-25">
                <a:solidFill>
                  <a:srgbClr val="A2A3AD"/>
                </a:solidFill>
                <a:latin typeface="Inter Light" panose="020F0502020204030204"/>
                <a:cs typeface="Bai Jamjuree" pitchFamily="2" charset="-34"/>
              </a:rPr>
              <a:t>S2-3_12 (v): Anonyme Nutzung der Meldekanäle möglich</a:t>
            </a:r>
          </a:p>
          <a:p>
            <a:pPr defTabSz="228600">
              <a:spcAft>
                <a:spcPts val="500"/>
              </a:spcAft>
            </a:pPr>
            <a:endPar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endParaRPr>
          </a:p>
        </p:txBody>
      </p:sp>
      <p:sp>
        <p:nvSpPr>
          <p:cNvPr id="24" name="Rounded Rectangle 3">
            <a:extLst>
              <a:ext uri="{FF2B5EF4-FFF2-40B4-BE49-F238E27FC236}">
                <a16:creationId xmlns:a16="http://schemas.microsoft.com/office/drawing/2014/main" id="{7168F96F-FCA2-B0CE-44F1-83CF45083E39}"/>
              </a:ext>
            </a:extLst>
          </p:cNvPr>
          <p:cNvSpPr/>
          <p:nvPr/>
        </p:nvSpPr>
        <p:spPr>
          <a:xfrm>
            <a:off x="651904" y="3505247"/>
            <a:ext cx="894522" cy="2482625"/>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S2-3: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Verfahren zur Verbesserung negativer Auswirkungen und Kanäle, über die die</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Arbeitskräfte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in der Wert-schöpfungs-kette Bedenken äußern können</a:t>
            </a:r>
          </a:p>
          <a:p>
            <a:pPr defTabSz="228600">
              <a:spcAft>
                <a:spcPts val="300"/>
              </a:spcAft>
            </a:pPr>
            <a:endParaRPr lang="de-DE" b="1" spc="-25">
              <a:solidFill>
                <a:schemeClr val="tx1"/>
              </a:solidFill>
              <a:latin typeface="Inter Light" panose="020F0502020204030204"/>
              <a:cs typeface="Bai Jamjuree" pitchFamily="2" charset="-34"/>
            </a:endParaRPr>
          </a:p>
        </p:txBody>
      </p:sp>
      <p:sp>
        <p:nvSpPr>
          <p:cNvPr id="28" name="Rounded Rectangle 20">
            <a:extLst>
              <a:ext uri="{FF2B5EF4-FFF2-40B4-BE49-F238E27FC236}">
                <a16:creationId xmlns:a16="http://schemas.microsoft.com/office/drawing/2014/main" id="{3A80E9CD-812B-5913-2689-8A4AC323288F}"/>
              </a:ext>
            </a:extLst>
          </p:cNvPr>
          <p:cNvSpPr/>
          <p:nvPr/>
        </p:nvSpPr>
        <p:spPr>
          <a:xfrm>
            <a:off x="639988" y="1640458"/>
            <a:ext cx="894522" cy="1735302"/>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S2-2:</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Verfahren zur Einbeziehung mit Bezug auf Auswirkungen</a:t>
            </a:r>
          </a:p>
        </p:txBody>
      </p:sp>
      <p:sp>
        <p:nvSpPr>
          <p:cNvPr id="6" name="Rounded Rectangle 8">
            <a:extLst>
              <a:ext uri="{FF2B5EF4-FFF2-40B4-BE49-F238E27FC236}">
                <a16:creationId xmlns:a16="http://schemas.microsoft.com/office/drawing/2014/main" id="{E94200FA-4300-3BFA-113C-82151B8646BA}"/>
              </a:ext>
            </a:extLst>
          </p:cNvPr>
          <p:cNvSpPr/>
          <p:nvPr/>
        </p:nvSpPr>
        <p:spPr>
          <a:xfrm>
            <a:off x="6443181" y="1640458"/>
            <a:ext cx="5309102" cy="4347415"/>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BFEBFE4B-72B9-A747-FC94-677C62A6B1DA}"/>
              </a:ext>
            </a:extLst>
          </p:cNvPr>
          <p:cNvSpPr/>
          <p:nvPr/>
        </p:nvSpPr>
        <p:spPr>
          <a:xfrm>
            <a:off x="1033125" y="378828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1C01A5F3-D663-847C-6A09-63747DCAABAC}"/>
              </a:ext>
            </a:extLst>
          </p:cNvPr>
          <p:cNvSpPr/>
          <p:nvPr/>
        </p:nvSpPr>
        <p:spPr>
          <a:xfrm>
            <a:off x="1005069" y="218116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CFCB310E-1018-711A-09CF-4DFF5F791961}"/>
              </a:ext>
            </a:extLst>
          </p:cNvPr>
          <p:cNvSpPr/>
          <p:nvPr/>
        </p:nvSpPr>
        <p:spPr>
          <a:xfrm>
            <a:off x="1563569" y="168227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4" name="Picture 2" descr="Fallstudie: Carlsberg SAP-Datenarchivierung und GDPR-Compliance">
            <a:extLst>
              <a:ext uri="{FF2B5EF4-FFF2-40B4-BE49-F238E27FC236}">
                <a16:creationId xmlns:a16="http://schemas.microsoft.com/office/drawing/2014/main" id="{E965F0A7-2CC5-828D-E903-C47F33854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9" t="14299" r="8507" b="12030"/>
          <a:stretch/>
        </p:blipFill>
        <p:spPr bwMode="auto">
          <a:xfrm>
            <a:off x="10911572" y="1706309"/>
            <a:ext cx="764983" cy="421590"/>
          </a:xfrm>
          <a:prstGeom prst="roundRect">
            <a:avLst>
              <a:gd name="adj" fmla="val 4147"/>
            </a:avLst>
          </a:prstGeom>
          <a:noFill/>
          <a:extLst>
            <a:ext uri="{909E8E84-426E-40DD-AFC4-6F175D3DCCD1}">
              <a14:hiddenFill xmlns:a14="http://schemas.microsoft.com/office/drawing/2010/main">
                <a:solidFill>
                  <a:srgbClr val="FFFFFF"/>
                </a:solidFill>
              </a14:hiddenFill>
            </a:ext>
          </a:extLst>
        </p:spPr>
      </p:pic>
      <p:pic>
        <p:nvPicPr>
          <p:cNvPr id="8" name="Grafik 7" descr="Ein Bild, das Text, Screenshot, Schrift, Brief enthält.&#10;&#10;KI-generierte Inhalte können fehlerhaft sein.">
            <a:extLst>
              <a:ext uri="{FF2B5EF4-FFF2-40B4-BE49-F238E27FC236}">
                <a16:creationId xmlns:a16="http://schemas.microsoft.com/office/drawing/2014/main" id="{77B15E5F-092B-E17F-F5FA-4B7EB7F26EA6}"/>
              </a:ext>
            </a:extLst>
          </p:cNvPr>
          <p:cNvPicPr>
            <a:picLocks noChangeAspect="1"/>
          </p:cNvPicPr>
          <p:nvPr/>
        </p:nvPicPr>
        <p:blipFill>
          <a:blip r:embed="rId4"/>
          <a:stretch>
            <a:fillRect/>
          </a:stretch>
        </p:blipFill>
        <p:spPr>
          <a:xfrm>
            <a:off x="6546085" y="1716579"/>
            <a:ext cx="1888460" cy="1401436"/>
          </a:xfrm>
          <a:prstGeom prst="roundRect">
            <a:avLst>
              <a:gd name="adj" fmla="val 3085"/>
            </a:avLst>
          </a:prstGeom>
        </p:spPr>
      </p:pic>
      <p:pic>
        <p:nvPicPr>
          <p:cNvPr id="10" name="Grafik 9" descr="Ein Bild, das Text, Papier, Schrift, Brief enthält.&#10;&#10;KI-generierte Inhalte können fehlerhaft sein.">
            <a:extLst>
              <a:ext uri="{FF2B5EF4-FFF2-40B4-BE49-F238E27FC236}">
                <a16:creationId xmlns:a16="http://schemas.microsoft.com/office/drawing/2014/main" id="{F4D6B5E6-3648-8343-AA25-FA74B14B20CD}"/>
              </a:ext>
            </a:extLst>
          </p:cNvPr>
          <p:cNvPicPr>
            <a:picLocks noChangeAspect="1"/>
          </p:cNvPicPr>
          <p:nvPr/>
        </p:nvPicPr>
        <p:blipFill>
          <a:blip r:embed="rId5"/>
          <a:stretch>
            <a:fillRect/>
          </a:stretch>
        </p:blipFill>
        <p:spPr>
          <a:xfrm>
            <a:off x="6546085" y="3154043"/>
            <a:ext cx="1888460" cy="2443598"/>
          </a:xfrm>
          <a:prstGeom prst="roundRect">
            <a:avLst>
              <a:gd name="adj" fmla="val 2968"/>
            </a:avLst>
          </a:prstGeom>
        </p:spPr>
      </p:pic>
      <p:pic>
        <p:nvPicPr>
          <p:cNvPr id="12" name="Grafik 11" descr="Ein Bild, das Text, Schrift, Algebra enthält.&#10;&#10;KI-generierte Inhalte können fehlerhaft sein.">
            <a:extLst>
              <a:ext uri="{FF2B5EF4-FFF2-40B4-BE49-F238E27FC236}">
                <a16:creationId xmlns:a16="http://schemas.microsoft.com/office/drawing/2014/main" id="{215A5CB4-A023-0FC1-EC00-AB24F3069E3E}"/>
              </a:ext>
            </a:extLst>
          </p:cNvPr>
          <p:cNvPicPr>
            <a:picLocks noChangeAspect="1"/>
          </p:cNvPicPr>
          <p:nvPr/>
        </p:nvPicPr>
        <p:blipFill>
          <a:blip r:embed="rId6"/>
          <a:stretch>
            <a:fillRect/>
          </a:stretch>
        </p:blipFill>
        <p:spPr>
          <a:xfrm>
            <a:off x="6546085" y="5616082"/>
            <a:ext cx="1888460" cy="312945"/>
          </a:xfrm>
          <a:prstGeom prst="roundRect">
            <a:avLst>
              <a:gd name="adj" fmla="val 5095"/>
            </a:avLst>
          </a:prstGeom>
        </p:spPr>
      </p:pic>
      <p:pic>
        <p:nvPicPr>
          <p:cNvPr id="15" name="Grafik 14" descr="Ein Bild, das Text, Screenshot, Schrift enthält.&#10;&#10;KI-generierte Inhalte können fehlerhaft sein.">
            <a:extLst>
              <a:ext uri="{FF2B5EF4-FFF2-40B4-BE49-F238E27FC236}">
                <a16:creationId xmlns:a16="http://schemas.microsoft.com/office/drawing/2014/main" id="{1D87C19B-EC9D-6369-DC36-ABACE7AE98C5}"/>
              </a:ext>
            </a:extLst>
          </p:cNvPr>
          <p:cNvPicPr>
            <a:picLocks noChangeAspect="1"/>
          </p:cNvPicPr>
          <p:nvPr/>
        </p:nvPicPr>
        <p:blipFill>
          <a:blip r:embed="rId7"/>
          <a:stretch>
            <a:fillRect/>
          </a:stretch>
        </p:blipFill>
        <p:spPr>
          <a:xfrm>
            <a:off x="8585437" y="1946715"/>
            <a:ext cx="999779" cy="1227989"/>
          </a:xfrm>
          <a:prstGeom prst="roundRect">
            <a:avLst>
              <a:gd name="adj" fmla="val 5392"/>
            </a:avLst>
          </a:prstGeom>
        </p:spPr>
      </p:pic>
      <p:sp>
        <p:nvSpPr>
          <p:cNvPr id="23" name="Rounded Rectangle 2">
            <a:extLst>
              <a:ext uri="{FF2B5EF4-FFF2-40B4-BE49-F238E27FC236}">
                <a16:creationId xmlns:a16="http://schemas.microsoft.com/office/drawing/2014/main" id="{D916B180-EE6A-2B31-FC45-5E65CCE122FF}"/>
              </a:ext>
            </a:extLst>
          </p:cNvPr>
          <p:cNvSpPr/>
          <p:nvPr/>
        </p:nvSpPr>
        <p:spPr>
          <a:xfrm>
            <a:off x="8968887" y="1605993"/>
            <a:ext cx="1138481"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angegeben unter S1-1</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34" name="Oval 33">
            <a:extLst>
              <a:ext uri="{FF2B5EF4-FFF2-40B4-BE49-F238E27FC236}">
                <a16:creationId xmlns:a16="http://schemas.microsoft.com/office/drawing/2014/main" id="{CF10FF60-0F8D-D5F7-3D9B-D2ADAE5035EF}"/>
              </a:ext>
            </a:extLst>
          </p:cNvPr>
          <p:cNvSpPr/>
          <p:nvPr/>
        </p:nvSpPr>
        <p:spPr>
          <a:xfrm>
            <a:off x="6476778" y="344007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35" name="Abgerundetes Rechteck 21">
            <a:extLst>
              <a:ext uri="{FF2B5EF4-FFF2-40B4-BE49-F238E27FC236}">
                <a16:creationId xmlns:a16="http://schemas.microsoft.com/office/drawing/2014/main" id="{70F8A3BB-350E-53F5-C78A-2F6DFDA446D0}"/>
              </a:ext>
            </a:extLst>
          </p:cNvPr>
          <p:cNvSpPr/>
          <p:nvPr/>
        </p:nvSpPr>
        <p:spPr>
          <a:xfrm>
            <a:off x="6556415" y="4010406"/>
            <a:ext cx="1836191" cy="460925"/>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6" name="Oval 35">
            <a:extLst>
              <a:ext uri="{FF2B5EF4-FFF2-40B4-BE49-F238E27FC236}">
                <a16:creationId xmlns:a16="http://schemas.microsoft.com/office/drawing/2014/main" id="{C78E7673-0E18-2FE8-4A9D-5B720C4E3E20}"/>
              </a:ext>
            </a:extLst>
          </p:cNvPr>
          <p:cNvSpPr/>
          <p:nvPr/>
        </p:nvSpPr>
        <p:spPr>
          <a:xfrm>
            <a:off x="6474429" y="418860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06</a:t>
            </a:r>
          </a:p>
        </p:txBody>
      </p:sp>
      <p:sp>
        <p:nvSpPr>
          <p:cNvPr id="37" name="Oval 36">
            <a:extLst>
              <a:ext uri="{FF2B5EF4-FFF2-40B4-BE49-F238E27FC236}">
                <a16:creationId xmlns:a16="http://schemas.microsoft.com/office/drawing/2014/main" id="{B4BD2716-9FDC-0AD5-3D2E-7C2653203D6F}"/>
              </a:ext>
            </a:extLst>
          </p:cNvPr>
          <p:cNvSpPr/>
          <p:nvPr/>
        </p:nvSpPr>
        <p:spPr>
          <a:xfrm>
            <a:off x="1567866" y="275801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9" name="Abgerundetes Rechteck 21">
            <a:extLst>
              <a:ext uri="{FF2B5EF4-FFF2-40B4-BE49-F238E27FC236}">
                <a16:creationId xmlns:a16="http://schemas.microsoft.com/office/drawing/2014/main" id="{40024F10-D394-0A97-1838-701FBA106ADE}"/>
              </a:ext>
            </a:extLst>
          </p:cNvPr>
          <p:cNvSpPr/>
          <p:nvPr/>
        </p:nvSpPr>
        <p:spPr>
          <a:xfrm>
            <a:off x="6556414" y="5626691"/>
            <a:ext cx="1836191" cy="282092"/>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0" name="Oval 39">
            <a:extLst>
              <a:ext uri="{FF2B5EF4-FFF2-40B4-BE49-F238E27FC236}">
                <a16:creationId xmlns:a16="http://schemas.microsoft.com/office/drawing/2014/main" id="{7FE4DE99-C57A-0C24-B5AC-3560BFCF04BA}"/>
              </a:ext>
            </a:extLst>
          </p:cNvPr>
          <p:cNvSpPr/>
          <p:nvPr/>
        </p:nvSpPr>
        <p:spPr>
          <a:xfrm>
            <a:off x="6474429" y="573229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06</a:t>
            </a:r>
          </a:p>
        </p:txBody>
      </p:sp>
      <p:sp>
        <p:nvSpPr>
          <p:cNvPr id="42" name="Abgerundetes Rechteck 21">
            <a:extLst>
              <a:ext uri="{FF2B5EF4-FFF2-40B4-BE49-F238E27FC236}">
                <a16:creationId xmlns:a16="http://schemas.microsoft.com/office/drawing/2014/main" id="{277578BE-103D-2D70-830B-9190132D9C26}"/>
              </a:ext>
            </a:extLst>
          </p:cNvPr>
          <p:cNvSpPr/>
          <p:nvPr/>
        </p:nvSpPr>
        <p:spPr>
          <a:xfrm>
            <a:off x="8014447" y="3482043"/>
            <a:ext cx="231485" cy="8464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4" name="Oval 43">
            <a:extLst>
              <a:ext uri="{FF2B5EF4-FFF2-40B4-BE49-F238E27FC236}">
                <a16:creationId xmlns:a16="http://schemas.microsoft.com/office/drawing/2014/main" id="{B03B0B1B-315A-068A-2A68-614F50EEBA17}"/>
              </a:ext>
            </a:extLst>
          </p:cNvPr>
          <p:cNvSpPr/>
          <p:nvPr/>
        </p:nvSpPr>
        <p:spPr>
          <a:xfrm>
            <a:off x="1567866" y="189002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6" name="Abgerundetes Rechteck 21">
            <a:extLst>
              <a:ext uri="{FF2B5EF4-FFF2-40B4-BE49-F238E27FC236}">
                <a16:creationId xmlns:a16="http://schemas.microsoft.com/office/drawing/2014/main" id="{F06374E3-D261-8B6C-37EA-BCC51219538A}"/>
              </a:ext>
            </a:extLst>
          </p:cNvPr>
          <p:cNvSpPr/>
          <p:nvPr/>
        </p:nvSpPr>
        <p:spPr>
          <a:xfrm>
            <a:off x="6556414" y="3815815"/>
            <a:ext cx="1836191" cy="16668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7" name="Oval 46">
            <a:extLst>
              <a:ext uri="{FF2B5EF4-FFF2-40B4-BE49-F238E27FC236}">
                <a16:creationId xmlns:a16="http://schemas.microsoft.com/office/drawing/2014/main" id="{E3798CB1-51C2-0B7B-66D6-B53AAE2D3A14}"/>
              </a:ext>
            </a:extLst>
          </p:cNvPr>
          <p:cNvSpPr/>
          <p:nvPr/>
        </p:nvSpPr>
        <p:spPr>
          <a:xfrm>
            <a:off x="6476778" y="385710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48" name="Oval 47">
            <a:extLst>
              <a:ext uri="{FF2B5EF4-FFF2-40B4-BE49-F238E27FC236}">
                <a16:creationId xmlns:a16="http://schemas.microsoft.com/office/drawing/2014/main" id="{CC421B3A-6D7F-9046-9D1A-22D55A93F288}"/>
              </a:ext>
            </a:extLst>
          </p:cNvPr>
          <p:cNvSpPr/>
          <p:nvPr/>
        </p:nvSpPr>
        <p:spPr>
          <a:xfrm>
            <a:off x="1563569" y="231211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0" name="Abgerundetes Rechteck 21">
            <a:extLst>
              <a:ext uri="{FF2B5EF4-FFF2-40B4-BE49-F238E27FC236}">
                <a16:creationId xmlns:a16="http://schemas.microsoft.com/office/drawing/2014/main" id="{577E8887-02F4-FE18-A5CC-59DE57C86307}"/>
              </a:ext>
            </a:extLst>
          </p:cNvPr>
          <p:cNvSpPr/>
          <p:nvPr/>
        </p:nvSpPr>
        <p:spPr>
          <a:xfrm>
            <a:off x="6561420" y="5259315"/>
            <a:ext cx="1836191" cy="28464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1" name="Oval 50">
            <a:extLst>
              <a:ext uri="{FF2B5EF4-FFF2-40B4-BE49-F238E27FC236}">
                <a16:creationId xmlns:a16="http://schemas.microsoft.com/office/drawing/2014/main" id="{1806A314-6150-07DE-6EA3-7691E8BDD1D5}"/>
              </a:ext>
            </a:extLst>
          </p:cNvPr>
          <p:cNvSpPr/>
          <p:nvPr/>
        </p:nvSpPr>
        <p:spPr>
          <a:xfrm>
            <a:off x="6474429" y="534787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53" name="Abgerundetes Rechteck 21">
            <a:extLst>
              <a:ext uri="{FF2B5EF4-FFF2-40B4-BE49-F238E27FC236}">
                <a16:creationId xmlns:a16="http://schemas.microsoft.com/office/drawing/2014/main" id="{42DC1811-D965-4F1F-5A4B-6898EFDC675D}"/>
              </a:ext>
            </a:extLst>
          </p:cNvPr>
          <p:cNvSpPr/>
          <p:nvPr/>
        </p:nvSpPr>
        <p:spPr>
          <a:xfrm>
            <a:off x="8581741" y="2141536"/>
            <a:ext cx="1016285" cy="506052"/>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4" name="Oval 53">
            <a:extLst>
              <a:ext uri="{FF2B5EF4-FFF2-40B4-BE49-F238E27FC236}">
                <a16:creationId xmlns:a16="http://schemas.microsoft.com/office/drawing/2014/main" id="{DF67DFD5-9A25-5225-9002-0183318B34AC}"/>
              </a:ext>
            </a:extLst>
          </p:cNvPr>
          <p:cNvSpPr/>
          <p:nvPr/>
        </p:nvSpPr>
        <p:spPr>
          <a:xfrm>
            <a:off x="9547803" y="208926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61" name="Oval 60">
            <a:extLst>
              <a:ext uri="{FF2B5EF4-FFF2-40B4-BE49-F238E27FC236}">
                <a16:creationId xmlns:a16="http://schemas.microsoft.com/office/drawing/2014/main" id="{4DA71584-0497-1B21-7D69-678B03C4EDDD}"/>
              </a:ext>
            </a:extLst>
          </p:cNvPr>
          <p:cNvSpPr/>
          <p:nvPr/>
        </p:nvSpPr>
        <p:spPr>
          <a:xfrm>
            <a:off x="1561981" y="354635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2" name="Oval 61">
            <a:extLst>
              <a:ext uri="{FF2B5EF4-FFF2-40B4-BE49-F238E27FC236}">
                <a16:creationId xmlns:a16="http://schemas.microsoft.com/office/drawing/2014/main" id="{548767F2-8CB5-3EDE-63F4-50F25E21D6B8}"/>
              </a:ext>
            </a:extLst>
          </p:cNvPr>
          <p:cNvSpPr/>
          <p:nvPr/>
        </p:nvSpPr>
        <p:spPr>
          <a:xfrm>
            <a:off x="1564659" y="374775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5" name="Oval 64">
            <a:extLst>
              <a:ext uri="{FF2B5EF4-FFF2-40B4-BE49-F238E27FC236}">
                <a16:creationId xmlns:a16="http://schemas.microsoft.com/office/drawing/2014/main" id="{251BC299-0F8B-C4FD-7C03-740077C449C8}"/>
              </a:ext>
            </a:extLst>
          </p:cNvPr>
          <p:cNvSpPr/>
          <p:nvPr/>
        </p:nvSpPr>
        <p:spPr>
          <a:xfrm>
            <a:off x="1564659" y="415056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0" name="Oval 69">
            <a:extLst>
              <a:ext uri="{FF2B5EF4-FFF2-40B4-BE49-F238E27FC236}">
                <a16:creationId xmlns:a16="http://schemas.microsoft.com/office/drawing/2014/main" id="{A5056974-264C-A8EF-58F2-752161938B85}"/>
              </a:ext>
            </a:extLst>
          </p:cNvPr>
          <p:cNvSpPr/>
          <p:nvPr/>
        </p:nvSpPr>
        <p:spPr>
          <a:xfrm>
            <a:off x="1564260" y="435196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16" name="Grafik 15" descr="Ein Bild, das Text, Screenshot, Schrift, Dokument enthält.&#10;&#10;KI-generierte Inhalte können fehlerhaft sein.">
            <a:extLst>
              <a:ext uri="{FF2B5EF4-FFF2-40B4-BE49-F238E27FC236}">
                <a16:creationId xmlns:a16="http://schemas.microsoft.com/office/drawing/2014/main" id="{92942088-E588-9CDF-229A-6099E84209AF}"/>
              </a:ext>
            </a:extLst>
          </p:cNvPr>
          <p:cNvPicPr>
            <a:picLocks noChangeAspect="1"/>
          </p:cNvPicPr>
          <p:nvPr/>
        </p:nvPicPr>
        <p:blipFill>
          <a:blip r:embed="rId8"/>
          <a:stretch>
            <a:fillRect/>
          </a:stretch>
        </p:blipFill>
        <p:spPr>
          <a:xfrm>
            <a:off x="8581741" y="3154043"/>
            <a:ext cx="3051255" cy="2647063"/>
          </a:xfrm>
          <a:prstGeom prst="roundRect">
            <a:avLst>
              <a:gd name="adj" fmla="val 2595"/>
            </a:avLst>
          </a:prstGeom>
        </p:spPr>
      </p:pic>
      <p:sp>
        <p:nvSpPr>
          <p:cNvPr id="17" name="Abgerundetes Rechteck 21">
            <a:extLst>
              <a:ext uri="{FF2B5EF4-FFF2-40B4-BE49-F238E27FC236}">
                <a16:creationId xmlns:a16="http://schemas.microsoft.com/office/drawing/2014/main" id="{1C9C8962-075A-3BC4-CEA5-DC0D7F5251A4}"/>
              </a:ext>
            </a:extLst>
          </p:cNvPr>
          <p:cNvSpPr/>
          <p:nvPr/>
        </p:nvSpPr>
        <p:spPr>
          <a:xfrm>
            <a:off x="8581741" y="2689051"/>
            <a:ext cx="1016284" cy="670373"/>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8" name="Oval 17">
            <a:extLst>
              <a:ext uri="{FF2B5EF4-FFF2-40B4-BE49-F238E27FC236}">
                <a16:creationId xmlns:a16="http://schemas.microsoft.com/office/drawing/2014/main" id="{184BBD87-BAC4-42D4-3F74-CA982B44E8B0}"/>
              </a:ext>
            </a:extLst>
          </p:cNvPr>
          <p:cNvSpPr/>
          <p:nvPr/>
        </p:nvSpPr>
        <p:spPr>
          <a:xfrm>
            <a:off x="8500616" y="321616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52" name="Abgerundetes Rechteck 21">
            <a:extLst>
              <a:ext uri="{FF2B5EF4-FFF2-40B4-BE49-F238E27FC236}">
                <a16:creationId xmlns:a16="http://schemas.microsoft.com/office/drawing/2014/main" id="{6BF69492-A610-F47D-7CA5-6AF148182AEC}"/>
              </a:ext>
            </a:extLst>
          </p:cNvPr>
          <p:cNvSpPr/>
          <p:nvPr/>
        </p:nvSpPr>
        <p:spPr>
          <a:xfrm>
            <a:off x="8581741" y="3868218"/>
            <a:ext cx="1016284" cy="1932887"/>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3" name="Oval 72">
            <a:extLst>
              <a:ext uri="{FF2B5EF4-FFF2-40B4-BE49-F238E27FC236}">
                <a16:creationId xmlns:a16="http://schemas.microsoft.com/office/drawing/2014/main" id="{48A675F2-D4E9-B2B1-5336-E1E0AC736E61}"/>
              </a:ext>
            </a:extLst>
          </p:cNvPr>
          <p:cNvSpPr/>
          <p:nvPr/>
        </p:nvSpPr>
        <p:spPr>
          <a:xfrm>
            <a:off x="8500616" y="3928952"/>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04</a:t>
            </a:r>
          </a:p>
        </p:txBody>
      </p:sp>
      <p:sp>
        <p:nvSpPr>
          <p:cNvPr id="74" name="Abgerundetes Rechteck 21">
            <a:extLst>
              <a:ext uri="{FF2B5EF4-FFF2-40B4-BE49-F238E27FC236}">
                <a16:creationId xmlns:a16="http://schemas.microsoft.com/office/drawing/2014/main" id="{478525FC-8431-6380-34F9-81838BE27608}"/>
              </a:ext>
            </a:extLst>
          </p:cNvPr>
          <p:cNvSpPr/>
          <p:nvPr/>
        </p:nvSpPr>
        <p:spPr>
          <a:xfrm>
            <a:off x="9625360" y="3868217"/>
            <a:ext cx="1016284" cy="175772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5" name="Oval 74">
            <a:extLst>
              <a:ext uri="{FF2B5EF4-FFF2-40B4-BE49-F238E27FC236}">
                <a16:creationId xmlns:a16="http://schemas.microsoft.com/office/drawing/2014/main" id="{E8FF4A80-D0AB-6C5B-CE5A-B00EB806DF9E}"/>
              </a:ext>
            </a:extLst>
          </p:cNvPr>
          <p:cNvSpPr/>
          <p:nvPr/>
        </p:nvSpPr>
        <p:spPr>
          <a:xfrm>
            <a:off x="10589376" y="4475043"/>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05</a:t>
            </a:r>
          </a:p>
        </p:txBody>
      </p:sp>
      <p:sp>
        <p:nvSpPr>
          <p:cNvPr id="76" name="Abgerundetes Rechteck 21">
            <a:extLst>
              <a:ext uri="{FF2B5EF4-FFF2-40B4-BE49-F238E27FC236}">
                <a16:creationId xmlns:a16="http://schemas.microsoft.com/office/drawing/2014/main" id="{415ED375-255F-04DD-34B3-9FB8EA0E379C}"/>
              </a:ext>
            </a:extLst>
          </p:cNvPr>
          <p:cNvSpPr/>
          <p:nvPr/>
        </p:nvSpPr>
        <p:spPr>
          <a:xfrm>
            <a:off x="10630018" y="3145359"/>
            <a:ext cx="1002753" cy="644046"/>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7" name="Oval 76">
            <a:extLst>
              <a:ext uri="{FF2B5EF4-FFF2-40B4-BE49-F238E27FC236}">
                <a16:creationId xmlns:a16="http://schemas.microsoft.com/office/drawing/2014/main" id="{13A6624C-AA4D-DFB9-8DEF-433362260524}"/>
              </a:ext>
            </a:extLst>
          </p:cNvPr>
          <p:cNvSpPr/>
          <p:nvPr/>
        </p:nvSpPr>
        <p:spPr>
          <a:xfrm>
            <a:off x="11570406" y="311163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7" name="Abgerundetes Rechteck 21">
            <a:extLst>
              <a:ext uri="{FF2B5EF4-FFF2-40B4-BE49-F238E27FC236}">
                <a16:creationId xmlns:a16="http://schemas.microsoft.com/office/drawing/2014/main" id="{F0E4BDDD-9392-0A32-A24D-FF00ECCA530A}"/>
              </a:ext>
            </a:extLst>
          </p:cNvPr>
          <p:cNvSpPr/>
          <p:nvPr/>
        </p:nvSpPr>
        <p:spPr>
          <a:xfrm>
            <a:off x="6556414" y="3469682"/>
            <a:ext cx="1836191" cy="325282"/>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3" name="Oval 42">
            <a:extLst>
              <a:ext uri="{FF2B5EF4-FFF2-40B4-BE49-F238E27FC236}">
                <a16:creationId xmlns:a16="http://schemas.microsoft.com/office/drawing/2014/main" id="{09FCB324-94F0-90CD-82E5-7C4F49510F9B}"/>
              </a:ext>
            </a:extLst>
          </p:cNvPr>
          <p:cNvSpPr/>
          <p:nvPr/>
        </p:nvSpPr>
        <p:spPr>
          <a:xfrm>
            <a:off x="8193664" y="339940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9" name="Abgerundetes Rechteck 21">
            <a:extLst>
              <a:ext uri="{FF2B5EF4-FFF2-40B4-BE49-F238E27FC236}">
                <a16:creationId xmlns:a16="http://schemas.microsoft.com/office/drawing/2014/main" id="{193E472D-19F9-B68A-78B7-0038331DB2BE}"/>
              </a:ext>
            </a:extLst>
          </p:cNvPr>
          <p:cNvSpPr/>
          <p:nvPr/>
        </p:nvSpPr>
        <p:spPr>
          <a:xfrm>
            <a:off x="8589590" y="3388172"/>
            <a:ext cx="1016284" cy="452953"/>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1" name="Oval 10">
            <a:extLst>
              <a:ext uri="{FF2B5EF4-FFF2-40B4-BE49-F238E27FC236}">
                <a16:creationId xmlns:a16="http://schemas.microsoft.com/office/drawing/2014/main" id="{BA1BEC53-B15F-A424-E73F-FC872783EBD1}"/>
              </a:ext>
            </a:extLst>
          </p:cNvPr>
          <p:cNvSpPr/>
          <p:nvPr/>
        </p:nvSpPr>
        <p:spPr>
          <a:xfrm>
            <a:off x="9553612" y="359830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14" name="Oval 13">
            <a:extLst>
              <a:ext uri="{FF2B5EF4-FFF2-40B4-BE49-F238E27FC236}">
                <a16:creationId xmlns:a16="http://schemas.microsoft.com/office/drawing/2014/main" id="{933A96B3-C06B-83C6-5945-9531EAD20D58}"/>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
        <p:nvSpPr>
          <p:cNvPr id="78" name="Oval 77">
            <a:extLst>
              <a:ext uri="{FF2B5EF4-FFF2-40B4-BE49-F238E27FC236}">
                <a16:creationId xmlns:a16="http://schemas.microsoft.com/office/drawing/2014/main" id="{A1F241F6-1E18-0FB0-A33B-9BB35D39707F}"/>
              </a:ext>
            </a:extLst>
          </p:cNvPr>
          <p:cNvSpPr/>
          <p:nvPr/>
        </p:nvSpPr>
        <p:spPr>
          <a:xfrm>
            <a:off x="1564659" y="394916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9" name="Oval 78">
            <a:extLst>
              <a:ext uri="{FF2B5EF4-FFF2-40B4-BE49-F238E27FC236}">
                <a16:creationId xmlns:a16="http://schemas.microsoft.com/office/drawing/2014/main" id="{45A04008-B7FF-469A-6626-28CB061DB7FE}"/>
              </a:ext>
            </a:extLst>
          </p:cNvPr>
          <p:cNvSpPr/>
          <p:nvPr/>
        </p:nvSpPr>
        <p:spPr>
          <a:xfrm>
            <a:off x="1564260" y="455337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Tree>
    <p:extLst>
      <p:ext uri="{BB962C8B-B14F-4D97-AF65-F5344CB8AC3E}">
        <p14:creationId xmlns:p14="http://schemas.microsoft.com/office/powerpoint/2010/main" val="63957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D4309-5FEA-11E7-E6B4-EA78A894738C}"/>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1142C176-32D4-8D86-38FC-87E49EA7DD52}"/>
              </a:ext>
            </a:extLst>
          </p:cNvPr>
          <p:cNvSpPr/>
          <p:nvPr/>
        </p:nvSpPr>
        <p:spPr>
          <a:xfrm>
            <a:off x="1649435" y="1642957"/>
            <a:ext cx="4604610" cy="2920033"/>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spc="-25">
                <a:solidFill>
                  <a:schemeClr val="tx1"/>
                </a:solidFill>
                <a:latin typeface="Inter Light" panose="020F0502020204030204"/>
                <a:cs typeface="Bai Jamjuree" pitchFamily="2" charset="-34"/>
              </a:rPr>
              <a:t>S2-4_01: Maßnahmen zur Vermeidung/Minderung/Behebung neg. Auswirkungen</a:t>
            </a:r>
          </a:p>
          <a:p>
            <a:pPr defTabSz="228600">
              <a:spcAft>
                <a:spcPts val="300"/>
              </a:spcAft>
            </a:pPr>
            <a:r>
              <a:rPr lang="de-DE" spc="-25">
                <a:solidFill>
                  <a:schemeClr val="tx1"/>
                </a:solidFill>
                <a:latin typeface="Inter Light" panose="020F0502020204030204"/>
                <a:cs typeface="Bai Jamjuree" pitchFamily="2" charset="-34"/>
              </a:rPr>
              <a:t>S2-4_02: Abhilfemaßnahmen bei eingetretenen negativen Auswirkungen</a:t>
            </a:r>
          </a:p>
          <a:p>
            <a:pPr defTabSz="228600">
              <a:spcAft>
                <a:spcPts val="300"/>
              </a:spcAft>
            </a:pPr>
            <a:r>
              <a:rPr lang="de-DE" spc="-25">
                <a:solidFill>
                  <a:schemeClr val="tx1"/>
                </a:solidFill>
                <a:latin typeface="Inter Light" panose="020F0502020204030204"/>
                <a:cs typeface="Bai Jamjuree" pitchFamily="2" charset="-34"/>
              </a:rPr>
              <a:t>S2-4_03: Initiativen mit positiver Wirkung auf Beschäftigte der Wertschöpfungskette</a:t>
            </a:r>
            <a:endParaRPr lang="de-DE" i="1" spc="-25">
              <a:solidFill>
                <a:srgbClr val="A2A3AD"/>
              </a:solidFill>
              <a:latin typeface="Inter Light" panose="020F0502020204030204"/>
              <a:cs typeface="Bai Jamjuree" pitchFamily="2" charset="-34"/>
            </a:endParaRPr>
          </a:p>
          <a:p>
            <a:pPr defTabSz="228600">
              <a:spcAft>
                <a:spcPts val="300"/>
              </a:spcAft>
            </a:pPr>
            <a:r>
              <a:rPr lang="de-DE" spc="-25">
                <a:solidFill>
                  <a:schemeClr val="tx1"/>
                </a:solidFill>
                <a:latin typeface="Inter Light" panose="020F0502020204030204"/>
                <a:cs typeface="Bai Jamjuree" pitchFamily="2" charset="-34"/>
              </a:rPr>
              <a:t>S2-4_04: Verfahren zur Erfolgsmessung von Maßnahmen</a:t>
            </a:r>
          </a:p>
          <a:p>
            <a:pPr defTabSz="228600">
              <a:spcAft>
                <a:spcPts val="300"/>
              </a:spcAft>
            </a:pPr>
            <a:r>
              <a:rPr lang="de-DE" spc="-25">
                <a:solidFill>
                  <a:schemeClr val="tx1"/>
                </a:solidFill>
                <a:latin typeface="Inter Light" panose="020F0502020204030204"/>
                <a:cs typeface="Bai Jamjuree" pitchFamily="2" charset="-34"/>
              </a:rPr>
              <a:t>S2-4_05: Prozess zur Festlegung geeigneter Maßnahmen</a:t>
            </a:r>
          </a:p>
          <a:p>
            <a:pPr defTabSz="228600">
              <a:spcAft>
                <a:spcPts val="300"/>
              </a:spcAft>
            </a:pPr>
            <a:r>
              <a:rPr lang="de-DE" spc="-25">
                <a:solidFill>
                  <a:schemeClr val="tx1"/>
                </a:solidFill>
                <a:latin typeface="Inter Light" panose="020F0502020204030204"/>
                <a:cs typeface="Bai Jamjuree" pitchFamily="2" charset="-34"/>
              </a:rPr>
              <a:t>S2-4_06/07: Umgang mit neg. Auswirkungen / Wirksamkeit von Abhilfeverfahren</a:t>
            </a:r>
          </a:p>
          <a:p>
            <a:pPr defTabSz="228600">
              <a:spcAft>
                <a:spcPts val="300"/>
              </a:spcAft>
            </a:pPr>
            <a:r>
              <a:rPr lang="de-DE" spc="-25">
                <a:solidFill>
                  <a:schemeClr val="tx1"/>
                </a:solidFill>
                <a:latin typeface="Inter Light" panose="020F0502020204030204"/>
                <a:cs typeface="Bai Jamjuree" pitchFamily="2" charset="-34"/>
              </a:rPr>
              <a:t>S2-4_08/09: Maßnahmen zur Risikominderung / zur Nutzung von Chancen</a:t>
            </a:r>
          </a:p>
          <a:p>
            <a:pPr defTabSz="228600">
              <a:spcAft>
                <a:spcPts val="300"/>
              </a:spcAft>
            </a:pPr>
            <a:r>
              <a:rPr lang="de-DE" spc="-25">
                <a:solidFill>
                  <a:schemeClr val="tx1"/>
                </a:solidFill>
                <a:latin typeface="Inter Light" panose="020F0502020204030204"/>
                <a:cs typeface="Bai Jamjuree" pitchFamily="2" charset="-34"/>
              </a:rPr>
              <a:t>S2-4_10: Vermeidung von Schäden durch eigene Praktiken </a:t>
            </a:r>
          </a:p>
          <a:p>
            <a:pPr defTabSz="228600">
              <a:spcAft>
                <a:spcPts val="300"/>
              </a:spcAft>
            </a:pPr>
            <a:r>
              <a:rPr lang="de-DE" spc="-25">
                <a:solidFill>
                  <a:schemeClr val="tx1"/>
                </a:solidFill>
                <a:latin typeface="Inter Light" panose="020F0502020204030204"/>
                <a:cs typeface="Bai Jamjuree" pitchFamily="2" charset="-34"/>
              </a:rPr>
              <a:t>S2-4_11: Schwere Menschenrechtsverletzungen in der Wertschöpfungskette</a:t>
            </a:r>
          </a:p>
          <a:p>
            <a:pPr defTabSz="228600">
              <a:spcAft>
                <a:spcPts val="300"/>
              </a:spcAft>
            </a:pPr>
            <a:r>
              <a:rPr lang="de-DE" spc="-25">
                <a:solidFill>
                  <a:schemeClr val="tx1"/>
                </a:solidFill>
                <a:latin typeface="Inter Light" panose="020F0502020204030204"/>
                <a:cs typeface="Bai Jamjuree" pitchFamily="2" charset="-34"/>
              </a:rPr>
              <a:t>S2-4_12: Ressourceneinsatz zur Steuerung von Auswirkungen</a:t>
            </a:r>
          </a:p>
          <a:p>
            <a:pPr defTabSz="228600">
              <a:spcAft>
                <a:spcPts val="300"/>
              </a:spcAft>
            </a:pPr>
            <a:r>
              <a:rPr lang="de-DE" spc="-25">
                <a:solidFill>
                  <a:srgbClr val="A2A3AD"/>
                </a:solidFill>
                <a:latin typeface="Inter Light" panose="020F0502020204030204"/>
                <a:cs typeface="Bai Jamjuree" pitchFamily="2" charset="-34"/>
              </a:rPr>
              <a:t>S2-4_13 (v): Einflussnahme auf Geschäftspartner</a:t>
            </a:r>
          </a:p>
          <a:p>
            <a:pPr defTabSz="228600">
              <a:spcAft>
                <a:spcPts val="300"/>
              </a:spcAft>
            </a:pPr>
            <a:r>
              <a:rPr lang="de-DE" spc="-25">
                <a:solidFill>
                  <a:srgbClr val="A2A3AD"/>
                </a:solidFill>
                <a:latin typeface="Inter Light" panose="020F0502020204030204"/>
                <a:cs typeface="Bai Jamjuree" pitchFamily="2" charset="-34"/>
              </a:rPr>
              <a:t>S2-4_14 (v): Beteiligung an Branchen- oder Multi-Stakeholder-Initiativen</a:t>
            </a:r>
          </a:p>
          <a:p>
            <a:pPr defTabSz="228600">
              <a:spcAft>
                <a:spcPts val="300"/>
              </a:spcAft>
            </a:pPr>
            <a:r>
              <a:rPr lang="de-DE" spc="-25">
                <a:solidFill>
                  <a:srgbClr val="A2A3AD"/>
                </a:solidFill>
                <a:latin typeface="Inter Light" panose="020F0502020204030204"/>
                <a:cs typeface="Bai Jamjuree" pitchFamily="2" charset="-34"/>
              </a:rPr>
              <a:t>S2-4_15 (v): Einbindung von Beschäftigten in Gestaltung und Umsetzung</a:t>
            </a:r>
          </a:p>
          <a:p>
            <a:pPr defTabSz="228600">
              <a:spcAft>
                <a:spcPts val="300"/>
              </a:spcAft>
            </a:pPr>
            <a:r>
              <a:rPr lang="de-DE" spc="-25">
                <a:solidFill>
                  <a:srgbClr val="A2A3AD"/>
                </a:solidFill>
                <a:latin typeface="Inter Light" panose="020F0502020204030204"/>
                <a:cs typeface="Bai Jamjuree" pitchFamily="2" charset="-34"/>
              </a:rPr>
              <a:t>S2-4_16 (v): Erzielte oder angestrebte positive Ergebnisse</a:t>
            </a:r>
          </a:p>
          <a:p>
            <a:pPr defTabSz="228600">
              <a:spcAft>
                <a:spcPts val="300"/>
              </a:spcAft>
            </a:pPr>
            <a:r>
              <a:rPr lang="de-DE" spc="-25">
                <a:solidFill>
                  <a:srgbClr val="A2A3AD"/>
                </a:solidFill>
                <a:latin typeface="Inter Light" panose="020F0502020204030204"/>
                <a:cs typeface="Bai Jamjuree" pitchFamily="2" charset="-34"/>
              </a:rPr>
              <a:t>S2-4_17 (v): Beitrag zur Erreichung der UN-Ziele für nachhaltige Entwicklung</a:t>
            </a:r>
          </a:p>
          <a:p>
            <a:pPr defTabSz="228600">
              <a:spcAft>
                <a:spcPts val="300"/>
              </a:spcAft>
            </a:pPr>
            <a:r>
              <a:rPr lang="de-DE" spc="-25">
                <a:solidFill>
                  <a:srgbClr val="A2A3AD"/>
                </a:solidFill>
                <a:latin typeface="Inter Light" panose="020F0502020204030204"/>
                <a:cs typeface="Bai Jamjuree" pitchFamily="2" charset="-34"/>
              </a:rPr>
              <a:t>S2-4_18 (v): Interne Zuständigkeiten und Maßnahmen</a:t>
            </a:r>
          </a:p>
        </p:txBody>
      </p:sp>
      <p:sp>
        <p:nvSpPr>
          <p:cNvPr id="38" name="Slide Number Placeholder 37">
            <a:extLst>
              <a:ext uri="{FF2B5EF4-FFF2-40B4-BE49-F238E27FC236}">
                <a16:creationId xmlns:a16="http://schemas.microsoft.com/office/drawing/2014/main" id="{DFBF806B-4E2E-674F-DF2E-952437C6ADA0}"/>
              </a:ext>
            </a:extLst>
          </p:cNvPr>
          <p:cNvSpPr>
            <a:spLocks noGrp="1"/>
          </p:cNvSpPr>
          <p:nvPr>
            <p:ph type="sldNum" sz="quarter" idx="11"/>
          </p:nvPr>
        </p:nvSpPr>
        <p:spPr/>
        <p:txBody>
          <a:bodyPr/>
          <a:lstStyle/>
          <a:p>
            <a:fld id="{5237CC50-559B-734E-9989-0D093A8E99B9}" type="slidenum">
              <a:rPr lang="en-US" smtClean="0"/>
              <a:pPr/>
              <a:t>16</a:t>
            </a:fld>
            <a:endParaRPr lang="en-US"/>
          </a:p>
        </p:txBody>
      </p:sp>
      <p:sp>
        <p:nvSpPr>
          <p:cNvPr id="5" name="Text Placeholder 4">
            <a:extLst>
              <a:ext uri="{FF2B5EF4-FFF2-40B4-BE49-F238E27FC236}">
                <a16:creationId xmlns:a16="http://schemas.microsoft.com/office/drawing/2014/main" id="{A6498E55-8C92-DAF6-9A9B-95BA9D52BB5D}"/>
              </a:ext>
            </a:extLst>
          </p:cNvPr>
          <p:cNvSpPr>
            <a:spLocks noGrp="1"/>
          </p:cNvSpPr>
          <p:nvPr>
            <p:ph type="body" sz="quarter" idx="12"/>
          </p:nvPr>
        </p:nvSpPr>
        <p:spPr/>
        <p:txBody>
          <a:bodyPr/>
          <a:lstStyle/>
          <a:p>
            <a:r>
              <a:rPr lang="en-US" err="1"/>
              <a:t>Fokus</a:t>
            </a:r>
            <a:r>
              <a:rPr lang="en-US"/>
              <a:t>: </a:t>
            </a:r>
            <a:r>
              <a:rPr lang="en-US" err="1"/>
              <a:t>Datenpunkte</a:t>
            </a:r>
            <a:r>
              <a:rPr lang="en-US"/>
              <a:t> des S2 – </a:t>
            </a:r>
            <a:r>
              <a:rPr lang="en-US" err="1"/>
              <a:t>Arbeitskräfte</a:t>
            </a:r>
            <a:r>
              <a:rPr lang="en-US"/>
              <a:t> der </a:t>
            </a:r>
            <a:r>
              <a:rPr lang="en-US" err="1"/>
              <a:t>Wertschöpfungskette</a:t>
            </a:r>
            <a:endParaRPr lang="en-US"/>
          </a:p>
        </p:txBody>
      </p:sp>
      <p:sp>
        <p:nvSpPr>
          <p:cNvPr id="20" name="Rounded Rectangle 19">
            <a:extLst>
              <a:ext uri="{FF2B5EF4-FFF2-40B4-BE49-F238E27FC236}">
                <a16:creationId xmlns:a16="http://schemas.microsoft.com/office/drawing/2014/main" id="{B7E9F916-8E3F-3C1E-A71F-FD44C7DC6700}"/>
              </a:ext>
            </a:extLst>
          </p:cNvPr>
          <p:cNvSpPr/>
          <p:nvPr/>
        </p:nvSpPr>
        <p:spPr>
          <a:xfrm>
            <a:off x="635041" y="1361752"/>
            <a:ext cx="2579873"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S2-4 Maßnahmen,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MDR-A (A = Actions)</a:t>
            </a:r>
          </a:p>
        </p:txBody>
      </p:sp>
      <p:sp>
        <p:nvSpPr>
          <p:cNvPr id="58" name="TextBox 57">
            <a:extLst>
              <a:ext uri="{FF2B5EF4-FFF2-40B4-BE49-F238E27FC236}">
                <a16:creationId xmlns:a16="http://schemas.microsoft.com/office/drawing/2014/main" id="{0602DB2B-6FB0-FE2E-CEC7-EEC850F6357E}"/>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CDFB31BB-7811-6172-2A71-41CA7590E233}"/>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a:t>
            </a:r>
            <a:r>
              <a:rPr lang="de-DE" sz="600" err="1"/>
              <a:t>Carlsberger</a:t>
            </a:r>
            <a:r>
              <a:rPr lang="de-DE" sz="600"/>
              <a:t> Group Annual Report 2024, S. 97; Bayer Annual Report, S. 202-203 </a:t>
            </a:r>
          </a:p>
        </p:txBody>
      </p:sp>
      <p:sp>
        <p:nvSpPr>
          <p:cNvPr id="33" name="Title 3">
            <a:extLst>
              <a:ext uri="{FF2B5EF4-FFF2-40B4-BE49-F238E27FC236}">
                <a16:creationId xmlns:a16="http://schemas.microsoft.com/office/drawing/2014/main" id="{E6C7B077-22FA-E525-E651-8CBD892B16F4}"/>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S2-4) Maßnahmen </a:t>
            </a:r>
          </a:p>
        </p:txBody>
      </p:sp>
      <p:sp>
        <p:nvSpPr>
          <p:cNvPr id="22" name="Rounded Rectangle 48">
            <a:extLst>
              <a:ext uri="{FF2B5EF4-FFF2-40B4-BE49-F238E27FC236}">
                <a16:creationId xmlns:a16="http://schemas.microsoft.com/office/drawing/2014/main" id="{12C722ED-B377-EDDF-37C9-3595B505056A}"/>
              </a:ext>
            </a:extLst>
          </p:cNvPr>
          <p:cNvSpPr/>
          <p:nvPr/>
        </p:nvSpPr>
        <p:spPr>
          <a:xfrm>
            <a:off x="1649435" y="4599807"/>
            <a:ext cx="4604610" cy="1257141"/>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i="1" spc="-25">
                <a:solidFill>
                  <a:srgbClr val="A2A3AD"/>
                </a:solidFill>
                <a:latin typeface="Inter Light" panose="020F0502020204030204"/>
                <a:cs typeface="Bai Jamjuree" pitchFamily="2" charset="-34"/>
              </a:rPr>
              <a:t>S2.MDR-A_01/02/03: Maßnahme​ &amp; Anwendungsbereich &amp; geplanter Zeithorizont​</a:t>
            </a:r>
          </a:p>
          <a:p>
            <a:pPr defTabSz="228600">
              <a:spcAft>
                <a:spcPts val="300"/>
              </a:spcAft>
            </a:pPr>
            <a:r>
              <a:rPr lang="de-DE" i="1" spc="-25">
                <a:solidFill>
                  <a:srgbClr val="A2A3AD"/>
                </a:solidFill>
                <a:latin typeface="Inter Light" panose="020F0502020204030204"/>
                <a:cs typeface="Bai Jamjuree" pitchFamily="2" charset="-34"/>
              </a:rPr>
              <a:t>S2.MDR-A_04: Beschreibung und Ergebnisse zur Unterstützung Betroffener </a:t>
            </a:r>
          </a:p>
          <a:p>
            <a:pPr defTabSz="228600">
              <a:spcAft>
                <a:spcPts val="300"/>
              </a:spcAft>
            </a:pPr>
            <a:r>
              <a:rPr lang="de-DE" i="1" spc="-25">
                <a:solidFill>
                  <a:srgbClr val="A2A3AD"/>
                </a:solidFill>
                <a:latin typeface="Inter Light" panose="020F0502020204030204"/>
                <a:cs typeface="Bai Jamjuree" pitchFamily="2" charset="-34"/>
              </a:rPr>
              <a:t>S2.MDR-A_05: Informationen zum Fortschritt von Maßnahmen aus früheren Berichten​​</a:t>
            </a:r>
          </a:p>
          <a:p>
            <a:pPr defTabSz="228600">
              <a:spcAft>
                <a:spcPts val="300"/>
              </a:spcAft>
            </a:pPr>
            <a:r>
              <a:rPr lang="de-DE" i="1" spc="-25">
                <a:solidFill>
                  <a:srgbClr val="A2A3AD"/>
                </a:solidFill>
                <a:latin typeface="Inter Light" panose="020F0502020204030204"/>
                <a:cs typeface="Bai Jamjuree" pitchFamily="2" charset="-34"/>
              </a:rPr>
              <a:t>S2.MDR-A_06/07: Art der Ressourcen​/Bezug zu Beträgen in Finanzberichten​​</a:t>
            </a:r>
          </a:p>
          <a:p>
            <a:pPr defTabSz="228600">
              <a:spcAft>
                <a:spcPts val="300"/>
              </a:spcAft>
            </a:pPr>
            <a:r>
              <a:rPr lang="de-DE" i="1" spc="-25">
                <a:solidFill>
                  <a:srgbClr val="A2A3AD"/>
                </a:solidFill>
                <a:latin typeface="Inter Light" panose="020F0502020204030204"/>
                <a:cs typeface="Bai Jamjuree" pitchFamily="2" charset="-34"/>
              </a:rPr>
              <a:t>S2.MDR-A_08 (v): Finanzielle Ressourcen nach Zeithorizont und Ressourcenart​​</a:t>
            </a:r>
          </a:p>
          <a:p>
            <a:pPr defTabSz="228600">
              <a:spcAft>
                <a:spcPts val="300"/>
              </a:spcAft>
            </a:pPr>
            <a:r>
              <a:rPr lang="de-DE" i="1" spc="-25">
                <a:solidFill>
                  <a:srgbClr val="A2A3AD"/>
                </a:solidFill>
                <a:latin typeface="Inter Light" panose="020F0502020204030204"/>
                <a:cs typeface="Bai Jamjuree" pitchFamily="2" charset="-34"/>
              </a:rPr>
              <a:t>S2.MDR-A_09/10 &amp; 11/12: Aktuelle &amp; zukünftige dem AP</a:t>
            </a:r>
            <a:r>
              <a:rPr lang="de-DE" i="1" spc="-25" baseline="30000">
                <a:solidFill>
                  <a:srgbClr val="A2A3AD"/>
                </a:solidFill>
                <a:latin typeface="Inter Light" panose="020F0502020204030204"/>
                <a:cs typeface="Bai Jamjuree" pitchFamily="2" charset="-34"/>
              </a:rPr>
              <a:t>1</a:t>
            </a:r>
            <a:r>
              <a:rPr lang="de-DE" i="1" spc="-25">
                <a:solidFill>
                  <a:srgbClr val="A2A3AD"/>
                </a:solidFill>
                <a:latin typeface="Inter Light" panose="020F0502020204030204"/>
                <a:cs typeface="Bai Jamjuree" pitchFamily="2" charset="-34"/>
              </a:rPr>
              <a:t> zugewiesene </a:t>
            </a:r>
            <a:r>
              <a:rPr lang="de-DE" i="1" spc="-25" err="1">
                <a:solidFill>
                  <a:srgbClr val="A2A3AD"/>
                </a:solidFill>
                <a:latin typeface="Inter Light" panose="020F0502020204030204"/>
                <a:cs typeface="Bai Jamjuree" pitchFamily="2" charset="-34"/>
              </a:rPr>
              <a:t>CapEx</a:t>
            </a:r>
            <a:r>
              <a:rPr lang="de-DE" i="1" spc="-25">
                <a:solidFill>
                  <a:srgbClr val="A2A3AD"/>
                </a:solidFill>
                <a:latin typeface="Inter Light" panose="020F0502020204030204"/>
                <a:cs typeface="Bai Jamjuree" pitchFamily="2" charset="-34"/>
              </a:rPr>
              <a:t>​ / </a:t>
            </a:r>
            <a:r>
              <a:rPr lang="de-DE" i="1" spc="-25" err="1">
                <a:solidFill>
                  <a:srgbClr val="A2A3AD"/>
                </a:solidFill>
                <a:latin typeface="Inter Light" panose="020F0502020204030204"/>
                <a:cs typeface="Bai Jamjuree" pitchFamily="2" charset="-34"/>
              </a:rPr>
              <a:t>OpEx</a:t>
            </a:r>
            <a:r>
              <a:rPr lang="de-DE" i="1" spc="-25">
                <a:solidFill>
                  <a:srgbClr val="A2A3AD"/>
                </a:solidFill>
                <a:latin typeface="Inter Light" panose="020F0502020204030204"/>
                <a:cs typeface="Bai Jamjuree" pitchFamily="2" charset="-34"/>
              </a:rPr>
              <a:t>​</a:t>
            </a:r>
          </a:p>
          <a:p>
            <a:pPr defTabSz="228600">
              <a:spcAft>
                <a:spcPts val="300"/>
              </a:spcAft>
            </a:pPr>
            <a:r>
              <a:rPr lang="de-DE" i="1" spc="-25">
                <a:solidFill>
                  <a:srgbClr val="A2A3AD"/>
                </a:solidFill>
                <a:latin typeface="Inter Light" panose="020F0502020204030204"/>
                <a:cs typeface="Bai Jamjuree" pitchFamily="2" charset="-34"/>
              </a:rPr>
              <a:t>S2.MDR-A_13/14: Gründe für fehlende Maßnahmen / ggf. Zeitplan bis zur Einführung​​</a:t>
            </a:r>
          </a:p>
        </p:txBody>
      </p:sp>
      <p:sp>
        <p:nvSpPr>
          <p:cNvPr id="24" name="Rounded Rectangle 3">
            <a:extLst>
              <a:ext uri="{FF2B5EF4-FFF2-40B4-BE49-F238E27FC236}">
                <a16:creationId xmlns:a16="http://schemas.microsoft.com/office/drawing/2014/main" id="{B9918328-F341-07EC-220E-53A589DCD57F}"/>
              </a:ext>
            </a:extLst>
          </p:cNvPr>
          <p:cNvSpPr/>
          <p:nvPr/>
        </p:nvSpPr>
        <p:spPr>
          <a:xfrm>
            <a:off x="639988" y="4595364"/>
            <a:ext cx="894522" cy="1257142"/>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S2.MDR-A:</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 Maßnahmen</a:t>
            </a:r>
          </a:p>
        </p:txBody>
      </p:sp>
      <p:sp>
        <p:nvSpPr>
          <p:cNvPr id="28" name="Rounded Rectangle 20">
            <a:extLst>
              <a:ext uri="{FF2B5EF4-FFF2-40B4-BE49-F238E27FC236}">
                <a16:creationId xmlns:a16="http://schemas.microsoft.com/office/drawing/2014/main" id="{B0CE5F13-D6B6-8CD7-D122-95CF3CC54774}"/>
              </a:ext>
            </a:extLst>
          </p:cNvPr>
          <p:cNvSpPr/>
          <p:nvPr/>
        </p:nvSpPr>
        <p:spPr>
          <a:xfrm>
            <a:off x="639988" y="1640459"/>
            <a:ext cx="894522" cy="2922531"/>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S2-4: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Maßnahmen im Zusammen-hang mit Arbeitskräften in der Wert-schöpfungs-kette</a:t>
            </a:r>
          </a:p>
        </p:txBody>
      </p:sp>
      <p:sp>
        <p:nvSpPr>
          <p:cNvPr id="6" name="Rounded Rectangle 8">
            <a:extLst>
              <a:ext uri="{FF2B5EF4-FFF2-40B4-BE49-F238E27FC236}">
                <a16:creationId xmlns:a16="http://schemas.microsoft.com/office/drawing/2014/main" id="{B2ED691F-0934-0093-104B-A55F57BF9DE3}"/>
              </a:ext>
            </a:extLst>
          </p:cNvPr>
          <p:cNvSpPr/>
          <p:nvPr/>
        </p:nvSpPr>
        <p:spPr>
          <a:xfrm>
            <a:off x="6443181" y="1640459"/>
            <a:ext cx="5309102" cy="4212048"/>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A0502363-4694-CBEB-31FA-ADA40F1A754B}"/>
              </a:ext>
            </a:extLst>
          </p:cNvPr>
          <p:cNvSpPr/>
          <p:nvPr/>
        </p:nvSpPr>
        <p:spPr>
          <a:xfrm>
            <a:off x="1308335" y="496155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C34A1E97-2BA2-A956-2542-65272C1EEC42}"/>
              </a:ext>
            </a:extLst>
          </p:cNvPr>
          <p:cNvSpPr/>
          <p:nvPr/>
        </p:nvSpPr>
        <p:spPr>
          <a:xfrm>
            <a:off x="1017746" y="256100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25A338ED-9742-5833-5A08-60EB1059ECBA}"/>
              </a:ext>
            </a:extLst>
          </p:cNvPr>
          <p:cNvSpPr/>
          <p:nvPr/>
        </p:nvSpPr>
        <p:spPr>
          <a:xfrm>
            <a:off x="1553955" y="169997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 name="Rounded Rectangle 2">
            <a:extLst>
              <a:ext uri="{FF2B5EF4-FFF2-40B4-BE49-F238E27FC236}">
                <a16:creationId xmlns:a16="http://schemas.microsoft.com/office/drawing/2014/main" id="{0863D240-FDFD-B703-7E1F-DD1A92152257}"/>
              </a:ext>
            </a:extLst>
          </p:cNvPr>
          <p:cNvSpPr/>
          <p:nvPr/>
        </p:nvSpPr>
        <p:spPr>
          <a:xfrm>
            <a:off x="4102798" y="5893765"/>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13 &amp; 14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7" name="Picture 2" descr="Fallstudie: Carlsberg SAP-Datenarchivierung und GDPR-Compliance">
            <a:extLst>
              <a:ext uri="{FF2B5EF4-FFF2-40B4-BE49-F238E27FC236}">
                <a16:creationId xmlns:a16="http://schemas.microsoft.com/office/drawing/2014/main" id="{93700079-0C44-9C26-A195-E79C34D926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9" t="14299" r="8507" b="12030"/>
          <a:stretch/>
        </p:blipFill>
        <p:spPr bwMode="auto">
          <a:xfrm>
            <a:off x="10911572" y="1706309"/>
            <a:ext cx="764983" cy="421590"/>
          </a:xfrm>
          <a:prstGeom prst="roundRect">
            <a:avLst>
              <a:gd name="adj" fmla="val 4147"/>
            </a:avLst>
          </a:prstGeom>
          <a:noFill/>
          <a:extLst>
            <a:ext uri="{909E8E84-426E-40DD-AFC4-6F175D3DCCD1}">
              <a14:hiddenFill xmlns:a14="http://schemas.microsoft.com/office/drawing/2010/main">
                <a:solidFill>
                  <a:srgbClr val="FFFFFF"/>
                </a:solidFill>
              </a14:hiddenFill>
            </a:ext>
          </a:extLst>
        </p:spPr>
      </p:pic>
      <p:pic>
        <p:nvPicPr>
          <p:cNvPr id="10" name="Grafik 9" descr="Ein Bild, das Text, Brief, Screenshot, Schrift enthält.&#10;&#10;KI-generierte Inhalte können fehlerhaft sein.">
            <a:extLst>
              <a:ext uri="{FF2B5EF4-FFF2-40B4-BE49-F238E27FC236}">
                <a16:creationId xmlns:a16="http://schemas.microsoft.com/office/drawing/2014/main" id="{E2298566-94F0-4BC9-3A56-8B3FC830E030}"/>
              </a:ext>
            </a:extLst>
          </p:cNvPr>
          <p:cNvPicPr>
            <a:picLocks noChangeAspect="1"/>
          </p:cNvPicPr>
          <p:nvPr/>
        </p:nvPicPr>
        <p:blipFill>
          <a:blip r:embed="rId4"/>
          <a:stretch>
            <a:fillRect/>
          </a:stretch>
        </p:blipFill>
        <p:spPr>
          <a:xfrm>
            <a:off x="6556500" y="1743034"/>
            <a:ext cx="1718356" cy="1966606"/>
          </a:xfrm>
          <a:prstGeom prst="roundRect">
            <a:avLst>
              <a:gd name="adj" fmla="val 2551"/>
            </a:avLst>
          </a:prstGeom>
        </p:spPr>
      </p:pic>
      <p:pic>
        <p:nvPicPr>
          <p:cNvPr id="12" name="Grafik 11" descr="Ein Bild, das Text, Papier, Brief, Schrift enthält.&#10;&#10;KI-generierte Inhalte können fehlerhaft sein.">
            <a:extLst>
              <a:ext uri="{FF2B5EF4-FFF2-40B4-BE49-F238E27FC236}">
                <a16:creationId xmlns:a16="http://schemas.microsoft.com/office/drawing/2014/main" id="{561E35E3-4AF7-6CC0-8454-91BBA0C0BEAD}"/>
              </a:ext>
            </a:extLst>
          </p:cNvPr>
          <p:cNvPicPr>
            <a:picLocks noChangeAspect="1"/>
          </p:cNvPicPr>
          <p:nvPr/>
        </p:nvPicPr>
        <p:blipFill>
          <a:blip r:embed="rId5"/>
          <a:stretch>
            <a:fillRect/>
          </a:stretch>
        </p:blipFill>
        <p:spPr>
          <a:xfrm>
            <a:off x="8320980" y="1743034"/>
            <a:ext cx="1562509" cy="1966606"/>
          </a:xfrm>
          <a:prstGeom prst="roundRect">
            <a:avLst>
              <a:gd name="adj" fmla="val 5479"/>
            </a:avLst>
          </a:prstGeom>
        </p:spPr>
      </p:pic>
      <p:sp>
        <p:nvSpPr>
          <p:cNvPr id="17" name="Abgerundetes Rechteck 21">
            <a:extLst>
              <a:ext uri="{FF2B5EF4-FFF2-40B4-BE49-F238E27FC236}">
                <a16:creationId xmlns:a16="http://schemas.microsoft.com/office/drawing/2014/main" id="{E55FF01A-3BDD-A241-F71A-CF489CDCE52C}"/>
              </a:ext>
            </a:extLst>
          </p:cNvPr>
          <p:cNvSpPr/>
          <p:nvPr/>
        </p:nvSpPr>
        <p:spPr>
          <a:xfrm>
            <a:off x="6578594" y="2506538"/>
            <a:ext cx="955682" cy="6168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1" name="Abgerundetes Rechteck 21">
            <a:extLst>
              <a:ext uri="{FF2B5EF4-FFF2-40B4-BE49-F238E27FC236}">
                <a16:creationId xmlns:a16="http://schemas.microsoft.com/office/drawing/2014/main" id="{FCF79EC8-BA9D-CD65-868F-E144511DEDDD}"/>
              </a:ext>
            </a:extLst>
          </p:cNvPr>
          <p:cNvSpPr/>
          <p:nvPr/>
        </p:nvSpPr>
        <p:spPr>
          <a:xfrm>
            <a:off x="8336548" y="2526214"/>
            <a:ext cx="540752" cy="6292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3" name="Oval 22">
            <a:extLst>
              <a:ext uri="{FF2B5EF4-FFF2-40B4-BE49-F238E27FC236}">
                <a16:creationId xmlns:a16="http://schemas.microsoft.com/office/drawing/2014/main" id="{55F91692-AD69-7BA0-7270-A0A37BD8E60A}"/>
              </a:ext>
            </a:extLst>
          </p:cNvPr>
          <p:cNvSpPr/>
          <p:nvPr/>
        </p:nvSpPr>
        <p:spPr>
          <a:xfrm>
            <a:off x="6489425" y="249289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27" name="Oval 26">
            <a:extLst>
              <a:ext uri="{FF2B5EF4-FFF2-40B4-BE49-F238E27FC236}">
                <a16:creationId xmlns:a16="http://schemas.microsoft.com/office/drawing/2014/main" id="{47F7749B-DF64-447F-C0A2-A25B1BB6AA94}"/>
              </a:ext>
            </a:extLst>
          </p:cNvPr>
          <p:cNvSpPr/>
          <p:nvPr/>
        </p:nvSpPr>
        <p:spPr>
          <a:xfrm>
            <a:off x="8253459" y="250251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29" name="Abgerundetes Rechteck 21">
            <a:extLst>
              <a:ext uri="{FF2B5EF4-FFF2-40B4-BE49-F238E27FC236}">
                <a16:creationId xmlns:a16="http://schemas.microsoft.com/office/drawing/2014/main" id="{984A551D-85E1-2329-9514-09A06CE017B4}"/>
              </a:ext>
            </a:extLst>
          </p:cNvPr>
          <p:cNvSpPr/>
          <p:nvPr/>
        </p:nvSpPr>
        <p:spPr>
          <a:xfrm>
            <a:off x="8341746" y="1752973"/>
            <a:ext cx="1510279" cy="373955"/>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0" name="Oval 29">
            <a:extLst>
              <a:ext uri="{FF2B5EF4-FFF2-40B4-BE49-F238E27FC236}">
                <a16:creationId xmlns:a16="http://schemas.microsoft.com/office/drawing/2014/main" id="{B13CC62E-1235-3D6B-6502-01A6429D3919}"/>
              </a:ext>
            </a:extLst>
          </p:cNvPr>
          <p:cNvSpPr/>
          <p:nvPr/>
        </p:nvSpPr>
        <p:spPr>
          <a:xfrm>
            <a:off x="9816911" y="200700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32" name="Abgerundetes Rechteck 21">
            <a:extLst>
              <a:ext uri="{FF2B5EF4-FFF2-40B4-BE49-F238E27FC236}">
                <a16:creationId xmlns:a16="http://schemas.microsoft.com/office/drawing/2014/main" id="{6F0858A0-0626-D161-5056-C57C31EFF325}"/>
              </a:ext>
            </a:extLst>
          </p:cNvPr>
          <p:cNvSpPr/>
          <p:nvPr/>
        </p:nvSpPr>
        <p:spPr>
          <a:xfrm>
            <a:off x="8337434" y="2350832"/>
            <a:ext cx="1510280" cy="16454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4" name="Oval 33">
            <a:extLst>
              <a:ext uri="{FF2B5EF4-FFF2-40B4-BE49-F238E27FC236}">
                <a16:creationId xmlns:a16="http://schemas.microsoft.com/office/drawing/2014/main" id="{5813DA67-B1ED-0BED-1D56-E23A5AE4B805}"/>
              </a:ext>
            </a:extLst>
          </p:cNvPr>
          <p:cNvSpPr/>
          <p:nvPr/>
        </p:nvSpPr>
        <p:spPr>
          <a:xfrm>
            <a:off x="8247208" y="239059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35" name="Oval 34">
            <a:extLst>
              <a:ext uri="{FF2B5EF4-FFF2-40B4-BE49-F238E27FC236}">
                <a16:creationId xmlns:a16="http://schemas.microsoft.com/office/drawing/2014/main" id="{943D7F3B-BC8C-1C2B-51E4-872A6411067A}"/>
              </a:ext>
            </a:extLst>
          </p:cNvPr>
          <p:cNvSpPr/>
          <p:nvPr/>
        </p:nvSpPr>
        <p:spPr>
          <a:xfrm>
            <a:off x="1553955" y="221092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9" name="Abgerundetes Rechteck 21">
            <a:extLst>
              <a:ext uri="{FF2B5EF4-FFF2-40B4-BE49-F238E27FC236}">
                <a16:creationId xmlns:a16="http://schemas.microsoft.com/office/drawing/2014/main" id="{FAAECDC1-9BFF-B84D-0BDC-B0928E539664}"/>
              </a:ext>
            </a:extLst>
          </p:cNvPr>
          <p:cNvSpPr/>
          <p:nvPr/>
        </p:nvSpPr>
        <p:spPr>
          <a:xfrm>
            <a:off x="8336548" y="3165166"/>
            <a:ext cx="1510280" cy="506255"/>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0" name="Oval 39">
            <a:extLst>
              <a:ext uri="{FF2B5EF4-FFF2-40B4-BE49-F238E27FC236}">
                <a16:creationId xmlns:a16="http://schemas.microsoft.com/office/drawing/2014/main" id="{BF9C7F9F-14EC-784A-9E44-DCA94BC593EE}"/>
              </a:ext>
            </a:extLst>
          </p:cNvPr>
          <p:cNvSpPr/>
          <p:nvPr/>
        </p:nvSpPr>
        <p:spPr>
          <a:xfrm>
            <a:off x="9803017" y="336042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11</a:t>
            </a:r>
          </a:p>
        </p:txBody>
      </p:sp>
      <p:sp>
        <p:nvSpPr>
          <p:cNvPr id="42" name="Oval 41">
            <a:extLst>
              <a:ext uri="{FF2B5EF4-FFF2-40B4-BE49-F238E27FC236}">
                <a16:creationId xmlns:a16="http://schemas.microsoft.com/office/drawing/2014/main" id="{7BAC1106-0BC9-FC3A-348C-B9885D93F5C7}"/>
              </a:ext>
            </a:extLst>
          </p:cNvPr>
          <p:cNvSpPr/>
          <p:nvPr/>
        </p:nvSpPr>
        <p:spPr>
          <a:xfrm>
            <a:off x="1553955" y="291074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8" name="Oval 7">
            <a:extLst>
              <a:ext uri="{FF2B5EF4-FFF2-40B4-BE49-F238E27FC236}">
                <a16:creationId xmlns:a16="http://schemas.microsoft.com/office/drawing/2014/main" id="{74778AC3-CB00-52DE-A9D0-ED02FEB7796E}"/>
              </a:ext>
            </a:extLst>
          </p:cNvPr>
          <p:cNvSpPr/>
          <p:nvPr/>
        </p:nvSpPr>
        <p:spPr>
          <a:xfrm>
            <a:off x="1553955" y="187747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9" name="Abgerundetes Rechteck 21">
            <a:extLst>
              <a:ext uri="{FF2B5EF4-FFF2-40B4-BE49-F238E27FC236}">
                <a16:creationId xmlns:a16="http://schemas.microsoft.com/office/drawing/2014/main" id="{DC861D50-93A3-DB18-382F-0798E37307A5}"/>
              </a:ext>
            </a:extLst>
          </p:cNvPr>
          <p:cNvSpPr/>
          <p:nvPr/>
        </p:nvSpPr>
        <p:spPr>
          <a:xfrm>
            <a:off x="8336548" y="3041129"/>
            <a:ext cx="1510280" cy="104536"/>
          </a:xfrm>
          <a:prstGeom prst="roundRect">
            <a:avLst>
              <a:gd name="adj" fmla="val 10622"/>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1" name="Oval 10">
            <a:extLst>
              <a:ext uri="{FF2B5EF4-FFF2-40B4-BE49-F238E27FC236}">
                <a16:creationId xmlns:a16="http://schemas.microsoft.com/office/drawing/2014/main" id="{B3567D1B-EF22-7152-9788-491534C93D27}"/>
              </a:ext>
            </a:extLst>
          </p:cNvPr>
          <p:cNvSpPr/>
          <p:nvPr/>
        </p:nvSpPr>
        <p:spPr>
          <a:xfrm>
            <a:off x="9794560" y="304112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14" name="Abgerundetes Rechteck 21">
            <a:extLst>
              <a:ext uri="{FF2B5EF4-FFF2-40B4-BE49-F238E27FC236}">
                <a16:creationId xmlns:a16="http://schemas.microsoft.com/office/drawing/2014/main" id="{A866A95C-2937-5B7E-AA4D-B51FE039114B}"/>
              </a:ext>
            </a:extLst>
          </p:cNvPr>
          <p:cNvSpPr/>
          <p:nvPr/>
        </p:nvSpPr>
        <p:spPr>
          <a:xfrm>
            <a:off x="6578594" y="3139303"/>
            <a:ext cx="1685287" cy="231930"/>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5" name="Oval 14">
            <a:extLst>
              <a:ext uri="{FF2B5EF4-FFF2-40B4-BE49-F238E27FC236}">
                <a16:creationId xmlns:a16="http://schemas.microsoft.com/office/drawing/2014/main" id="{347FECB9-E449-7A29-4376-D8FD0DCEF3A5}"/>
              </a:ext>
            </a:extLst>
          </p:cNvPr>
          <p:cNvSpPr/>
          <p:nvPr/>
        </p:nvSpPr>
        <p:spPr>
          <a:xfrm>
            <a:off x="6489424" y="321513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10</a:t>
            </a:r>
          </a:p>
        </p:txBody>
      </p:sp>
      <p:sp>
        <p:nvSpPr>
          <p:cNvPr id="46" name="Rounded Rectangle 2">
            <a:extLst>
              <a:ext uri="{FF2B5EF4-FFF2-40B4-BE49-F238E27FC236}">
                <a16:creationId xmlns:a16="http://schemas.microsoft.com/office/drawing/2014/main" id="{6D64E756-100E-BD7D-266E-4BBE041F67BE}"/>
              </a:ext>
            </a:extLst>
          </p:cNvPr>
          <p:cNvSpPr/>
          <p:nvPr/>
        </p:nvSpPr>
        <p:spPr>
          <a:xfrm>
            <a:off x="9825077" y="3991210"/>
            <a:ext cx="1069210" cy="28198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Deutschland </a:t>
            </a:r>
            <a:br>
              <a:rPr lang="de-DE" sz="800" spc="-25">
                <a:solidFill>
                  <a:schemeClr val="bg1"/>
                </a:solidFill>
                <a:latin typeface="Inter Light" panose="020F0502020204030204"/>
                <a:cs typeface="Bai Jamjuree" pitchFamily="2" charset="-34"/>
              </a:rPr>
            </a:br>
            <a:r>
              <a:rPr lang="de-DE" sz="800" spc="-25">
                <a:solidFill>
                  <a:schemeClr val="bg1"/>
                </a:solidFill>
                <a:latin typeface="Inter Light" panose="020F0502020204030204"/>
                <a:cs typeface="Bai Jamjuree" pitchFamily="2" charset="-34"/>
              </a:rPr>
              <a:t>Gesundheitswesen</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51" name="Grafik 50" descr="Ein Bild, das Text, Screenshot, Schrift, Dokument enthält.&#10;&#10;KI-generierte Inhalte können fehlerhaft sein.">
            <a:extLst>
              <a:ext uri="{FF2B5EF4-FFF2-40B4-BE49-F238E27FC236}">
                <a16:creationId xmlns:a16="http://schemas.microsoft.com/office/drawing/2014/main" id="{123E1B36-4EFB-8003-347E-C120B104862B}"/>
              </a:ext>
            </a:extLst>
          </p:cNvPr>
          <p:cNvPicPr>
            <a:picLocks noChangeAspect="1"/>
          </p:cNvPicPr>
          <p:nvPr/>
        </p:nvPicPr>
        <p:blipFill>
          <a:blip r:embed="rId6"/>
          <a:stretch>
            <a:fillRect/>
          </a:stretch>
        </p:blipFill>
        <p:spPr>
          <a:xfrm>
            <a:off x="6556500" y="4390599"/>
            <a:ext cx="1708797" cy="1300171"/>
          </a:xfrm>
          <a:prstGeom prst="roundRect">
            <a:avLst>
              <a:gd name="adj" fmla="val 1502"/>
            </a:avLst>
          </a:prstGeom>
        </p:spPr>
      </p:pic>
      <p:pic>
        <p:nvPicPr>
          <p:cNvPr id="61" name="Grafik 60" descr="Ein Bild, das Text, Papier, Schrift, Screenshot enthält.&#10;&#10;KI-generierte Inhalte können fehlerhaft sein.">
            <a:extLst>
              <a:ext uri="{FF2B5EF4-FFF2-40B4-BE49-F238E27FC236}">
                <a16:creationId xmlns:a16="http://schemas.microsoft.com/office/drawing/2014/main" id="{D180D37A-38C1-71E9-E78E-73E6B9F38988}"/>
              </a:ext>
            </a:extLst>
          </p:cNvPr>
          <p:cNvPicPr>
            <a:picLocks noChangeAspect="1"/>
          </p:cNvPicPr>
          <p:nvPr/>
        </p:nvPicPr>
        <p:blipFill>
          <a:blip r:embed="rId7"/>
          <a:srcRect b="28551"/>
          <a:stretch/>
        </p:blipFill>
        <p:spPr>
          <a:xfrm>
            <a:off x="8322609" y="4389128"/>
            <a:ext cx="1559249" cy="1370908"/>
          </a:xfrm>
          <a:prstGeom prst="roundRect">
            <a:avLst>
              <a:gd name="adj" fmla="val 1925"/>
            </a:avLst>
          </a:prstGeom>
        </p:spPr>
      </p:pic>
      <p:pic>
        <p:nvPicPr>
          <p:cNvPr id="63" name="Grafik 62" descr="Ein Bild, das Text, Schrift, Dokument enthält.&#10;&#10;KI-generierte Inhalte können fehlerhaft sein.">
            <a:extLst>
              <a:ext uri="{FF2B5EF4-FFF2-40B4-BE49-F238E27FC236}">
                <a16:creationId xmlns:a16="http://schemas.microsoft.com/office/drawing/2014/main" id="{B347C692-F75A-558B-EF70-120C0D68194A}"/>
              </a:ext>
            </a:extLst>
          </p:cNvPr>
          <p:cNvPicPr>
            <a:picLocks noChangeAspect="1"/>
          </p:cNvPicPr>
          <p:nvPr/>
        </p:nvPicPr>
        <p:blipFill>
          <a:blip r:embed="rId8"/>
          <a:stretch>
            <a:fillRect/>
          </a:stretch>
        </p:blipFill>
        <p:spPr>
          <a:xfrm>
            <a:off x="9944335" y="5141911"/>
            <a:ext cx="1643954" cy="549635"/>
          </a:xfrm>
          <a:prstGeom prst="roundRect">
            <a:avLst>
              <a:gd name="adj" fmla="val 5761"/>
            </a:avLst>
          </a:prstGeom>
        </p:spPr>
      </p:pic>
      <p:pic>
        <p:nvPicPr>
          <p:cNvPr id="1028" name="Picture 4">
            <a:extLst>
              <a:ext uri="{FF2B5EF4-FFF2-40B4-BE49-F238E27FC236}">
                <a16:creationId xmlns:a16="http://schemas.microsoft.com/office/drawing/2014/main" id="{C05CEA0B-332D-E957-1638-C97D66DA0C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60114" y="3819550"/>
            <a:ext cx="667898" cy="667898"/>
          </a:xfrm>
          <a:prstGeom prst="rect">
            <a:avLst/>
          </a:prstGeom>
          <a:noFill/>
          <a:extLst>
            <a:ext uri="{909E8E84-426E-40DD-AFC4-6F175D3DCCD1}">
              <a14:hiddenFill xmlns:a14="http://schemas.microsoft.com/office/drawing/2010/main">
                <a:solidFill>
                  <a:srgbClr val="FFFFFF"/>
                </a:solidFill>
              </a14:hiddenFill>
            </a:ext>
          </a:extLst>
        </p:spPr>
      </p:pic>
      <p:sp>
        <p:nvSpPr>
          <p:cNvPr id="1024" name="Abgerundetes Rechteck 21">
            <a:extLst>
              <a:ext uri="{FF2B5EF4-FFF2-40B4-BE49-F238E27FC236}">
                <a16:creationId xmlns:a16="http://schemas.microsoft.com/office/drawing/2014/main" id="{FC0F1FE5-E74F-A27D-2B45-2FE92A0EA2A9}"/>
              </a:ext>
            </a:extLst>
          </p:cNvPr>
          <p:cNvSpPr/>
          <p:nvPr/>
        </p:nvSpPr>
        <p:spPr>
          <a:xfrm>
            <a:off x="6578593" y="4715577"/>
            <a:ext cx="714381" cy="51925"/>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32" name="Abgerundetes Rechteck 21">
            <a:extLst>
              <a:ext uri="{FF2B5EF4-FFF2-40B4-BE49-F238E27FC236}">
                <a16:creationId xmlns:a16="http://schemas.microsoft.com/office/drawing/2014/main" id="{042EEA62-E9CF-777A-44F0-9AF14A0CE393}"/>
              </a:ext>
            </a:extLst>
          </p:cNvPr>
          <p:cNvSpPr/>
          <p:nvPr/>
        </p:nvSpPr>
        <p:spPr>
          <a:xfrm>
            <a:off x="8320980" y="5257353"/>
            <a:ext cx="1551296" cy="24900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33" name="Abgerundetes Rechteck 21">
            <a:extLst>
              <a:ext uri="{FF2B5EF4-FFF2-40B4-BE49-F238E27FC236}">
                <a16:creationId xmlns:a16="http://schemas.microsoft.com/office/drawing/2014/main" id="{7CFFD6E7-03D2-4CDC-FE49-38A3138B0813}"/>
              </a:ext>
            </a:extLst>
          </p:cNvPr>
          <p:cNvSpPr/>
          <p:nvPr/>
        </p:nvSpPr>
        <p:spPr>
          <a:xfrm>
            <a:off x="8336549" y="2151302"/>
            <a:ext cx="1510279" cy="18842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34" name="Oval 1033">
            <a:extLst>
              <a:ext uri="{FF2B5EF4-FFF2-40B4-BE49-F238E27FC236}">
                <a16:creationId xmlns:a16="http://schemas.microsoft.com/office/drawing/2014/main" id="{A625545E-BE16-8C56-E123-E280B0E40DED}"/>
              </a:ext>
            </a:extLst>
          </p:cNvPr>
          <p:cNvSpPr/>
          <p:nvPr/>
        </p:nvSpPr>
        <p:spPr>
          <a:xfrm>
            <a:off x="9825077" y="219430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14</a:t>
            </a:r>
          </a:p>
        </p:txBody>
      </p:sp>
      <p:sp>
        <p:nvSpPr>
          <p:cNvPr id="1035" name="Oval 1034">
            <a:extLst>
              <a:ext uri="{FF2B5EF4-FFF2-40B4-BE49-F238E27FC236}">
                <a16:creationId xmlns:a16="http://schemas.microsoft.com/office/drawing/2014/main" id="{EBA4C04B-EF43-0982-4330-1D7C8A70A908}"/>
              </a:ext>
            </a:extLst>
          </p:cNvPr>
          <p:cNvSpPr/>
          <p:nvPr/>
        </p:nvSpPr>
        <p:spPr>
          <a:xfrm>
            <a:off x="1553955" y="361882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1038" name="Abgerundetes Rechteck 21">
            <a:extLst>
              <a:ext uri="{FF2B5EF4-FFF2-40B4-BE49-F238E27FC236}">
                <a16:creationId xmlns:a16="http://schemas.microsoft.com/office/drawing/2014/main" id="{F9498928-E146-CA7B-FE32-D05422A3056E}"/>
              </a:ext>
            </a:extLst>
          </p:cNvPr>
          <p:cNvSpPr/>
          <p:nvPr/>
        </p:nvSpPr>
        <p:spPr>
          <a:xfrm>
            <a:off x="6564452" y="5122000"/>
            <a:ext cx="1690708" cy="56771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39" name="Oval 1038">
            <a:extLst>
              <a:ext uri="{FF2B5EF4-FFF2-40B4-BE49-F238E27FC236}">
                <a16:creationId xmlns:a16="http://schemas.microsoft.com/office/drawing/2014/main" id="{C6632502-524E-62D5-CBA8-A4062778454B}"/>
              </a:ext>
            </a:extLst>
          </p:cNvPr>
          <p:cNvSpPr/>
          <p:nvPr/>
        </p:nvSpPr>
        <p:spPr>
          <a:xfrm>
            <a:off x="8210538" y="507331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11</a:t>
            </a:r>
          </a:p>
        </p:txBody>
      </p:sp>
      <p:sp>
        <p:nvSpPr>
          <p:cNvPr id="1040" name="Abgerundetes Rechteck 21">
            <a:extLst>
              <a:ext uri="{FF2B5EF4-FFF2-40B4-BE49-F238E27FC236}">
                <a16:creationId xmlns:a16="http://schemas.microsoft.com/office/drawing/2014/main" id="{6450EDAE-9B5F-E6C8-1519-6338B76C8B10}"/>
              </a:ext>
            </a:extLst>
          </p:cNvPr>
          <p:cNvSpPr/>
          <p:nvPr/>
        </p:nvSpPr>
        <p:spPr>
          <a:xfrm>
            <a:off x="8325794" y="4393494"/>
            <a:ext cx="1551296" cy="171736"/>
          </a:xfrm>
          <a:prstGeom prst="roundRect">
            <a:avLst>
              <a:gd name="adj" fmla="val 2515"/>
            </a:avLst>
          </a:prstGeom>
          <a:noFill/>
          <a:ln w="6350">
            <a:gradFill>
              <a:gsLst>
                <a:gs pos="0">
                  <a:schemeClr val="tx2"/>
                </a:gs>
                <a:gs pos="54000">
                  <a:schemeClr val="tx2">
                    <a:lumMod val="40000"/>
                    <a:lumOff val="60000"/>
                  </a:schemeClr>
                </a:gs>
                <a:gs pos="65000">
                  <a:schemeClr val="accent4">
                    <a:lumMod val="40000"/>
                    <a:lumOff val="60000"/>
                  </a:schemeClr>
                </a:gs>
                <a:gs pos="100000">
                  <a:schemeClr val="accent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41" name="Abgerundetes Rechteck 21">
            <a:extLst>
              <a:ext uri="{FF2B5EF4-FFF2-40B4-BE49-F238E27FC236}">
                <a16:creationId xmlns:a16="http://schemas.microsoft.com/office/drawing/2014/main" id="{EA1DA568-F95A-3EDA-8D76-8FA636C97CEF}"/>
              </a:ext>
            </a:extLst>
          </p:cNvPr>
          <p:cNvSpPr/>
          <p:nvPr/>
        </p:nvSpPr>
        <p:spPr>
          <a:xfrm>
            <a:off x="9940428" y="5145518"/>
            <a:ext cx="1643954" cy="544200"/>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42" name="Oval 1041">
            <a:extLst>
              <a:ext uri="{FF2B5EF4-FFF2-40B4-BE49-F238E27FC236}">
                <a16:creationId xmlns:a16="http://schemas.microsoft.com/office/drawing/2014/main" id="{9EB30746-8D2A-257A-9B52-1500D7462026}"/>
              </a:ext>
            </a:extLst>
          </p:cNvPr>
          <p:cNvSpPr/>
          <p:nvPr/>
        </p:nvSpPr>
        <p:spPr>
          <a:xfrm>
            <a:off x="11522585" y="562458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11</a:t>
            </a:r>
          </a:p>
        </p:txBody>
      </p:sp>
      <p:sp>
        <p:nvSpPr>
          <p:cNvPr id="1029" name="Oval 1028">
            <a:extLst>
              <a:ext uri="{FF2B5EF4-FFF2-40B4-BE49-F238E27FC236}">
                <a16:creationId xmlns:a16="http://schemas.microsoft.com/office/drawing/2014/main" id="{609C2ED9-6F5E-F8C4-0857-3748BBF916CE}"/>
              </a:ext>
            </a:extLst>
          </p:cNvPr>
          <p:cNvSpPr/>
          <p:nvPr/>
        </p:nvSpPr>
        <p:spPr>
          <a:xfrm>
            <a:off x="9831974" y="4345648"/>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1025" name="Oval 1024">
            <a:extLst>
              <a:ext uri="{FF2B5EF4-FFF2-40B4-BE49-F238E27FC236}">
                <a16:creationId xmlns:a16="http://schemas.microsoft.com/office/drawing/2014/main" id="{43CF3C3F-6AA5-C66B-5810-DB5FE8AF44F4}"/>
              </a:ext>
            </a:extLst>
          </p:cNvPr>
          <p:cNvSpPr/>
          <p:nvPr/>
        </p:nvSpPr>
        <p:spPr>
          <a:xfrm>
            <a:off x="6477901" y="468664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1043" name="Oval 1042">
            <a:extLst>
              <a:ext uri="{FF2B5EF4-FFF2-40B4-BE49-F238E27FC236}">
                <a16:creationId xmlns:a16="http://schemas.microsoft.com/office/drawing/2014/main" id="{5FFFC148-5BB0-57ED-F258-F0D0EDD145EB}"/>
              </a:ext>
            </a:extLst>
          </p:cNvPr>
          <p:cNvSpPr/>
          <p:nvPr/>
        </p:nvSpPr>
        <p:spPr>
          <a:xfrm>
            <a:off x="1553955" y="4632220"/>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1044" name="Oval 1043">
            <a:extLst>
              <a:ext uri="{FF2B5EF4-FFF2-40B4-BE49-F238E27FC236}">
                <a16:creationId xmlns:a16="http://schemas.microsoft.com/office/drawing/2014/main" id="{35DF270D-338E-EE02-33BD-1254119748F8}"/>
              </a:ext>
            </a:extLst>
          </p:cNvPr>
          <p:cNvSpPr/>
          <p:nvPr/>
        </p:nvSpPr>
        <p:spPr>
          <a:xfrm>
            <a:off x="8229459" y="435841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25" name="Oval 24">
            <a:extLst>
              <a:ext uri="{FF2B5EF4-FFF2-40B4-BE49-F238E27FC236}">
                <a16:creationId xmlns:a16="http://schemas.microsoft.com/office/drawing/2014/main" id="{2031E591-3401-123D-1332-AC9D8AAA4612}"/>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
        <p:nvSpPr>
          <p:cNvPr id="3" name="Oval 2">
            <a:extLst>
              <a:ext uri="{FF2B5EF4-FFF2-40B4-BE49-F238E27FC236}">
                <a16:creationId xmlns:a16="http://schemas.microsoft.com/office/drawing/2014/main" id="{A104AF15-9A72-26D8-72F5-D9BE9AA30CDC}"/>
              </a:ext>
            </a:extLst>
          </p:cNvPr>
          <p:cNvSpPr/>
          <p:nvPr/>
        </p:nvSpPr>
        <p:spPr>
          <a:xfrm>
            <a:off x="1553955" y="308685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16" name="Grafik 60" descr="Ein Bild, das Text, Papier, Schrift, Screenshot enthält.&#10;&#10;KI-generierte Inhalte können fehlerhaft sein.">
            <a:extLst>
              <a:ext uri="{FF2B5EF4-FFF2-40B4-BE49-F238E27FC236}">
                <a16:creationId xmlns:a16="http://schemas.microsoft.com/office/drawing/2014/main" id="{F7B0029B-368D-9D00-5B3B-F3DA47CC3B25}"/>
              </a:ext>
            </a:extLst>
          </p:cNvPr>
          <p:cNvPicPr>
            <a:picLocks noChangeAspect="1"/>
          </p:cNvPicPr>
          <p:nvPr/>
        </p:nvPicPr>
        <p:blipFill>
          <a:blip r:embed="rId7"/>
          <a:srcRect t="72356"/>
          <a:stretch/>
        </p:blipFill>
        <p:spPr>
          <a:xfrm>
            <a:off x="9969112" y="4545980"/>
            <a:ext cx="1559249" cy="530400"/>
          </a:xfrm>
          <a:prstGeom prst="roundRect">
            <a:avLst>
              <a:gd name="adj" fmla="val 1925"/>
            </a:avLst>
          </a:prstGeom>
        </p:spPr>
      </p:pic>
      <p:sp>
        <p:nvSpPr>
          <p:cNvPr id="1030" name="Abgerundetes Rechteck 21">
            <a:extLst>
              <a:ext uri="{FF2B5EF4-FFF2-40B4-BE49-F238E27FC236}">
                <a16:creationId xmlns:a16="http://schemas.microsoft.com/office/drawing/2014/main" id="{7D8AA29B-B9A8-E553-A382-A43848E87E32}"/>
              </a:ext>
            </a:extLst>
          </p:cNvPr>
          <p:cNvSpPr/>
          <p:nvPr/>
        </p:nvSpPr>
        <p:spPr>
          <a:xfrm>
            <a:off x="9969621" y="4660780"/>
            <a:ext cx="1552963" cy="41402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31" name="Oval 1030">
            <a:extLst>
              <a:ext uri="{FF2B5EF4-FFF2-40B4-BE49-F238E27FC236}">
                <a16:creationId xmlns:a16="http://schemas.microsoft.com/office/drawing/2014/main" id="{48E8E1DD-2A00-5537-6BA0-5DA655310727}"/>
              </a:ext>
            </a:extLst>
          </p:cNvPr>
          <p:cNvSpPr/>
          <p:nvPr/>
        </p:nvSpPr>
        <p:spPr>
          <a:xfrm>
            <a:off x="11511079" y="462180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1036" name="Oval 1035">
            <a:extLst>
              <a:ext uri="{FF2B5EF4-FFF2-40B4-BE49-F238E27FC236}">
                <a16:creationId xmlns:a16="http://schemas.microsoft.com/office/drawing/2014/main" id="{62A1BD74-99F1-0E59-4766-CB18D9DD618C}"/>
              </a:ext>
            </a:extLst>
          </p:cNvPr>
          <p:cNvSpPr/>
          <p:nvPr/>
        </p:nvSpPr>
        <p:spPr>
          <a:xfrm>
            <a:off x="9860829" y="533708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03</a:t>
            </a:r>
          </a:p>
        </p:txBody>
      </p:sp>
      <p:sp>
        <p:nvSpPr>
          <p:cNvPr id="18" name="Abgerundetes Rechteck 21">
            <a:extLst>
              <a:ext uri="{FF2B5EF4-FFF2-40B4-BE49-F238E27FC236}">
                <a16:creationId xmlns:a16="http://schemas.microsoft.com/office/drawing/2014/main" id="{6B810854-0B40-2C21-49C1-0302882E5DA1}"/>
              </a:ext>
            </a:extLst>
          </p:cNvPr>
          <p:cNvSpPr/>
          <p:nvPr/>
        </p:nvSpPr>
        <p:spPr>
          <a:xfrm>
            <a:off x="6564453" y="4992276"/>
            <a:ext cx="1646086" cy="86748"/>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9" name="Oval 18">
            <a:extLst>
              <a:ext uri="{FF2B5EF4-FFF2-40B4-BE49-F238E27FC236}">
                <a16:creationId xmlns:a16="http://schemas.microsoft.com/office/drawing/2014/main" id="{1D707E73-8CB9-57B4-8A35-B3CA3DCE2802}"/>
              </a:ext>
            </a:extLst>
          </p:cNvPr>
          <p:cNvSpPr/>
          <p:nvPr/>
        </p:nvSpPr>
        <p:spPr>
          <a:xfrm>
            <a:off x="6474057" y="4982883"/>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31" name="Footer Placeholder 1">
            <a:extLst>
              <a:ext uri="{FF2B5EF4-FFF2-40B4-BE49-F238E27FC236}">
                <a16:creationId xmlns:a16="http://schemas.microsoft.com/office/drawing/2014/main" id="{67695545-FAB2-DF3B-F961-983E9269CCA5}"/>
              </a:ext>
            </a:extLst>
          </p:cNvPr>
          <p:cNvSpPr txBox="1">
            <a:spLocks/>
          </p:cNvSpPr>
          <p:nvPr/>
        </p:nvSpPr>
        <p:spPr>
          <a:xfrm>
            <a:off x="635040" y="6145595"/>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1) Aktionsplan</a:t>
            </a:r>
          </a:p>
        </p:txBody>
      </p:sp>
    </p:spTree>
    <p:extLst>
      <p:ext uri="{BB962C8B-B14F-4D97-AF65-F5344CB8AC3E}">
        <p14:creationId xmlns:p14="http://schemas.microsoft.com/office/powerpoint/2010/main" val="1524882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748C-9F7C-A349-3AB6-D1C858D27B39}"/>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1DC3CEC8-4BD0-6E46-9BAD-AD781A2724CE}"/>
              </a:ext>
            </a:extLst>
          </p:cNvPr>
          <p:cNvSpPr/>
          <p:nvPr/>
        </p:nvSpPr>
        <p:spPr>
          <a:xfrm>
            <a:off x="1649435" y="1648563"/>
            <a:ext cx="4604610" cy="1341772"/>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600"/>
              </a:spcAft>
            </a:pPr>
            <a:r>
              <a:rPr lang="de-DE" spc="-25">
                <a:solidFill>
                  <a:schemeClr val="tx1"/>
                </a:solidFill>
                <a:latin typeface="Inter Light" panose="020F0502020204030204"/>
                <a:cs typeface="Bai Jamjuree" pitchFamily="2" charset="-34"/>
              </a:rPr>
              <a:t>S2-5_01: Einbindung von Beschäftigten der Wertschöpfungskette in Zielsetzung</a:t>
            </a:r>
          </a:p>
          <a:p>
            <a:pPr defTabSz="228600">
              <a:spcAft>
                <a:spcPts val="600"/>
              </a:spcAft>
            </a:pPr>
            <a:r>
              <a:rPr lang="de-DE" spc="-25">
                <a:solidFill>
                  <a:schemeClr val="tx1"/>
                </a:solidFill>
                <a:latin typeface="Inter Light" panose="020F0502020204030204"/>
                <a:cs typeface="Bai Jamjuree" pitchFamily="2" charset="-34"/>
              </a:rPr>
              <a:t>S2-5_02: Einbindung in Zielverfolgung</a:t>
            </a:r>
          </a:p>
          <a:p>
            <a:pPr defTabSz="228600">
              <a:spcAft>
                <a:spcPts val="600"/>
              </a:spcAft>
            </a:pPr>
            <a:r>
              <a:rPr lang="de-DE" spc="-25">
                <a:solidFill>
                  <a:schemeClr val="tx1"/>
                </a:solidFill>
                <a:latin typeface="Inter Light" panose="020F0502020204030204"/>
                <a:cs typeface="Bai Jamjuree" pitchFamily="2" charset="-34"/>
              </a:rPr>
              <a:t>S2-5_03: Einbindung in Lernprozesse und Verbesserungen</a:t>
            </a:r>
          </a:p>
          <a:p>
            <a:pPr defTabSz="228600">
              <a:spcAft>
                <a:spcPts val="600"/>
              </a:spcAft>
            </a:pPr>
            <a:r>
              <a:rPr lang="de-DE" spc="-25">
                <a:solidFill>
                  <a:srgbClr val="A2A3AD"/>
                </a:solidFill>
                <a:latin typeface="Inter Light" panose="020F0502020204030204"/>
                <a:cs typeface="Bai Jamjuree" pitchFamily="2" charset="-34"/>
              </a:rPr>
              <a:t>S2-5_04 (v): Angestrebte Verbesserungen für Beschäftigte in der Wertschöpfungskette</a:t>
            </a:r>
          </a:p>
          <a:p>
            <a:pPr defTabSz="228600">
              <a:spcAft>
                <a:spcPts val="600"/>
              </a:spcAft>
            </a:pPr>
            <a:r>
              <a:rPr lang="de-DE" spc="-25">
                <a:solidFill>
                  <a:srgbClr val="A2A3AD"/>
                </a:solidFill>
                <a:latin typeface="Inter Light" panose="020F0502020204030204"/>
                <a:cs typeface="Bai Jamjuree" pitchFamily="2" charset="-34"/>
              </a:rPr>
              <a:t>S2-5_05 (v): Stabilität von Zieldefinitionen und -methoden über die Zeit</a:t>
            </a:r>
          </a:p>
          <a:p>
            <a:pPr defTabSz="228600">
              <a:spcAft>
                <a:spcPts val="600"/>
              </a:spcAft>
            </a:pPr>
            <a:r>
              <a:rPr lang="de-DE" spc="-25">
                <a:solidFill>
                  <a:srgbClr val="A2A3AD"/>
                </a:solidFill>
                <a:latin typeface="Inter Light" panose="020F0502020204030204"/>
                <a:cs typeface="Bai Jamjuree" pitchFamily="2" charset="-34"/>
              </a:rPr>
              <a:t>S2-5_06 (v): Verweis auf Standards oder Selbstverpflichtungen</a:t>
            </a:r>
          </a:p>
          <a:p>
            <a:pPr defTabSz="228600">
              <a:spcAft>
                <a:spcPts val="300"/>
              </a:spcAft>
            </a:pPr>
            <a:endParaRPr lang="de-DE" spc="-25">
              <a:solidFill>
                <a:srgbClr val="A2A3AD"/>
              </a:solidFill>
              <a:latin typeface="Inter Light" panose="020F0502020204030204"/>
              <a:cs typeface="Bai Jamjuree" pitchFamily="2" charset="-34"/>
            </a:endParaRPr>
          </a:p>
        </p:txBody>
      </p:sp>
      <p:sp>
        <p:nvSpPr>
          <p:cNvPr id="38" name="Slide Number Placeholder 37">
            <a:extLst>
              <a:ext uri="{FF2B5EF4-FFF2-40B4-BE49-F238E27FC236}">
                <a16:creationId xmlns:a16="http://schemas.microsoft.com/office/drawing/2014/main" id="{BB2CF82A-43E9-A0AD-D473-D5CEE43FBD16}"/>
              </a:ext>
            </a:extLst>
          </p:cNvPr>
          <p:cNvSpPr>
            <a:spLocks noGrp="1"/>
          </p:cNvSpPr>
          <p:nvPr>
            <p:ph type="sldNum" sz="quarter" idx="11"/>
          </p:nvPr>
        </p:nvSpPr>
        <p:spPr/>
        <p:txBody>
          <a:bodyPr/>
          <a:lstStyle/>
          <a:p>
            <a:fld id="{5237CC50-559B-734E-9989-0D093A8E99B9}" type="slidenum">
              <a:rPr lang="en-US" smtClean="0"/>
              <a:pPr/>
              <a:t>17</a:t>
            </a:fld>
            <a:endParaRPr lang="en-US"/>
          </a:p>
        </p:txBody>
      </p:sp>
      <p:sp>
        <p:nvSpPr>
          <p:cNvPr id="5" name="Text Placeholder 4">
            <a:extLst>
              <a:ext uri="{FF2B5EF4-FFF2-40B4-BE49-F238E27FC236}">
                <a16:creationId xmlns:a16="http://schemas.microsoft.com/office/drawing/2014/main" id="{14A89ACD-46DD-F77D-6F3C-F44793BA8FF4}"/>
              </a:ext>
            </a:extLst>
          </p:cNvPr>
          <p:cNvSpPr>
            <a:spLocks noGrp="1"/>
          </p:cNvSpPr>
          <p:nvPr>
            <p:ph type="body" sz="quarter" idx="12"/>
          </p:nvPr>
        </p:nvSpPr>
        <p:spPr/>
        <p:txBody>
          <a:bodyPr/>
          <a:lstStyle/>
          <a:p>
            <a:r>
              <a:rPr lang="en-US" err="1"/>
              <a:t>Fokus</a:t>
            </a:r>
            <a:r>
              <a:rPr lang="en-US"/>
              <a:t>: </a:t>
            </a:r>
            <a:r>
              <a:rPr lang="en-US" err="1"/>
              <a:t>Datenpunkte</a:t>
            </a:r>
            <a:r>
              <a:rPr lang="en-US"/>
              <a:t> des S2 – </a:t>
            </a:r>
            <a:r>
              <a:rPr lang="en-US" err="1"/>
              <a:t>Arbeitskräfte</a:t>
            </a:r>
            <a:r>
              <a:rPr lang="en-US"/>
              <a:t> der </a:t>
            </a:r>
            <a:r>
              <a:rPr lang="en-US" err="1"/>
              <a:t>Wertschöpfungskette</a:t>
            </a:r>
            <a:endParaRPr lang="en-US"/>
          </a:p>
        </p:txBody>
      </p:sp>
      <p:sp>
        <p:nvSpPr>
          <p:cNvPr id="20" name="Rounded Rectangle 19">
            <a:extLst>
              <a:ext uri="{FF2B5EF4-FFF2-40B4-BE49-F238E27FC236}">
                <a16:creationId xmlns:a16="http://schemas.microsoft.com/office/drawing/2014/main" id="{FA13CDDA-C1D6-AAB5-D098-4EC937766038}"/>
              </a:ext>
            </a:extLst>
          </p:cNvPr>
          <p:cNvSpPr/>
          <p:nvPr/>
        </p:nvSpPr>
        <p:spPr>
          <a:xfrm>
            <a:off x="635042" y="1361752"/>
            <a:ext cx="2180730"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S2-5 Ziele,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MDR-T (T = Targets)</a:t>
            </a:r>
          </a:p>
        </p:txBody>
      </p:sp>
      <p:sp>
        <p:nvSpPr>
          <p:cNvPr id="58" name="TextBox 57">
            <a:extLst>
              <a:ext uri="{FF2B5EF4-FFF2-40B4-BE49-F238E27FC236}">
                <a16:creationId xmlns:a16="http://schemas.microsoft.com/office/drawing/2014/main" id="{9522D532-EF71-1C38-FE4D-1485DEDC73AD}"/>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27D90803-C012-A65C-73C2-E0C122449165}"/>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a:t>
            </a:r>
            <a:r>
              <a:rPr lang="de-DE" sz="600" err="1"/>
              <a:t>Carlsberger</a:t>
            </a:r>
            <a:r>
              <a:rPr lang="de-DE" sz="600"/>
              <a:t> Group Annual Report 2024, S. 98; Palfinger Annual Report, S. 243; </a:t>
            </a:r>
            <a:r>
              <a:rPr lang="de-DE" sz="600" err="1"/>
              <a:t>Stora</a:t>
            </a:r>
            <a:r>
              <a:rPr lang="de-DE" sz="600"/>
              <a:t> Enso Annual Report, S. 121</a:t>
            </a:r>
          </a:p>
        </p:txBody>
      </p:sp>
      <p:sp>
        <p:nvSpPr>
          <p:cNvPr id="33" name="Title 3">
            <a:extLst>
              <a:ext uri="{FF2B5EF4-FFF2-40B4-BE49-F238E27FC236}">
                <a16:creationId xmlns:a16="http://schemas.microsoft.com/office/drawing/2014/main" id="{AE544B55-464C-435E-0999-3F1EBF067562}"/>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S2-5) Ziele </a:t>
            </a:r>
          </a:p>
        </p:txBody>
      </p:sp>
      <p:sp>
        <p:nvSpPr>
          <p:cNvPr id="22" name="Rounded Rectangle 48">
            <a:extLst>
              <a:ext uri="{FF2B5EF4-FFF2-40B4-BE49-F238E27FC236}">
                <a16:creationId xmlns:a16="http://schemas.microsoft.com/office/drawing/2014/main" id="{20FAE0FE-1C69-C232-4ED6-48B2966B4B7D}"/>
              </a:ext>
            </a:extLst>
          </p:cNvPr>
          <p:cNvSpPr/>
          <p:nvPr/>
        </p:nvSpPr>
        <p:spPr>
          <a:xfrm>
            <a:off x="1649435" y="3056757"/>
            <a:ext cx="4604610" cy="2336358"/>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lnSpc>
                <a:spcPts val="980"/>
              </a:lnSpc>
              <a:spcAft>
                <a:spcPts val="600"/>
              </a:spcAft>
            </a:pPr>
            <a:r>
              <a:rPr lang="de-DE" i="1" spc="-25">
                <a:solidFill>
                  <a:srgbClr val="A2A3AD"/>
                </a:solidFill>
                <a:latin typeface="Inter Light" panose="020F0502020204030204"/>
                <a:cs typeface="Bai Jamjuree" pitchFamily="2" charset="-34"/>
              </a:rPr>
              <a:t>S2.MDR-T_01: Beziehung zu Konzept/Strategie​​​</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S2.MDR-T_02/03: Ziel (messbar)​​​/ Art des Ziels​​​</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S2.MDR-T_04/05/06/07: Anwendungsbereichs / Ausgangswert / Basisjahr / Zeitraum​​​</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S2.MDR-T_08: Angabe von Meilensteinen oder Zwischenzielen​​​</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S2.MDR-T_09/10: Verwendete Methoden &amp; Annahmen / wissenschaftliche Basis​​</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S2.MDR-T_11: Stakeholder-Einbeziehung bei Zielsetzung (ob und wie)​​​</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S2.MDR-T_12/13: Zieländerungen / Leistung im Verhältnis zum offengelegten Ziel​​​</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S2.MDR-T_14/15 (v): Zeitrahmen bis Zielsetzung / Begründung für fehlende Ziele​​​</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S2.MDR-T_16: Wirksamkeit in Bezug auf wesentliche Nachhaltigkeitsthemen​​​</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S2.MDR-T_17: Prozesse zur Überwachung der Wirksamkeit v. Maßnahmen/Konzepten​​​</a:t>
            </a:r>
          </a:p>
          <a:p>
            <a:pPr defTabSz="228600">
              <a:lnSpc>
                <a:spcPts val="980"/>
              </a:lnSpc>
              <a:spcAft>
                <a:spcPts val="600"/>
              </a:spcAft>
            </a:pPr>
            <a:r>
              <a:rPr lang="de-DE" i="1" spc="-25">
                <a:solidFill>
                  <a:srgbClr val="A2A3AD"/>
                </a:solidFill>
                <a:latin typeface="Inter Light" panose="020F0502020204030204"/>
                <a:cs typeface="Bai Jamjuree" pitchFamily="2" charset="-34"/>
              </a:rPr>
              <a:t>S2.MDR-T_18/19: Ambitionsniveau &amp; Indikatoren / Basisjahr zur Fortschrittsbewertung​​</a:t>
            </a:r>
          </a:p>
        </p:txBody>
      </p:sp>
      <p:sp>
        <p:nvSpPr>
          <p:cNvPr id="24" name="Rounded Rectangle 3">
            <a:extLst>
              <a:ext uri="{FF2B5EF4-FFF2-40B4-BE49-F238E27FC236}">
                <a16:creationId xmlns:a16="http://schemas.microsoft.com/office/drawing/2014/main" id="{D0C7FE17-D9A6-5B07-2CD0-F7A0A03FE9A9}"/>
              </a:ext>
            </a:extLst>
          </p:cNvPr>
          <p:cNvSpPr/>
          <p:nvPr/>
        </p:nvSpPr>
        <p:spPr>
          <a:xfrm>
            <a:off x="639988" y="3056757"/>
            <a:ext cx="894522" cy="2336358"/>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S2.MDR-T:</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 Zielen </a:t>
            </a:r>
          </a:p>
          <a:p>
            <a:pPr defTabSz="228600">
              <a:spcAft>
                <a:spcPts val="300"/>
              </a:spcAft>
            </a:pPr>
            <a:endParaRPr lang="de-DE" b="1" spc="-25">
              <a:solidFill>
                <a:schemeClr val="tx1"/>
              </a:solidFill>
              <a:latin typeface="Inter Light" panose="020F0502020204030204"/>
              <a:cs typeface="Bai Jamjuree" pitchFamily="2" charset="-34"/>
            </a:endParaRPr>
          </a:p>
        </p:txBody>
      </p:sp>
      <p:sp>
        <p:nvSpPr>
          <p:cNvPr id="28" name="Rounded Rectangle 20">
            <a:extLst>
              <a:ext uri="{FF2B5EF4-FFF2-40B4-BE49-F238E27FC236}">
                <a16:creationId xmlns:a16="http://schemas.microsoft.com/office/drawing/2014/main" id="{DED8D0E7-3A00-CD01-08A9-6C9840B29F66}"/>
              </a:ext>
            </a:extLst>
          </p:cNvPr>
          <p:cNvSpPr/>
          <p:nvPr/>
        </p:nvSpPr>
        <p:spPr>
          <a:xfrm>
            <a:off x="639988" y="1640457"/>
            <a:ext cx="894522" cy="1349879"/>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S2-5: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Ziele im Zusammen-hang mit Arbeitskräften in der Wert-schöpfungs-kette</a:t>
            </a:r>
          </a:p>
        </p:txBody>
      </p:sp>
      <p:sp>
        <p:nvSpPr>
          <p:cNvPr id="6" name="Rounded Rectangle 8">
            <a:extLst>
              <a:ext uri="{FF2B5EF4-FFF2-40B4-BE49-F238E27FC236}">
                <a16:creationId xmlns:a16="http://schemas.microsoft.com/office/drawing/2014/main" id="{028ACD32-A588-45ED-0599-9D1C28FA2476}"/>
              </a:ext>
            </a:extLst>
          </p:cNvPr>
          <p:cNvSpPr/>
          <p:nvPr/>
        </p:nvSpPr>
        <p:spPr>
          <a:xfrm>
            <a:off x="6443181" y="1649136"/>
            <a:ext cx="5309102" cy="3752657"/>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B7DAA73B-9087-F4D7-D844-4E5CD4B47BF7}"/>
              </a:ext>
            </a:extLst>
          </p:cNvPr>
          <p:cNvSpPr/>
          <p:nvPr/>
        </p:nvSpPr>
        <p:spPr>
          <a:xfrm>
            <a:off x="1296307" y="387719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35D64D4C-4CED-ED16-9BF5-F7E696C4F051}"/>
              </a:ext>
            </a:extLst>
          </p:cNvPr>
          <p:cNvSpPr/>
          <p:nvPr/>
        </p:nvSpPr>
        <p:spPr>
          <a:xfrm>
            <a:off x="1011661" y="177567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D025E79D-912D-0287-F364-4779B1C15DF6}"/>
              </a:ext>
            </a:extLst>
          </p:cNvPr>
          <p:cNvSpPr/>
          <p:nvPr/>
        </p:nvSpPr>
        <p:spPr>
          <a:xfrm>
            <a:off x="1551915" y="164856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 name="Rounded Rectangle 2">
            <a:extLst>
              <a:ext uri="{FF2B5EF4-FFF2-40B4-BE49-F238E27FC236}">
                <a16:creationId xmlns:a16="http://schemas.microsoft.com/office/drawing/2014/main" id="{C5AB7C41-F55D-54B1-1CAF-60B102E456D7}"/>
              </a:ext>
            </a:extLst>
          </p:cNvPr>
          <p:cNvSpPr/>
          <p:nvPr/>
        </p:nvSpPr>
        <p:spPr>
          <a:xfrm>
            <a:off x="4102798" y="5422247"/>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14 &amp; 15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8" name="Grafik 7" descr="Ein Bild, das Text, Brief, Screenshot, Schrift enthält.&#10;&#10;KI-generierte Inhalte können fehlerhaft sein.">
            <a:extLst>
              <a:ext uri="{FF2B5EF4-FFF2-40B4-BE49-F238E27FC236}">
                <a16:creationId xmlns:a16="http://schemas.microsoft.com/office/drawing/2014/main" id="{01280477-2954-F7B5-A9CC-150F63E7C3E1}"/>
              </a:ext>
            </a:extLst>
          </p:cNvPr>
          <p:cNvPicPr>
            <a:picLocks noChangeAspect="1"/>
          </p:cNvPicPr>
          <p:nvPr/>
        </p:nvPicPr>
        <p:blipFill>
          <a:blip r:embed="rId3"/>
          <a:srcRect b="61164"/>
          <a:stretch/>
        </p:blipFill>
        <p:spPr>
          <a:xfrm>
            <a:off x="6632317" y="1822305"/>
            <a:ext cx="2084724" cy="926595"/>
          </a:xfrm>
          <a:prstGeom prst="roundRect">
            <a:avLst>
              <a:gd name="adj" fmla="val 2551"/>
            </a:avLst>
          </a:prstGeom>
        </p:spPr>
      </p:pic>
      <p:sp>
        <p:nvSpPr>
          <p:cNvPr id="10" name="Abgerundetes Rechteck 21">
            <a:extLst>
              <a:ext uri="{FF2B5EF4-FFF2-40B4-BE49-F238E27FC236}">
                <a16:creationId xmlns:a16="http://schemas.microsoft.com/office/drawing/2014/main" id="{8843DEBA-72BD-DCD8-D351-5CCE4B54BD9E}"/>
              </a:ext>
            </a:extLst>
          </p:cNvPr>
          <p:cNvSpPr/>
          <p:nvPr/>
        </p:nvSpPr>
        <p:spPr>
          <a:xfrm>
            <a:off x="6641284" y="2122489"/>
            <a:ext cx="1783998" cy="66412"/>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1" name="Oval 10">
            <a:extLst>
              <a:ext uri="{FF2B5EF4-FFF2-40B4-BE49-F238E27FC236}">
                <a16:creationId xmlns:a16="http://schemas.microsoft.com/office/drawing/2014/main" id="{5BC5FDD7-848E-DFF8-53E1-5E194C1F9CFA}"/>
              </a:ext>
            </a:extLst>
          </p:cNvPr>
          <p:cNvSpPr/>
          <p:nvPr/>
        </p:nvSpPr>
        <p:spPr>
          <a:xfrm>
            <a:off x="6579329" y="210263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pic>
        <p:nvPicPr>
          <p:cNvPr id="14" name="Grafik 13" descr="Ein Bild, das Text, Schrift, weiß, Algebra enthält.&#10;&#10;KI-generierte Inhalte können fehlerhaft sein.">
            <a:extLst>
              <a:ext uri="{FF2B5EF4-FFF2-40B4-BE49-F238E27FC236}">
                <a16:creationId xmlns:a16="http://schemas.microsoft.com/office/drawing/2014/main" id="{ECCE6462-F766-BF29-6C1B-940625F6C517}"/>
              </a:ext>
            </a:extLst>
          </p:cNvPr>
          <p:cNvPicPr>
            <a:picLocks noChangeAspect="1"/>
          </p:cNvPicPr>
          <p:nvPr/>
        </p:nvPicPr>
        <p:blipFill>
          <a:blip r:embed="rId4"/>
          <a:stretch>
            <a:fillRect/>
          </a:stretch>
        </p:blipFill>
        <p:spPr>
          <a:xfrm>
            <a:off x="9498562" y="2207171"/>
            <a:ext cx="2075757" cy="372124"/>
          </a:xfrm>
          <a:prstGeom prst="roundRect">
            <a:avLst>
              <a:gd name="adj" fmla="val 8863"/>
            </a:avLst>
          </a:prstGeom>
        </p:spPr>
      </p:pic>
      <p:pic>
        <p:nvPicPr>
          <p:cNvPr id="16" name="Grafik 15" descr="Ein Bild, das gelb, Schrift, Text, Logo enthält.&#10;&#10;KI-generierte Inhalte können fehlerhaft sein.">
            <a:extLst>
              <a:ext uri="{FF2B5EF4-FFF2-40B4-BE49-F238E27FC236}">
                <a16:creationId xmlns:a16="http://schemas.microsoft.com/office/drawing/2014/main" id="{47C0D929-F85D-7E16-C159-BF973E2825AD}"/>
              </a:ext>
            </a:extLst>
          </p:cNvPr>
          <p:cNvPicPr>
            <a:picLocks noChangeAspect="1"/>
          </p:cNvPicPr>
          <p:nvPr/>
        </p:nvPicPr>
        <p:blipFill>
          <a:blip r:embed="rId5"/>
          <a:stretch>
            <a:fillRect/>
          </a:stretch>
        </p:blipFill>
        <p:spPr>
          <a:xfrm>
            <a:off x="10539989" y="1852562"/>
            <a:ext cx="1041526" cy="310864"/>
          </a:xfrm>
          <a:prstGeom prst="roundRect">
            <a:avLst>
              <a:gd name="adj" fmla="val 7418"/>
            </a:avLst>
          </a:prstGeom>
        </p:spPr>
      </p:pic>
      <p:sp>
        <p:nvSpPr>
          <p:cNvPr id="17" name="Rounded Rectangle 2">
            <a:extLst>
              <a:ext uri="{FF2B5EF4-FFF2-40B4-BE49-F238E27FC236}">
                <a16:creationId xmlns:a16="http://schemas.microsoft.com/office/drawing/2014/main" id="{7AEA2701-736C-7229-3057-C675BE383D2C}"/>
              </a:ext>
            </a:extLst>
          </p:cNvPr>
          <p:cNvSpPr/>
          <p:nvPr/>
        </p:nvSpPr>
        <p:spPr>
          <a:xfrm>
            <a:off x="9752616" y="1872651"/>
            <a:ext cx="735594" cy="28198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Österreich</a:t>
            </a:r>
            <a:br>
              <a:rPr lang="de-DE" sz="800" spc="-25">
                <a:solidFill>
                  <a:schemeClr val="bg1"/>
                </a:solidFill>
                <a:latin typeface="Inter Light" panose="020F0502020204030204"/>
                <a:cs typeface="Bai Jamjuree" pitchFamily="2" charset="-34"/>
              </a:rPr>
            </a:br>
            <a:r>
              <a:rPr lang="de-DE" sz="800" spc="-25">
                <a:solidFill>
                  <a:schemeClr val="bg1"/>
                </a:solidFill>
                <a:latin typeface="Inter Light" panose="020F0502020204030204"/>
                <a:cs typeface="Bai Jamjuree" pitchFamily="2" charset="-34"/>
              </a:rPr>
              <a:t>Industrie</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18" name="Rounded Rectangle 2">
            <a:extLst>
              <a:ext uri="{FF2B5EF4-FFF2-40B4-BE49-F238E27FC236}">
                <a16:creationId xmlns:a16="http://schemas.microsoft.com/office/drawing/2014/main" id="{DF8105D9-E4AE-50F9-FC36-16122D7F2F6D}"/>
              </a:ext>
            </a:extLst>
          </p:cNvPr>
          <p:cNvSpPr/>
          <p:nvPr/>
        </p:nvSpPr>
        <p:spPr>
          <a:xfrm>
            <a:off x="8655697" y="2181519"/>
            <a:ext cx="461570"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err="1">
                <a:solidFill>
                  <a:schemeClr val="bg1"/>
                </a:solidFill>
                <a:latin typeface="Inter Light" panose="020F0502020204030204"/>
                <a:cs typeface="Bai Jamjuree" pitchFamily="2" charset="-34"/>
              </a:rPr>
              <a:t>No</a:t>
            </a:r>
            <a:r>
              <a:rPr lang="de-DE" sz="800" spc="-25">
                <a:solidFill>
                  <a:schemeClr val="bg1"/>
                </a:solidFill>
                <a:latin typeface="Inter Light" panose="020F0502020204030204"/>
                <a:cs typeface="Bai Jamjuree" pitchFamily="2" charset="-34"/>
              </a:rPr>
              <a:t> </a:t>
            </a:r>
            <a:r>
              <a:rPr lang="de-DE" sz="800" spc="-25" err="1">
                <a:solidFill>
                  <a:schemeClr val="bg1"/>
                </a:solidFill>
                <a:latin typeface="Inter Light" panose="020F0502020204030204"/>
                <a:cs typeface="Bai Jamjuree" pitchFamily="2" charset="-34"/>
              </a:rPr>
              <a:t>target</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19" name="Rounded Rectangle 2">
            <a:extLst>
              <a:ext uri="{FF2B5EF4-FFF2-40B4-BE49-F238E27FC236}">
                <a16:creationId xmlns:a16="http://schemas.microsoft.com/office/drawing/2014/main" id="{57A1E01E-A5B7-B89D-ED31-93D972494C89}"/>
              </a:ext>
            </a:extLst>
          </p:cNvPr>
          <p:cNvSpPr/>
          <p:nvPr/>
        </p:nvSpPr>
        <p:spPr>
          <a:xfrm>
            <a:off x="11107585" y="2543013"/>
            <a:ext cx="461570"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err="1">
                <a:solidFill>
                  <a:schemeClr val="bg1"/>
                </a:solidFill>
                <a:latin typeface="Inter Light" panose="020F0502020204030204"/>
                <a:cs typeface="Bai Jamjuree" pitchFamily="2" charset="-34"/>
              </a:rPr>
              <a:t>No</a:t>
            </a:r>
            <a:r>
              <a:rPr lang="de-DE" sz="800" spc="-25">
                <a:solidFill>
                  <a:schemeClr val="bg1"/>
                </a:solidFill>
                <a:latin typeface="Inter Light" panose="020F0502020204030204"/>
                <a:cs typeface="Bai Jamjuree" pitchFamily="2" charset="-34"/>
              </a:rPr>
              <a:t> </a:t>
            </a:r>
            <a:r>
              <a:rPr lang="de-DE" sz="800" spc="-25" err="1">
                <a:solidFill>
                  <a:schemeClr val="bg1"/>
                </a:solidFill>
                <a:latin typeface="Inter Light" panose="020F0502020204030204"/>
                <a:cs typeface="Bai Jamjuree" pitchFamily="2" charset="-34"/>
              </a:rPr>
              <a:t>target</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23" name="Grafik 22" descr="Ein Bild, das Text, Screenshot, Schrift, Zahl enthält.&#10;&#10;KI-generierte Inhalte können fehlerhaft sein.">
            <a:extLst>
              <a:ext uri="{FF2B5EF4-FFF2-40B4-BE49-F238E27FC236}">
                <a16:creationId xmlns:a16="http://schemas.microsoft.com/office/drawing/2014/main" id="{8C11C917-48AD-FF00-1EB8-4337B44DD04B}"/>
              </a:ext>
            </a:extLst>
          </p:cNvPr>
          <p:cNvPicPr>
            <a:picLocks noChangeAspect="1"/>
          </p:cNvPicPr>
          <p:nvPr/>
        </p:nvPicPr>
        <p:blipFill>
          <a:blip r:embed="rId6"/>
          <a:stretch>
            <a:fillRect/>
          </a:stretch>
        </p:blipFill>
        <p:spPr>
          <a:xfrm>
            <a:off x="7670686" y="3277030"/>
            <a:ext cx="1864701" cy="1613346"/>
          </a:xfrm>
          <a:prstGeom prst="roundRect">
            <a:avLst>
              <a:gd name="adj" fmla="val 5386"/>
            </a:avLst>
          </a:prstGeom>
        </p:spPr>
      </p:pic>
      <p:pic>
        <p:nvPicPr>
          <p:cNvPr id="25" name="Grafik 24">
            <a:extLst>
              <a:ext uri="{FF2B5EF4-FFF2-40B4-BE49-F238E27FC236}">
                <a16:creationId xmlns:a16="http://schemas.microsoft.com/office/drawing/2014/main" id="{554A3A02-6275-C9BA-2A0F-D46A0CFE62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96884" y="3622228"/>
            <a:ext cx="605669" cy="703357"/>
          </a:xfrm>
          <a:prstGeom prst="rect">
            <a:avLst/>
          </a:prstGeom>
        </p:spPr>
      </p:pic>
      <p:sp>
        <p:nvSpPr>
          <p:cNvPr id="26" name="Rounded Rectangle 2">
            <a:extLst>
              <a:ext uri="{FF2B5EF4-FFF2-40B4-BE49-F238E27FC236}">
                <a16:creationId xmlns:a16="http://schemas.microsoft.com/office/drawing/2014/main" id="{72BF1630-7449-A9C5-115F-38658D531331}"/>
              </a:ext>
            </a:extLst>
          </p:cNvPr>
          <p:cNvSpPr/>
          <p:nvPr/>
        </p:nvSpPr>
        <p:spPr>
          <a:xfrm>
            <a:off x="9651272" y="4355080"/>
            <a:ext cx="1069210" cy="2844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Skandinavien</a:t>
            </a:r>
          </a:p>
          <a:p>
            <a:pPr marL="0" marR="0" indent="0" algn="ctr" defTabSz="228600" rtl="0" eaLnBrk="1" fontAlgn="auto" latinLnBrk="0" hangingPunct="1">
              <a:lnSpc>
                <a:spcPct val="100000"/>
              </a:lnSpc>
              <a:spcBef>
                <a:spcPts val="0"/>
              </a:spcBef>
              <a:spcAft>
                <a:spcPts val="0"/>
              </a:spcAft>
              <a:buClrTx/>
              <a:buSzTx/>
              <a:buFontTx/>
              <a:buNone/>
              <a:tabLst/>
            </a:pPr>
            <a:r>
              <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Forstwirtschaft</a:t>
            </a:r>
          </a:p>
        </p:txBody>
      </p:sp>
      <p:sp>
        <p:nvSpPr>
          <p:cNvPr id="27" name="Abgerundetes Rechteck 21">
            <a:extLst>
              <a:ext uri="{FF2B5EF4-FFF2-40B4-BE49-F238E27FC236}">
                <a16:creationId xmlns:a16="http://schemas.microsoft.com/office/drawing/2014/main" id="{1BD82EB1-06FE-80CD-ABB8-C1F9274627E4}"/>
              </a:ext>
            </a:extLst>
          </p:cNvPr>
          <p:cNvSpPr/>
          <p:nvPr/>
        </p:nvSpPr>
        <p:spPr>
          <a:xfrm>
            <a:off x="7670686" y="3897941"/>
            <a:ext cx="1864701" cy="18275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9" name="Rechteck 38">
            <a:extLst>
              <a:ext uri="{FF2B5EF4-FFF2-40B4-BE49-F238E27FC236}">
                <a16:creationId xmlns:a16="http://schemas.microsoft.com/office/drawing/2014/main" id="{0A19CFED-71EA-5F5E-A6A0-11C081A15AB0}"/>
              </a:ext>
            </a:extLst>
          </p:cNvPr>
          <p:cNvSpPr/>
          <p:nvPr/>
        </p:nvSpPr>
        <p:spPr>
          <a:xfrm>
            <a:off x="9469303" y="4088091"/>
            <a:ext cx="36000" cy="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0" name="Rechteck 39">
            <a:extLst>
              <a:ext uri="{FF2B5EF4-FFF2-40B4-BE49-F238E27FC236}">
                <a16:creationId xmlns:a16="http://schemas.microsoft.com/office/drawing/2014/main" id="{7660AA1E-8C1F-BFFD-C2D6-F29DFA785FBD}"/>
              </a:ext>
            </a:extLst>
          </p:cNvPr>
          <p:cNvSpPr/>
          <p:nvPr/>
        </p:nvSpPr>
        <p:spPr>
          <a:xfrm>
            <a:off x="8192735" y="4140359"/>
            <a:ext cx="18000" cy="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3" name="Oval 42">
            <a:extLst>
              <a:ext uri="{FF2B5EF4-FFF2-40B4-BE49-F238E27FC236}">
                <a16:creationId xmlns:a16="http://schemas.microsoft.com/office/drawing/2014/main" id="{9554E52F-225C-9D48-7910-011AE93A2CF5}"/>
              </a:ext>
            </a:extLst>
          </p:cNvPr>
          <p:cNvSpPr/>
          <p:nvPr/>
        </p:nvSpPr>
        <p:spPr>
          <a:xfrm>
            <a:off x="1551915" y="187117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4" name="Oval 43">
            <a:extLst>
              <a:ext uri="{FF2B5EF4-FFF2-40B4-BE49-F238E27FC236}">
                <a16:creationId xmlns:a16="http://schemas.microsoft.com/office/drawing/2014/main" id="{94F25C3E-A00D-D9D7-C64E-2B5176D09B50}"/>
              </a:ext>
            </a:extLst>
          </p:cNvPr>
          <p:cNvSpPr/>
          <p:nvPr/>
        </p:nvSpPr>
        <p:spPr>
          <a:xfrm>
            <a:off x="1551915" y="210614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2" name="Oval 51">
            <a:extLst>
              <a:ext uri="{FF2B5EF4-FFF2-40B4-BE49-F238E27FC236}">
                <a16:creationId xmlns:a16="http://schemas.microsoft.com/office/drawing/2014/main" id="{9669B8D9-14BE-2CF2-0584-56F858E63A04}"/>
              </a:ext>
            </a:extLst>
          </p:cNvPr>
          <p:cNvSpPr/>
          <p:nvPr/>
        </p:nvSpPr>
        <p:spPr>
          <a:xfrm>
            <a:off x="1551915" y="307164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4" name="Oval 63">
            <a:extLst>
              <a:ext uri="{FF2B5EF4-FFF2-40B4-BE49-F238E27FC236}">
                <a16:creationId xmlns:a16="http://schemas.microsoft.com/office/drawing/2014/main" id="{A107856A-3657-0B02-9EB4-3904C7FD5048}"/>
              </a:ext>
            </a:extLst>
          </p:cNvPr>
          <p:cNvSpPr/>
          <p:nvPr/>
        </p:nvSpPr>
        <p:spPr>
          <a:xfrm>
            <a:off x="1551915" y="327460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85" name="Oval 84">
            <a:extLst>
              <a:ext uri="{FF2B5EF4-FFF2-40B4-BE49-F238E27FC236}">
                <a16:creationId xmlns:a16="http://schemas.microsoft.com/office/drawing/2014/main" id="{CADFFB64-38B6-DA0E-60CA-1E4AE57D4AB8}"/>
              </a:ext>
            </a:extLst>
          </p:cNvPr>
          <p:cNvSpPr/>
          <p:nvPr/>
        </p:nvSpPr>
        <p:spPr>
          <a:xfrm>
            <a:off x="1551915" y="350455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9" name="Oval 8">
            <a:extLst>
              <a:ext uri="{FF2B5EF4-FFF2-40B4-BE49-F238E27FC236}">
                <a16:creationId xmlns:a16="http://schemas.microsoft.com/office/drawing/2014/main" id="{381A9EB0-4B4C-148D-BE74-27139328DC2E}"/>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pic>
        <p:nvPicPr>
          <p:cNvPr id="4" name="Picture 2" descr="Fallstudie: Carlsberg SAP-Datenarchivierung und GDPR-Compliance">
            <a:extLst>
              <a:ext uri="{FF2B5EF4-FFF2-40B4-BE49-F238E27FC236}">
                <a16:creationId xmlns:a16="http://schemas.microsoft.com/office/drawing/2014/main" id="{A8268BB6-6E16-AA37-4435-FE725D23B22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299" t="14299" r="8507" b="12030"/>
          <a:stretch/>
        </p:blipFill>
        <p:spPr bwMode="auto">
          <a:xfrm>
            <a:off x="8371634" y="1524312"/>
            <a:ext cx="764983" cy="421590"/>
          </a:xfrm>
          <a:prstGeom prst="roundRect">
            <a:avLst>
              <a:gd name="adj" fmla="val 4147"/>
            </a:avLst>
          </a:prstGeom>
          <a:noFill/>
          <a:extLst>
            <a:ext uri="{909E8E84-426E-40DD-AFC4-6F175D3DCCD1}">
              <a14:hiddenFill xmlns:a14="http://schemas.microsoft.com/office/drawing/2010/main">
                <a:solidFill>
                  <a:srgbClr val="FFFFFF"/>
                </a:solidFill>
              </a14:hiddenFill>
            </a:ext>
          </a:extLst>
        </p:spPr>
      </p:pic>
      <p:sp>
        <p:nvSpPr>
          <p:cNvPr id="15" name="Abgerundetes Rechteck 21">
            <a:extLst>
              <a:ext uri="{FF2B5EF4-FFF2-40B4-BE49-F238E27FC236}">
                <a16:creationId xmlns:a16="http://schemas.microsoft.com/office/drawing/2014/main" id="{A74646B3-85C3-884F-8FA4-08EC442C6661}"/>
              </a:ext>
            </a:extLst>
          </p:cNvPr>
          <p:cNvSpPr/>
          <p:nvPr/>
        </p:nvSpPr>
        <p:spPr>
          <a:xfrm>
            <a:off x="7670686" y="3546073"/>
            <a:ext cx="1864701" cy="357587"/>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6" name="Rounded Rectangle 2">
            <a:extLst>
              <a:ext uri="{FF2B5EF4-FFF2-40B4-BE49-F238E27FC236}">
                <a16:creationId xmlns:a16="http://schemas.microsoft.com/office/drawing/2014/main" id="{E4C2AF55-0E4B-65A7-E649-74E69E511D3F}"/>
              </a:ext>
            </a:extLst>
          </p:cNvPr>
          <p:cNvSpPr/>
          <p:nvPr/>
        </p:nvSpPr>
        <p:spPr>
          <a:xfrm>
            <a:off x="7458731" y="3523571"/>
            <a:ext cx="234774" cy="10453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chemeClr val="bg1"/>
                </a:solidFill>
                <a:latin typeface="Inter Light" panose="020F0502020204030204"/>
                <a:cs typeface="Bai Jamjuree" pitchFamily="2" charset="-34"/>
              </a:rPr>
              <a:t>01-07</a:t>
            </a:r>
            <a:endPar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53" name="Rounded Rectangle 2">
            <a:extLst>
              <a:ext uri="{FF2B5EF4-FFF2-40B4-BE49-F238E27FC236}">
                <a16:creationId xmlns:a16="http://schemas.microsoft.com/office/drawing/2014/main" id="{829CD137-8ABB-2D1F-473A-AA38C0B7FCD8}"/>
              </a:ext>
            </a:extLst>
          </p:cNvPr>
          <p:cNvSpPr/>
          <p:nvPr/>
        </p:nvSpPr>
        <p:spPr>
          <a:xfrm>
            <a:off x="9132460" y="4021500"/>
            <a:ext cx="234774" cy="10453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chemeClr val="tx1"/>
                </a:solidFill>
                <a:latin typeface="Inter Light" panose="020F0502020204030204"/>
                <a:cs typeface="Bai Jamjuree" pitchFamily="2" charset="-34"/>
              </a:rPr>
              <a:t>01-03</a:t>
            </a:r>
            <a:endParaRPr kumimoji="0" lang="de-DE" sz="500"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endParaRPr>
          </a:p>
        </p:txBody>
      </p:sp>
    </p:spTree>
    <p:extLst>
      <p:ext uri="{BB962C8B-B14F-4D97-AF65-F5344CB8AC3E}">
        <p14:creationId xmlns:p14="http://schemas.microsoft.com/office/powerpoint/2010/main" val="494714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3264B-4B29-5D20-DB33-F1C30C7A73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A1BD6A-DEF7-C6A7-D047-5E72203C0129}"/>
              </a:ext>
            </a:extLst>
          </p:cNvPr>
          <p:cNvSpPr>
            <a:spLocks noGrp="1"/>
          </p:cNvSpPr>
          <p:nvPr>
            <p:ph type="sldNum" sz="quarter" idx="11"/>
          </p:nvPr>
        </p:nvSpPr>
        <p:spPr/>
        <p:txBody>
          <a:bodyPr/>
          <a:lstStyle/>
          <a:p>
            <a:fld id="{5237CC50-559B-734E-9989-0D093A8E99B9}" type="slidenum">
              <a:rPr lang="en-US" smtClean="0"/>
              <a:pPr/>
              <a:t>18</a:t>
            </a:fld>
            <a:endParaRPr lang="en-US"/>
          </a:p>
        </p:txBody>
      </p:sp>
      <p:sp>
        <p:nvSpPr>
          <p:cNvPr id="5" name="Title 4">
            <a:extLst>
              <a:ext uri="{FF2B5EF4-FFF2-40B4-BE49-F238E27FC236}">
                <a16:creationId xmlns:a16="http://schemas.microsoft.com/office/drawing/2014/main" id="{C845B9E0-E0E8-43F5-FD59-8074FDBE1F9C}"/>
              </a:ext>
            </a:extLst>
          </p:cNvPr>
          <p:cNvSpPr>
            <a:spLocks noGrp="1"/>
          </p:cNvSpPr>
          <p:nvPr>
            <p:ph type="title"/>
          </p:nvPr>
        </p:nvSpPr>
        <p:spPr/>
        <p:txBody>
          <a:bodyPr/>
          <a:lstStyle/>
          <a:p>
            <a:r>
              <a:rPr lang="en-DE"/>
              <a:t>Inhalte dieser Folge</a:t>
            </a:r>
          </a:p>
        </p:txBody>
      </p:sp>
      <p:sp>
        <p:nvSpPr>
          <p:cNvPr id="21" name="Text Placeholder 20">
            <a:extLst>
              <a:ext uri="{FF2B5EF4-FFF2-40B4-BE49-F238E27FC236}">
                <a16:creationId xmlns:a16="http://schemas.microsoft.com/office/drawing/2014/main" id="{47EC6B26-D00F-F97A-7D4D-9F833586DD52}"/>
              </a:ext>
            </a:extLst>
          </p:cNvPr>
          <p:cNvSpPr>
            <a:spLocks noGrp="1"/>
          </p:cNvSpPr>
          <p:nvPr>
            <p:ph type="body" sz="quarter" idx="12"/>
          </p:nvPr>
        </p:nvSpPr>
        <p:spPr/>
        <p:txBody>
          <a:bodyPr/>
          <a:lstStyle/>
          <a:p>
            <a:r>
              <a:rPr lang="en-DE"/>
              <a:t>Agenda</a:t>
            </a:r>
          </a:p>
        </p:txBody>
      </p:sp>
      <p:sp>
        <p:nvSpPr>
          <p:cNvPr id="22" name="Rounded Rectangle 21">
            <a:extLst>
              <a:ext uri="{FF2B5EF4-FFF2-40B4-BE49-F238E27FC236}">
                <a16:creationId xmlns:a16="http://schemas.microsoft.com/office/drawing/2014/main" id="{8EE6685C-AB5A-69ED-B31A-3D941BD7922B}"/>
              </a:ext>
            </a:extLst>
          </p:cNvPr>
          <p:cNvSpPr/>
          <p:nvPr/>
        </p:nvSpPr>
        <p:spPr>
          <a:xfrm>
            <a:off x="4695447" y="1548596"/>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pPr marL="450850" indent="-450850">
              <a:buAutoNum type="arabicPlain"/>
            </a:pPr>
            <a:r>
              <a:rPr lang="de-DE" sz="1400">
                <a:solidFill>
                  <a:schemeClr val="accent3"/>
                </a:solidFill>
                <a:latin typeface="+mj-lt"/>
                <a:ea typeface="Helvetica Neue Light" panose="02000403000000020004" pitchFamily="2" charset="0"/>
                <a:cs typeface="Helvetica Neue Medium" panose="02000503000000020004" pitchFamily="2" charset="0"/>
              </a:rPr>
              <a:t>Einführung in S2 Arbeitskräfte der Wertschöpfungskette, </a:t>
            </a:r>
            <a:br>
              <a:rPr lang="de-DE" sz="1400">
                <a:solidFill>
                  <a:schemeClr val="accent3"/>
                </a:solidFill>
                <a:latin typeface="+mj-lt"/>
                <a:ea typeface="Helvetica Neue Light" panose="02000403000000020004" pitchFamily="2" charset="0"/>
                <a:cs typeface="Helvetica Neue Medium" panose="02000503000000020004" pitchFamily="2" charset="0"/>
              </a:rPr>
            </a:br>
            <a:r>
              <a:rPr lang="de-DE" sz="1400">
                <a:solidFill>
                  <a:schemeClr val="accent3"/>
                </a:solidFill>
                <a:latin typeface="+mj-lt"/>
                <a:ea typeface="Helvetica Neue Light" panose="02000403000000020004" pitchFamily="2" charset="0"/>
                <a:cs typeface="Helvetica Neue Medium" panose="02000503000000020004" pitchFamily="2" charset="0"/>
              </a:rPr>
              <a:t>S3 betroffene Gemeinschaften &amp; </a:t>
            </a:r>
            <a:r>
              <a:rPr lang="de-DE" sz="1400">
                <a:solidFill>
                  <a:schemeClr val="accent3"/>
                </a:solidFill>
                <a:effectLst/>
                <a:latin typeface="+mj-lt"/>
                <a:ea typeface="Helvetica Neue Light" panose="02000403000000020004" pitchFamily="2" charset="0"/>
                <a:cs typeface="Helvetica Neue Medium" panose="02000503000000020004" pitchFamily="2" charset="0"/>
              </a:rPr>
              <a:t>S4 Verbraucher und Endnutzer</a:t>
            </a:r>
          </a:p>
        </p:txBody>
      </p:sp>
      <p:sp>
        <p:nvSpPr>
          <p:cNvPr id="23" name="Rounded Rectangle 22">
            <a:extLst>
              <a:ext uri="{FF2B5EF4-FFF2-40B4-BE49-F238E27FC236}">
                <a16:creationId xmlns:a16="http://schemas.microsoft.com/office/drawing/2014/main" id="{8036D889-4551-50F9-6B8B-B4F4C62F31EC}"/>
              </a:ext>
            </a:extLst>
          </p:cNvPr>
          <p:cNvSpPr/>
          <p:nvPr/>
        </p:nvSpPr>
        <p:spPr>
          <a:xfrm>
            <a:off x="4695447" y="2182475"/>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2</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S2 – Arbeitskräfte der Wertschöpfungskette</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sp>
        <p:nvSpPr>
          <p:cNvPr id="25" name="Rounded Rectangle 24">
            <a:extLst>
              <a:ext uri="{FF2B5EF4-FFF2-40B4-BE49-F238E27FC236}">
                <a16:creationId xmlns:a16="http://schemas.microsoft.com/office/drawing/2014/main" id="{2F63332F-6C61-57F5-5A4B-E64D707A07B4}"/>
              </a:ext>
            </a:extLst>
          </p:cNvPr>
          <p:cNvSpPr/>
          <p:nvPr/>
        </p:nvSpPr>
        <p:spPr>
          <a:xfrm>
            <a:off x="4695447" y="2816354"/>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accent4"/>
                </a:solidFill>
                <a:effectLst/>
                <a:latin typeface="+mj-lt"/>
                <a:ea typeface="Helvetica Neue Light" panose="02000403000000020004" pitchFamily="2" charset="0"/>
                <a:cs typeface="Helvetica Neue Medium" panose="02000503000000020004" pitchFamily="2" charset="0"/>
              </a:rPr>
              <a:t>3		</a:t>
            </a:r>
            <a:r>
              <a:rPr lang="de-DE" sz="1400">
                <a:solidFill>
                  <a:schemeClr val="accent4"/>
                </a:solidFill>
                <a:latin typeface="+mj-lt"/>
                <a:ea typeface="Helvetica Neue Light" panose="02000403000000020004" pitchFamily="2" charset="0"/>
                <a:cs typeface="Helvetica Neue Medium" panose="02000503000000020004" pitchFamily="2" charset="0"/>
              </a:rPr>
              <a:t>Fokus: Datenpunkte des S3 – Betroffene Gemeinschaften</a:t>
            </a:r>
            <a:endParaRPr lang="de-DE" sz="1400">
              <a:solidFill>
                <a:schemeClr val="accent4"/>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28" name="Straight Connector 27">
            <a:extLst>
              <a:ext uri="{FF2B5EF4-FFF2-40B4-BE49-F238E27FC236}">
                <a16:creationId xmlns:a16="http://schemas.microsoft.com/office/drawing/2014/main" id="{37F1ED81-DCEC-2BAF-72B8-B75716D9C15B}"/>
              </a:ext>
            </a:extLst>
          </p:cNvPr>
          <p:cNvCxnSpPr>
            <a:cxnSpLocks/>
          </p:cNvCxnSpPr>
          <p:nvPr/>
        </p:nvCxnSpPr>
        <p:spPr>
          <a:xfrm>
            <a:off x="4695447" y="2103552"/>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35C03DD-EC83-870F-3566-062FB1B89DE0}"/>
              </a:ext>
            </a:extLst>
          </p:cNvPr>
          <p:cNvCxnSpPr>
            <a:cxnSpLocks/>
          </p:cNvCxnSpPr>
          <p:nvPr/>
        </p:nvCxnSpPr>
        <p:spPr>
          <a:xfrm>
            <a:off x="4695447" y="2737431"/>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7870733F-274F-B88B-85DC-03503DED57F0}"/>
              </a:ext>
            </a:extLst>
          </p:cNvPr>
          <p:cNvCxnSpPr>
            <a:cxnSpLocks/>
          </p:cNvCxnSpPr>
          <p:nvPr/>
        </p:nvCxnSpPr>
        <p:spPr>
          <a:xfrm>
            <a:off x="4695447" y="3371310"/>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C1475133-27BF-8BE9-35FE-B6D6DA921ADE}"/>
              </a:ext>
            </a:extLst>
          </p:cNvPr>
          <p:cNvSpPr/>
          <p:nvPr/>
        </p:nvSpPr>
        <p:spPr>
          <a:xfrm>
            <a:off x="4695447" y="4084112"/>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5		Zusammenfassung &amp; </a:t>
            </a:r>
            <a:r>
              <a:rPr lang="de-DE" sz="1400">
                <a:solidFill>
                  <a:schemeClr val="tx1"/>
                </a:solidFill>
                <a:latin typeface="+mj-lt"/>
                <a:ea typeface="Helvetica Neue Light" panose="02000403000000020004" pitchFamily="2" charset="0"/>
                <a:cs typeface="Helvetica Neue Medium" panose="02000503000000020004" pitchFamily="2" charset="0"/>
              </a:rPr>
              <a:t>Ausblick</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cxnSp>
        <p:nvCxnSpPr>
          <p:cNvPr id="3" name="Straight Connector 29">
            <a:extLst>
              <a:ext uri="{FF2B5EF4-FFF2-40B4-BE49-F238E27FC236}">
                <a16:creationId xmlns:a16="http://schemas.microsoft.com/office/drawing/2014/main" id="{845E94F2-AB41-C9DC-86F6-423772A0E087}"/>
              </a:ext>
            </a:extLst>
          </p:cNvPr>
          <p:cNvCxnSpPr>
            <a:cxnSpLocks/>
          </p:cNvCxnSpPr>
          <p:nvPr/>
        </p:nvCxnSpPr>
        <p:spPr>
          <a:xfrm>
            <a:off x="4695447" y="4005189"/>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4" name="Rounded Rectangle 5">
            <a:extLst>
              <a:ext uri="{FF2B5EF4-FFF2-40B4-BE49-F238E27FC236}">
                <a16:creationId xmlns:a16="http://schemas.microsoft.com/office/drawing/2014/main" id="{06D7A380-8FBD-CF6A-0C06-D6A4A0FEF001}"/>
              </a:ext>
            </a:extLst>
          </p:cNvPr>
          <p:cNvSpPr/>
          <p:nvPr/>
        </p:nvSpPr>
        <p:spPr>
          <a:xfrm>
            <a:off x="4695447" y="4717994"/>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6</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Fragen &amp; Antworten</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sp>
        <p:nvSpPr>
          <p:cNvPr id="7" name="Rounded Rectangle 24">
            <a:extLst>
              <a:ext uri="{FF2B5EF4-FFF2-40B4-BE49-F238E27FC236}">
                <a16:creationId xmlns:a16="http://schemas.microsoft.com/office/drawing/2014/main" id="{0A89A1C4-7496-A161-2ACA-D0E2B2CD5334}"/>
              </a:ext>
            </a:extLst>
          </p:cNvPr>
          <p:cNvSpPr/>
          <p:nvPr/>
        </p:nvSpPr>
        <p:spPr>
          <a:xfrm>
            <a:off x="4695447" y="3450233"/>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4</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S4 – Verbraucher und Endnutzer </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8" name="Straight Connector 29">
            <a:extLst>
              <a:ext uri="{FF2B5EF4-FFF2-40B4-BE49-F238E27FC236}">
                <a16:creationId xmlns:a16="http://schemas.microsoft.com/office/drawing/2014/main" id="{DE0266BB-1CC0-B09B-FC8B-CCD759F3925D}"/>
              </a:ext>
            </a:extLst>
          </p:cNvPr>
          <p:cNvCxnSpPr>
            <a:cxnSpLocks/>
          </p:cNvCxnSpPr>
          <p:nvPr/>
        </p:nvCxnSpPr>
        <p:spPr>
          <a:xfrm>
            <a:off x="4695447" y="4639068"/>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41374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00C40-9CD0-19A5-DD0B-9AE12904549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1A0F83-175E-DA0C-F93E-52C5B7FDB610}"/>
              </a:ext>
            </a:extLst>
          </p:cNvPr>
          <p:cNvSpPr>
            <a:spLocks noGrp="1"/>
          </p:cNvSpPr>
          <p:nvPr>
            <p:ph type="sldNum" sz="quarter" idx="11"/>
          </p:nvPr>
        </p:nvSpPr>
        <p:spPr/>
        <p:txBody>
          <a:bodyPr/>
          <a:lstStyle/>
          <a:p>
            <a:fld id="{5237CC50-559B-734E-9989-0D093A8E99B9}" type="slidenum">
              <a:rPr lang="en-US" smtClean="0"/>
              <a:pPr/>
              <a:t>19</a:t>
            </a:fld>
            <a:endParaRPr lang="en-US"/>
          </a:p>
        </p:txBody>
      </p:sp>
      <p:sp>
        <p:nvSpPr>
          <p:cNvPr id="4" name="Title 3">
            <a:extLst>
              <a:ext uri="{FF2B5EF4-FFF2-40B4-BE49-F238E27FC236}">
                <a16:creationId xmlns:a16="http://schemas.microsoft.com/office/drawing/2014/main" id="{6B0D0B75-EECA-6D70-CD14-D598197D4337}"/>
              </a:ext>
            </a:extLst>
          </p:cNvPr>
          <p:cNvSpPr>
            <a:spLocks noGrp="1"/>
          </p:cNvSpPr>
          <p:nvPr>
            <p:ph type="title"/>
          </p:nvPr>
        </p:nvSpPr>
        <p:spPr/>
        <p:txBody>
          <a:bodyPr/>
          <a:lstStyle/>
          <a:p>
            <a:r>
              <a:rPr lang="en-US"/>
              <a:t>Aufbau ESRS </a:t>
            </a:r>
            <a:r>
              <a:rPr lang="de-DE"/>
              <a:t>S3: Betroffene Gemeinschaften </a:t>
            </a:r>
            <a:endParaRPr lang="en-US"/>
          </a:p>
        </p:txBody>
      </p:sp>
      <p:sp>
        <p:nvSpPr>
          <p:cNvPr id="5" name="Text Placeholder 4">
            <a:extLst>
              <a:ext uri="{FF2B5EF4-FFF2-40B4-BE49-F238E27FC236}">
                <a16:creationId xmlns:a16="http://schemas.microsoft.com/office/drawing/2014/main" id="{542D041B-B2BC-0062-26F2-FEBC34ED0501}"/>
              </a:ext>
            </a:extLst>
          </p:cNvPr>
          <p:cNvSpPr>
            <a:spLocks noGrp="1"/>
          </p:cNvSpPr>
          <p:nvPr>
            <p:ph type="body" sz="quarter" idx="12"/>
          </p:nvPr>
        </p:nvSpPr>
        <p:spPr/>
        <p:txBody>
          <a:bodyPr/>
          <a:lstStyle/>
          <a:p>
            <a:r>
              <a:rPr lang="en-US" err="1"/>
              <a:t>Fokus</a:t>
            </a:r>
            <a:r>
              <a:rPr lang="en-US"/>
              <a:t>: </a:t>
            </a:r>
            <a:r>
              <a:rPr lang="en-US" err="1"/>
              <a:t>Datenpunkte</a:t>
            </a:r>
            <a:r>
              <a:rPr lang="en-US"/>
              <a:t> des S3 – </a:t>
            </a:r>
            <a:r>
              <a:rPr lang="en-US" err="1"/>
              <a:t>Betroffene</a:t>
            </a:r>
            <a:r>
              <a:rPr lang="en-US"/>
              <a:t> </a:t>
            </a:r>
            <a:r>
              <a:rPr lang="en-US" err="1"/>
              <a:t>Gemeinschaften</a:t>
            </a:r>
            <a:endParaRPr lang="en-US"/>
          </a:p>
        </p:txBody>
      </p:sp>
      <p:sp>
        <p:nvSpPr>
          <p:cNvPr id="13" name="Textfeld 12">
            <a:extLst>
              <a:ext uri="{FF2B5EF4-FFF2-40B4-BE49-F238E27FC236}">
                <a16:creationId xmlns:a16="http://schemas.microsoft.com/office/drawing/2014/main" id="{F989A218-674D-A2D2-6B50-B97A8464D320}"/>
              </a:ext>
            </a:extLst>
          </p:cNvPr>
          <p:cNvSpPr txBox="1"/>
          <p:nvPr/>
        </p:nvSpPr>
        <p:spPr>
          <a:xfrm>
            <a:off x="633600" y="6015600"/>
            <a:ext cx="8102314" cy="184666"/>
          </a:xfrm>
          <a:prstGeom prst="rect">
            <a:avLst/>
          </a:prstGeom>
          <a:noFill/>
        </p:spPr>
        <p:txBody>
          <a:bodyPr wrap="square" lIns="0">
            <a:spAutoFit/>
          </a:bodyPr>
          <a:lstStyle/>
          <a:p>
            <a:r>
              <a:rPr lang="de-DE" sz="600" b="0" i="0">
                <a:solidFill>
                  <a:srgbClr val="000000"/>
                </a:solidFill>
                <a:effectLst/>
              </a:rPr>
              <a:t> 1) Disclosure </a:t>
            </a:r>
            <a:r>
              <a:rPr lang="de-DE" sz="600" b="0" i="0" err="1">
                <a:solidFill>
                  <a:srgbClr val="000000"/>
                </a:solidFill>
                <a:effectLst/>
              </a:rPr>
              <a:t>Requirements</a:t>
            </a:r>
            <a:r>
              <a:rPr lang="de-DE" sz="600" b="0" i="0">
                <a:solidFill>
                  <a:srgbClr val="000000"/>
                </a:solidFill>
                <a:effectLst/>
              </a:rPr>
              <a:t> | 2) nicht markierte Angabepflichten fallen unter die Übergangsregelung für alle Unternehmen und sind im 1. verpflichtenden Jahr nicht berichtspflichtig​</a:t>
            </a:r>
            <a:endParaRPr lang="de-DE" sz="600"/>
          </a:p>
        </p:txBody>
      </p:sp>
      <p:sp>
        <p:nvSpPr>
          <p:cNvPr id="42" name="Triangle 41">
            <a:extLst>
              <a:ext uri="{FF2B5EF4-FFF2-40B4-BE49-F238E27FC236}">
                <a16:creationId xmlns:a16="http://schemas.microsoft.com/office/drawing/2014/main" id="{1F6BAD5D-5845-57A2-8689-C0DA00902C10}"/>
              </a:ext>
            </a:extLst>
          </p:cNvPr>
          <p:cNvSpPr/>
          <p:nvPr/>
        </p:nvSpPr>
        <p:spPr>
          <a:xfrm rot="5400000">
            <a:off x="4817575" y="3438660"/>
            <a:ext cx="1985691" cy="2678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 name="Rounded Rectangle 5">
            <a:extLst>
              <a:ext uri="{FF2B5EF4-FFF2-40B4-BE49-F238E27FC236}">
                <a16:creationId xmlns:a16="http://schemas.microsoft.com/office/drawing/2014/main" id="{A03E28DA-B0A7-6F53-7FED-563D54B5DA2B}"/>
              </a:ext>
            </a:extLst>
          </p:cNvPr>
          <p:cNvSpPr/>
          <p:nvPr/>
        </p:nvSpPr>
        <p:spPr>
          <a:xfrm>
            <a:off x="6096000" y="1958604"/>
            <a:ext cx="5446359" cy="321605"/>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100" spc="-25">
                <a:solidFill>
                  <a:srgbClr val="FFFFFF"/>
                </a:solidFill>
                <a:latin typeface="+mj-lt"/>
                <a:cs typeface="Bai Jamjuree" pitchFamily="2" charset="-34"/>
              </a:rPr>
              <a:t>Datenpunkte sind in sogenannte Angabepflichten (DRs</a:t>
            </a:r>
            <a:r>
              <a:rPr lang="de-DE" sz="1100" spc="-25" baseline="30000">
                <a:solidFill>
                  <a:srgbClr val="FFFFFF"/>
                </a:solidFill>
                <a:latin typeface="+mj-lt"/>
                <a:cs typeface="Bai Jamjuree" pitchFamily="2" charset="-34"/>
              </a:rPr>
              <a:t>1</a:t>
            </a:r>
            <a:r>
              <a:rPr lang="de-DE" sz="1100" spc="-25">
                <a:solidFill>
                  <a:srgbClr val="FFFFFF"/>
                </a:solidFill>
                <a:latin typeface="+mj-lt"/>
                <a:cs typeface="Bai Jamjuree" pitchFamily="2" charset="-34"/>
              </a:rPr>
              <a:t>) gegliedert</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pic>
        <p:nvPicPr>
          <p:cNvPr id="8" name="Grafik 7" descr="Ein Bild, das Text, Screenshot, Quittung, Reihe enthält.&#10;&#10;KI-generierte Inhalte können fehlerhaft sein.">
            <a:extLst>
              <a:ext uri="{FF2B5EF4-FFF2-40B4-BE49-F238E27FC236}">
                <a16:creationId xmlns:a16="http://schemas.microsoft.com/office/drawing/2014/main" id="{88EC7ACA-9017-0ACA-038A-1A12D6183401}"/>
              </a:ext>
            </a:extLst>
          </p:cNvPr>
          <p:cNvPicPr>
            <a:picLocks noChangeAspect="1"/>
          </p:cNvPicPr>
          <p:nvPr/>
        </p:nvPicPr>
        <p:blipFill>
          <a:blip r:embed="rId3"/>
          <a:stretch>
            <a:fillRect/>
          </a:stretch>
        </p:blipFill>
        <p:spPr>
          <a:xfrm>
            <a:off x="6096000" y="2579740"/>
            <a:ext cx="5446359" cy="2184317"/>
          </a:xfrm>
          <a:prstGeom prst="rect">
            <a:avLst/>
          </a:prstGeom>
        </p:spPr>
      </p:pic>
      <p:grpSp>
        <p:nvGrpSpPr>
          <p:cNvPr id="37" name="Group 36">
            <a:extLst>
              <a:ext uri="{FF2B5EF4-FFF2-40B4-BE49-F238E27FC236}">
                <a16:creationId xmlns:a16="http://schemas.microsoft.com/office/drawing/2014/main" id="{EAB63A70-DCB3-BD70-E691-8102AFCD5831}"/>
              </a:ext>
            </a:extLst>
          </p:cNvPr>
          <p:cNvGrpSpPr/>
          <p:nvPr/>
        </p:nvGrpSpPr>
        <p:grpSpPr>
          <a:xfrm>
            <a:off x="649641" y="1939069"/>
            <a:ext cx="4916852" cy="3228430"/>
            <a:chOff x="428339" y="1936578"/>
            <a:chExt cx="5064694" cy="3315703"/>
          </a:xfrm>
        </p:grpSpPr>
        <p:pic>
          <p:nvPicPr>
            <p:cNvPr id="16" name="Grafik 15" descr="Ein Bild, das Text, Screenshot, Software, Design enthält.&#10;&#10;KI-generierte Inhalte können fehlerhaft sein.">
              <a:extLst>
                <a:ext uri="{FF2B5EF4-FFF2-40B4-BE49-F238E27FC236}">
                  <a16:creationId xmlns:a16="http://schemas.microsoft.com/office/drawing/2014/main" id="{C86A2BEF-A1CD-36C5-5DE2-7C0362F21D0D}"/>
                </a:ext>
              </a:extLst>
            </p:cNvPr>
            <p:cNvPicPr>
              <a:picLocks noChangeAspect="1"/>
            </p:cNvPicPr>
            <p:nvPr/>
          </p:nvPicPr>
          <p:blipFill>
            <a:blip r:embed="rId4"/>
            <a:srcRect r="34837"/>
            <a:stretch/>
          </p:blipFill>
          <p:spPr>
            <a:xfrm>
              <a:off x="428339" y="1936578"/>
              <a:ext cx="5064694" cy="3315703"/>
            </a:xfrm>
            <a:prstGeom prst="rect">
              <a:avLst/>
            </a:prstGeom>
          </p:spPr>
        </p:pic>
        <p:sp>
          <p:nvSpPr>
            <p:cNvPr id="17" name="Rounded Rectangle 38">
              <a:extLst>
                <a:ext uri="{FF2B5EF4-FFF2-40B4-BE49-F238E27FC236}">
                  <a16:creationId xmlns:a16="http://schemas.microsoft.com/office/drawing/2014/main" id="{5498DADA-F525-9904-3D76-C9FBA639916F}"/>
                </a:ext>
              </a:extLst>
            </p:cNvPr>
            <p:cNvSpPr/>
            <p:nvPr/>
          </p:nvSpPr>
          <p:spPr>
            <a:xfrm>
              <a:off x="2268606" y="2300892"/>
              <a:ext cx="36890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18" name="Rounded Rectangle 38">
              <a:extLst>
                <a:ext uri="{FF2B5EF4-FFF2-40B4-BE49-F238E27FC236}">
                  <a16:creationId xmlns:a16="http://schemas.microsoft.com/office/drawing/2014/main" id="{6A69B847-47A9-198C-34B1-178737D3831C}"/>
                </a:ext>
              </a:extLst>
            </p:cNvPr>
            <p:cNvSpPr/>
            <p:nvPr/>
          </p:nvSpPr>
          <p:spPr>
            <a:xfrm>
              <a:off x="3930896" y="2300892"/>
              <a:ext cx="36890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19" name="Rounded Rectangle 38">
              <a:extLst>
                <a:ext uri="{FF2B5EF4-FFF2-40B4-BE49-F238E27FC236}">
                  <a16:creationId xmlns:a16="http://schemas.microsoft.com/office/drawing/2014/main" id="{69102CC6-E04D-09DF-F333-927A3EC9C480}"/>
                </a:ext>
              </a:extLst>
            </p:cNvPr>
            <p:cNvSpPr/>
            <p:nvPr/>
          </p:nvSpPr>
          <p:spPr>
            <a:xfrm>
              <a:off x="2271469" y="3094073"/>
              <a:ext cx="36890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0" name="Rounded Rectangle 38">
              <a:extLst>
                <a:ext uri="{FF2B5EF4-FFF2-40B4-BE49-F238E27FC236}">
                  <a16:creationId xmlns:a16="http://schemas.microsoft.com/office/drawing/2014/main" id="{103CE96A-3F4F-1BD2-7128-F1EE6FF5379A}"/>
                </a:ext>
              </a:extLst>
            </p:cNvPr>
            <p:cNvSpPr/>
            <p:nvPr/>
          </p:nvSpPr>
          <p:spPr>
            <a:xfrm>
              <a:off x="3926300" y="3094072"/>
              <a:ext cx="36890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2" name="Rounded Rectangle 38">
              <a:extLst>
                <a:ext uri="{FF2B5EF4-FFF2-40B4-BE49-F238E27FC236}">
                  <a16:creationId xmlns:a16="http://schemas.microsoft.com/office/drawing/2014/main" id="{B8CA6B6C-4535-FFDB-5E65-AA35C5A1CA08}"/>
                </a:ext>
              </a:extLst>
            </p:cNvPr>
            <p:cNvSpPr/>
            <p:nvPr/>
          </p:nvSpPr>
          <p:spPr>
            <a:xfrm>
              <a:off x="541649" y="2294183"/>
              <a:ext cx="584120"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4" name="Rounded Rectangle 38">
              <a:extLst>
                <a:ext uri="{FF2B5EF4-FFF2-40B4-BE49-F238E27FC236}">
                  <a16:creationId xmlns:a16="http://schemas.microsoft.com/office/drawing/2014/main" id="{7718F6EF-4407-BE4B-19A0-7D0D97DDC471}"/>
                </a:ext>
              </a:extLst>
            </p:cNvPr>
            <p:cNvSpPr/>
            <p:nvPr/>
          </p:nvSpPr>
          <p:spPr>
            <a:xfrm>
              <a:off x="541649" y="3091958"/>
              <a:ext cx="584120"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5" name="Rounded Rectangle 38">
              <a:extLst>
                <a:ext uri="{FF2B5EF4-FFF2-40B4-BE49-F238E27FC236}">
                  <a16:creationId xmlns:a16="http://schemas.microsoft.com/office/drawing/2014/main" id="{F8E1B29E-FF44-E2E1-956F-E6A672C95EE1}"/>
                </a:ext>
              </a:extLst>
            </p:cNvPr>
            <p:cNvSpPr/>
            <p:nvPr/>
          </p:nvSpPr>
          <p:spPr>
            <a:xfrm>
              <a:off x="541649" y="4495162"/>
              <a:ext cx="36890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grpSp>
      <p:sp>
        <p:nvSpPr>
          <p:cNvPr id="29" name="Rounded Rectangle 38">
            <a:extLst>
              <a:ext uri="{FF2B5EF4-FFF2-40B4-BE49-F238E27FC236}">
                <a16:creationId xmlns:a16="http://schemas.microsoft.com/office/drawing/2014/main" id="{4312E33B-9B31-4A9D-5F5F-82DAF55F45B9}"/>
              </a:ext>
            </a:extLst>
          </p:cNvPr>
          <p:cNvSpPr/>
          <p:nvPr/>
        </p:nvSpPr>
        <p:spPr>
          <a:xfrm>
            <a:off x="3515432" y="4140819"/>
            <a:ext cx="239696" cy="141544"/>
          </a:xfrm>
          <a:prstGeom prst="roundRect">
            <a:avLst>
              <a:gd name="adj" fmla="val 50000"/>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noProof="0">
                <a:ln>
                  <a:noFill/>
                </a:ln>
                <a:solidFill>
                  <a:schemeClr val="tx1"/>
                </a:solidFill>
                <a:effectLst/>
                <a:uLnTx/>
                <a:uFillTx/>
                <a:latin typeface="Inter Light" panose="020F0502020204030204"/>
                <a:ea typeface="+mn-ea"/>
                <a:cs typeface="Bai Jamjuree" pitchFamily="2" charset="-34"/>
              </a:rPr>
              <a:t> = ab dem ersten Jahr berichtspflichtig für Unternehmen &gt;750 MA</a:t>
            </a:r>
            <a:r>
              <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rPr>
              <a:t>2</a:t>
            </a:r>
          </a:p>
        </p:txBody>
      </p:sp>
      <p:sp>
        <p:nvSpPr>
          <p:cNvPr id="30" name="Rounded Rectangle 6">
            <a:extLst>
              <a:ext uri="{FF2B5EF4-FFF2-40B4-BE49-F238E27FC236}">
                <a16:creationId xmlns:a16="http://schemas.microsoft.com/office/drawing/2014/main" id="{6B1EC936-53F1-35FA-DFC3-CFF109C572F9}"/>
              </a:ext>
            </a:extLst>
          </p:cNvPr>
          <p:cNvSpPr/>
          <p:nvPr/>
        </p:nvSpPr>
        <p:spPr>
          <a:xfrm>
            <a:off x="4110326" y="5178006"/>
            <a:ext cx="1456168" cy="38873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marR="0" indent="0" algn="just" defTabSz="228600" rtl="0" eaLnBrk="1" fontAlgn="auto" latinLnBrk="0" hangingPunct="1">
              <a:lnSpc>
                <a:spcPct val="100000"/>
              </a:lnSpc>
              <a:spcBef>
                <a:spcPts val="0"/>
              </a:spcBef>
              <a:spcAft>
                <a:spcPts val="0"/>
              </a:spcAft>
              <a:buClrTx/>
              <a:buSzTx/>
              <a:buFontTx/>
              <a:buNone/>
              <a:tabLst/>
            </a:pPr>
            <a:r>
              <a:rPr lang="de-DE" sz="800" spc="-25">
                <a:solidFill>
                  <a:srgbClr val="FFFFFF"/>
                </a:solidFill>
                <a:latin typeface="Bai Jamjuree ExtraLight" pitchFamily="2" charset="-34"/>
                <a:cs typeface="Bai Jamjuree ExtraLight" pitchFamily="2" charset="-34"/>
              </a:rPr>
              <a:t>S3 hat keine extra GOV oder IRO Datenpunkte</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31" name="Graphic 5">
            <a:extLst>
              <a:ext uri="{FF2B5EF4-FFF2-40B4-BE49-F238E27FC236}">
                <a16:creationId xmlns:a16="http://schemas.microsoft.com/office/drawing/2014/main" id="{1B6915F4-3691-9FF3-FB4A-863EA880C1D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45" t="3468" r="8918" b="3145"/>
          <a:stretch/>
        </p:blipFill>
        <p:spPr>
          <a:xfrm>
            <a:off x="4171696" y="5242462"/>
            <a:ext cx="224399" cy="244134"/>
          </a:xfrm>
          <a:prstGeom prst="rect">
            <a:avLst/>
          </a:prstGeom>
        </p:spPr>
      </p:pic>
      <p:sp>
        <p:nvSpPr>
          <p:cNvPr id="32" name="Rounded Rectangle 6">
            <a:extLst>
              <a:ext uri="{FF2B5EF4-FFF2-40B4-BE49-F238E27FC236}">
                <a16:creationId xmlns:a16="http://schemas.microsoft.com/office/drawing/2014/main" id="{7BAEC3DF-A414-4686-3EDE-377B1B48EB3B}"/>
              </a:ext>
            </a:extLst>
          </p:cNvPr>
          <p:cNvSpPr/>
          <p:nvPr/>
        </p:nvSpPr>
        <p:spPr>
          <a:xfrm>
            <a:off x="2970292" y="4716946"/>
            <a:ext cx="2596202" cy="41040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defTabSz="228600"/>
            <a:r>
              <a:rPr lang="de-DE" sz="800" spc="-25">
                <a:solidFill>
                  <a:srgbClr val="FFFFFF"/>
                </a:solidFill>
                <a:latin typeface="Bai Jamjuree ExtraLight" pitchFamily="2" charset="-34"/>
                <a:cs typeface="Bai Jamjuree ExtraLight" pitchFamily="2" charset="-34"/>
              </a:rPr>
              <a:t>S3 für Unternehmen mit </a:t>
            </a:r>
            <a:r>
              <a:rPr lang="de-DE" sz="800" u="sng" spc="-25">
                <a:solidFill>
                  <a:schemeClr val="bg1"/>
                </a:solidFill>
                <a:latin typeface="Bai Jamjuree ExtraLight" pitchFamily="2" charset="-34"/>
                <a:cs typeface="Bai Jamjuree ExtraLight" pitchFamily="2" charset="-34"/>
              </a:rPr>
              <a:t>&lt;</a:t>
            </a:r>
            <a:r>
              <a:rPr lang="de-DE" sz="800" spc="-25">
                <a:solidFill>
                  <a:schemeClr val="bg1"/>
                </a:solidFill>
                <a:latin typeface="Bai Jamjuree ExtraLight" pitchFamily="2" charset="-34"/>
                <a:cs typeface="Bai Jamjuree ExtraLight" pitchFamily="2" charset="-34"/>
              </a:rPr>
              <a:t>  </a:t>
            </a:r>
            <a:r>
              <a:rPr lang="de-DE" sz="800" spc="-25">
                <a:solidFill>
                  <a:srgbClr val="FFFFFF"/>
                </a:solidFill>
                <a:latin typeface="Bai Jamjuree ExtraLight" pitchFamily="2" charset="-34"/>
                <a:cs typeface="Bai Jamjuree ExtraLight" pitchFamily="2" charset="-34"/>
              </a:rPr>
              <a:t>750 Mitarbeitern erst ab dem 3. Jahr berichtspflichtig (2 Jahre </a:t>
            </a:r>
            <a:r>
              <a:rPr lang="de-DE" sz="800" spc="-25" err="1">
                <a:solidFill>
                  <a:srgbClr val="FFFFFF"/>
                </a:solidFill>
                <a:latin typeface="Bai Jamjuree ExtraLight" pitchFamily="2" charset="-34"/>
                <a:cs typeface="Bai Jamjuree ExtraLight" pitchFamily="2" charset="-34"/>
              </a:rPr>
              <a:t>phase</a:t>
            </a:r>
            <a:r>
              <a:rPr lang="de-DE" sz="800" spc="-25">
                <a:solidFill>
                  <a:srgbClr val="FFFFFF"/>
                </a:solidFill>
                <a:latin typeface="Bai Jamjuree ExtraLight" pitchFamily="2" charset="-34"/>
                <a:cs typeface="Bai Jamjuree ExtraLight" pitchFamily="2" charset="-34"/>
              </a:rPr>
              <a:t>-in)</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33" name="Graphic 5">
            <a:extLst>
              <a:ext uri="{FF2B5EF4-FFF2-40B4-BE49-F238E27FC236}">
                <a16:creationId xmlns:a16="http://schemas.microsoft.com/office/drawing/2014/main" id="{895FA1A2-1547-0927-711B-3E910F3DF0F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45" t="3468" r="8918" b="3145"/>
          <a:stretch/>
        </p:blipFill>
        <p:spPr>
          <a:xfrm>
            <a:off x="3016438" y="4787557"/>
            <a:ext cx="224399" cy="244134"/>
          </a:xfrm>
          <a:prstGeom prst="rect">
            <a:avLst/>
          </a:prstGeom>
        </p:spPr>
      </p:pic>
      <p:grpSp>
        <p:nvGrpSpPr>
          <p:cNvPr id="34" name="Group 33">
            <a:extLst>
              <a:ext uri="{FF2B5EF4-FFF2-40B4-BE49-F238E27FC236}">
                <a16:creationId xmlns:a16="http://schemas.microsoft.com/office/drawing/2014/main" id="{E3D454DF-F22D-36A3-35DC-963B67BF5A71}"/>
              </a:ext>
            </a:extLst>
          </p:cNvPr>
          <p:cNvGrpSpPr/>
          <p:nvPr/>
        </p:nvGrpSpPr>
        <p:grpSpPr>
          <a:xfrm>
            <a:off x="635041" y="5178006"/>
            <a:ext cx="3413916" cy="388738"/>
            <a:chOff x="652290" y="1519402"/>
            <a:chExt cx="3413916" cy="388738"/>
          </a:xfrm>
        </p:grpSpPr>
        <p:sp>
          <p:nvSpPr>
            <p:cNvPr id="35" name="Rounded Rectangle 34">
              <a:extLst>
                <a:ext uri="{FF2B5EF4-FFF2-40B4-BE49-F238E27FC236}">
                  <a16:creationId xmlns:a16="http://schemas.microsoft.com/office/drawing/2014/main" id="{3580B9B6-E43A-4128-F671-F02C3839EA98}"/>
                </a:ext>
              </a:extLst>
            </p:cNvPr>
            <p:cNvSpPr/>
            <p:nvPr/>
          </p:nvSpPr>
          <p:spPr>
            <a:xfrm>
              <a:off x="652290" y="1519402"/>
              <a:ext cx="3413916" cy="38873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marR="0" indent="0" algn="just" defTabSz="228600" rtl="0" eaLnBrk="1" fontAlgn="auto" latinLnBrk="0" hangingPunct="1">
                <a:lnSpc>
                  <a:spcPct val="100000"/>
                </a:lnSpc>
                <a:spcBef>
                  <a:spcPts val="0"/>
                </a:spcBef>
                <a:spcAft>
                  <a:spcPts val="0"/>
                </a:spcAft>
                <a:buClrTx/>
                <a:buSzTx/>
                <a:buFontTx/>
                <a:buNone/>
                <a:tabLst/>
              </a:pPr>
              <a:r>
                <a:rPr lang="de-DE" sz="800" spc="-25">
                  <a:solidFill>
                    <a:srgbClr val="FFFFFF"/>
                  </a:solidFill>
                  <a:latin typeface="Bai Jamjuree ExtraLight" pitchFamily="2" charset="-34"/>
                  <a:cs typeface="Bai Jamjuree ExtraLight" pitchFamily="2" charset="-34"/>
                </a:rPr>
                <a:t>S3.SBM-2 enthält nur den Hinweis, betroffene Gemeinschaften </a:t>
              </a:r>
              <a:br>
                <a:rPr lang="de-DE" sz="800" spc="-25">
                  <a:solidFill>
                    <a:srgbClr val="FFFFFF"/>
                  </a:solidFill>
                  <a:latin typeface="Bai Jamjuree ExtraLight" pitchFamily="2" charset="-34"/>
                  <a:cs typeface="Bai Jamjuree ExtraLight" pitchFamily="2" charset="-34"/>
                </a:rPr>
              </a:br>
              <a:r>
                <a:rPr lang="de-DE" sz="800" spc="-25">
                  <a:solidFill>
                    <a:srgbClr val="FFFFFF"/>
                  </a:solidFill>
                  <a:latin typeface="Bai Jamjuree ExtraLight" pitchFamily="2" charset="-34"/>
                  <a:cs typeface="Bai Jamjuree ExtraLight" pitchFamily="2" charset="-34"/>
                </a:rPr>
                <a:t>beim Beantworten von SBM-2 (ESRS 2) zu berücksichtigen</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36" name="Graphic 5">
              <a:extLst>
                <a:ext uri="{FF2B5EF4-FFF2-40B4-BE49-F238E27FC236}">
                  <a16:creationId xmlns:a16="http://schemas.microsoft.com/office/drawing/2014/main" id="{E8B73B2D-F50E-907E-592D-CFEE01EE549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45" t="3468" r="8918" b="3145"/>
            <a:stretch/>
          </p:blipFill>
          <p:spPr>
            <a:xfrm>
              <a:off x="713659" y="1581353"/>
              <a:ext cx="224399" cy="244134"/>
            </a:xfrm>
            <a:prstGeom prst="rect">
              <a:avLst/>
            </a:prstGeom>
          </p:spPr>
        </p:pic>
      </p:grpSp>
    </p:spTree>
    <p:extLst>
      <p:ext uri="{BB962C8B-B14F-4D97-AF65-F5344CB8AC3E}">
        <p14:creationId xmlns:p14="http://schemas.microsoft.com/office/powerpoint/2010/main" val="390178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7FB38-50DF-39FD-0CB6-9B1B0888B9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81E025-DC16-2C22-D9CD-F5DD61B8D114}"/>
              </a:ext>
            </a:extLst>
          </p:cNvPr>
          <p:cNvSpPr>
            <a:spLocks noGrp="1"/>
          </p:cNvSpPr>
          <p:nvPr>
            <p:ph type="sldNum" sz="quarter" idx="11"/>
          </p:nvPr>
        </p:nvSpPr>
        <p:spPr/>
        <p:txBody>
          <a:bodyPr/>
          <a:lstStyle/>
          <a:p>
            <a:fld id="{5237CC50-559B-734E-9989-0D093A8E99B9}" type="slidenum">
              <a:rPr lang="en-US" smtClean="0"/>
              <a:pPr/>
              <a:t>2</a:t>
            </a:fld>
            <a:endParaRPr lang="en-US"/>
          </a:p>
        </p:txBody>
      </p:sp>
      <p:sp>
        <p:nvSpPr>
          <p:cNvPr id="5" name="Title 4">
            <a:extLst>
              <a:ext uri="{FF2B5EF4-FFF2-40B4-BE49-F238E27FC236}">
                <a16:creationId xmlns:a16="http://schemas.microsoft.com/office/drawing/2014/main" id="{76B85FE4-6F0F-5EBD-6D9D-96C4948F8D5A}"/>
              </a:ext>
            </a:extLst>
          </p:cNvPr>
          <p:cNvSpPr>
            <a:spLocks noGrp="1"/>
          </p:cNvSpPr>
          <p:nvPr>
            <p:ph type="title"/>
          </p:nvPr>
        </p:nvSpPr>
        <p:spPr/>
        <p:txBody>
          <a:bodyPr/>
          <a:lstStyle/>
          <a:p>
            <a:r>
              <a:rPr lang="en-DE"/>
              <a:t>Informationen zur Tanso Akademie</a:t>
            </a:r>
            <a:endParaRPr lang="de-DE"/>
          </a:p>
        </p:txBody>
      </p:sp>
      <p:sp>
        <p:nvSpPr>
          <p:cNvPr id="21" name="Text Placeholder 20">
            <a:extLst>
              <a:ext uri="{FF2B5EF4-FFF2-40B4-BE49-F238E27FC236}">
                <a16:creationId xmlns:a16="http://schemas.microsoft.com/office/drawing/2014/main" id="{4FAEC169-7C9D-FAD1-78BD-BCEC396126FB}"/>
              </a:ext>
            </a:extLst>
          </p:cNvPr>
          <p:cNvSpPr>
            <a:spLocks noGrp="1"/>
          </p:cNvSpPr>
          <p:nvPr>
            <p:ph type="body" sz="quarter" idx="12"/>
          </p:nvPr>
        </p:nvSpPr>
        <p:spPr/>
        <p:txBody>
          <a:bodyPr/>
          <a:lstStyle/>
          <a:p>
            <a:r>
              <a:rPr lang="de-DE"/>
              <a:t>Informationen</a:t>
            </a:r>
            <a:endParaRPr lang="en-DE"/>
          </a:p>
        </p:txBody>
      </p:sp>
      <p:grpSp>
        <p:nvGrpSpPr>
          <p:cNvPr id="3" name="Group 38">
            <a:extLst>
              <a:ext uri="{FF2B5EF4-FFF2-40B4-BE49-F238E27FC236}">
                <a16:creationId xmlns:a16="http://schemas.microsoft.com/office/drawing/2014/main" id="{15E4EFF5-DC27-9885-8BE5-5536F4D7400A}"/>
              </a:ext>
            </a:extLst>
          </p:cNvPr>
          <p:cNvGrpSpPr/>
          <p:nvPr/>
        </p:nvGrpSpPr>
        <p:grpSpPr>
          <a:xfrm>
            <a:off x="578615" y="1777218"/>
            <a:ext cx="11131160" cy="721186"/>
            <a:chOff x="6346371" y="2496899"/>
            <a:chExt cx="5210629" cy="721186"/>
          </a:xfrm>
        </p:grpSpPr>
        <p:sp>
          <p:nvSpPr>
            <p:cNvPr id="4" name="Rechteck 6">
              <a:extLst>
                <a:ext uri="{FF2B5EF4-FFF2-40B4-BE49-F238E27FC236}">
                  <a16:creationId xmlns:a16="http://schemas.microsoft.com/office/drawing/2014/main" id="{06A9CCF9-3782-A9A1-1495-8BFD8C71FF78}"/>
                </a:ext>
              </a:extLst>
            </p:cNvPr>
            <p:cNvSpPr/>
            <p:nvPr/>
          </p:nvSpPr>
          <p:spPr>
            <a:xfrm>
              <a:off x="6346371" y="2496899"/>
              <a:ext cx="1186543" cy="72118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indent="0" defTabSz="228600" rtl="0" eaLnBrk="1" fontAlgn="auto" latinLnBrk="0" hangingPunct="1">
                <a:lnSpc>
                  <a:spcPct val="100000"/>
                </a:lnSpc>
                <a:spcBef>
                  <a:spcPts val="0"/>
                </a:spcBef>
                <a:spcAft>
                  <a:spcPts val="0"/>
                </a:spcAft>
                <a:buClrTx/>
                <a:buSzTx/>
                <a:buFontTx/>
                <a:buNone/>
                <a:tabLst/>
              </a:pPr>
              <a:r>
                <a:rPr lang="de-DE" sz="1200" spc="-25">
                  <a:solidFill>
                    <a:schemeClr val="bg1"/>
                  </a:solidFill>
                  <a:latin typeface="Inter Light" panose="020F0502020204030204"/>
                  <a:cs typeface="Bai Jamjuree" pitchFamily="2" charset="-34"/>
                </a:rPr>
                <a:t>Dauer</a:t>
              </a:r>
              <a:endParaRPr kumimoji="0" lang="de-DE" sz="12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6" name="Rechteck 6">
              <a:extLst>
                <a:ext uri="{FF2B5EF4-FFF2-40B4-BE49-F238E27FC236}">
                  <a16:creationId xmlns:a16="http://schemas.microsoft.com/office/drawing/2014/main" id="{04D70060-5179-FBE3-8238-78FFD59164FE}"/>
                </a:ext>
              </a:extLst>
            </p:cNvPr>
            <p:cNvSpPr/>
            <p:nvPr/>
          </p:nvSpPr>
          <p:spPr>
            <a:xfrm>
              <a:off x="6890657" y="2496899"/>
              <a:ext cx="4666343" cy="7211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r>
                <a:rPr lang="de-DE" sz="1100" spc="-25">
                  <a:solidFill>
                    <a:schemeClr val="accent3"/>
                  </a:solidFill>
                  <a:latin typeface="Inter Light" panose="020F0502020204030204"/>
                  <a:cs typeface="Bai Jamjuree" pitchFamily="2" charset="-34"/>
                </a:rPr>
                <a:t>45</a:t>
              </a:r>
              <a:r>
                <a:rPr kumimoji="0" lang="de-DE" sz="1100" b="0" i="0" u="none" strike="noStrike" kern="1200" cap="none" spc="-25" normalizeH="0" baseline="0" noProof="0">
                  <a:ln>
                    <a:noFill/>
                  </a:ln>
                  <a:solidFill>
                    <a:schemeClr val="accent3"/>
                  </a:solidFill>
                  <a:effectLst/>
                  <a:uLnTx/>
                  <a:uFillTx/>
                  <a:latin typeface="Inter Light" panose="020F0502020204030204"/>
                  <a:ea typeface="+mn-ea"/>
                  <a:cs typeface="Bai Jamjuree" pitchFamily="2" charset="-34"/>
                </a:rPr>
                <a:t> Minuten Input (aufgezeichnet) + 15 min Q&amp;A.</a:t>
              </a:r>
            </a:p>
          </p:txBody>
        </p:sp>
      </p:grpSp>
      <p:grpSp>
        <p:nvGrpSpPr>
          <p:cNvPr id="7" name="Group 39">
            <a:extLst>
              <a:ext uri="{FF2B5EF4-FFF2-40B4-BE49-F238E27FC236}">
                <a16:creationId xmlns:a16="http://schemas.microsoft.com/office/drawing/2014/main" id="{BFCC905B-9342-9D61-8020-255038156280}"/>
              </a:ext>
            </a:extLst>
          </p:cNvPr>
          <p:cNvGrpSpPr/>
          <p:nvPr/>
        </p:nvGrpSpPr>
        <p:grpSpPr>
          <a:xfrm>
            <a:off x="578615" y="2778866"/>
            <a:ext cx="11131160" cy="721186"/>
            <a:chOff x="6346371" y="3505804"/>
            <a:chExt cx="5210629" cy="721186"/>
          </a:xfrm>
        </p:grpSpPr>
        <p:sp>
          <p:nvSpPr>
            <p:cNvPr id="8" name="Rechteck 6">
              <a:extLst>
                <a:ext uri="{FF2B5EF4-FFF2-40B4-BE49-F238E27FC236}">
                  <a16:creationId xmlns:a16="http://schemas.microsoft.com/office/drawing/2014/main" id="{5FEFA185-AEEB-8654-7CE5-56AE412C5642}"/>
                </a:ext>
              </a:extLst>
            </p:cNvPr>
            <p:cNvSpPr/>
            <p:nvPr/>
          </p:nvSpPr>
          <p:spPr>
            <a:xfrm>
              <a:off x="6346371" y="3505804"/>
              <a:ext cx="1186543" cy="72118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12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Aufzeichnung</a:t>
              </a:r>
            </a:p>
          </p:txBody>
        </p:sp>
        <p:sp>
          <p:nvSpPr>
            <p:cNvPr id="9" name="Rechteck 6">
              <a:extLst>
                <a:ext uri="{FF2B5EF4-FFF2-40B4-BE49-F238E27FC236}">
                  <a16:creationId xmlns:a16="http://schemas.microsoft.com/office/drawing/2014/main" id="{D579A026-E0DD-E72F-4281-1B9CC76111AE}"/>
                </a:ext>
              </a:extLst>
            </p:cNvPr>
            <p:cNvSpPr/>
            <p:nvPr/>
          </p:nvSpPr>
          <p:spPr>
            <a:xfrm>
              <a:off x="6890657" y="3505804"/>
              <a:ext cx="4666343" cy="7211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1100"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rPr>
                <a:t>Die Akademie wird aufgezeichnet. Die Aufzeichnung und Folien sind im Nachgang für unsere Kunden verfügbar. </a:t>
              </a:r>
            </a:p>
          </p:txBody>
        </p:sp>
      </p:grpSp>
      <p:grpSp>
        <p:nvGrpSpPr>
          <p:cNvPr id="10" name="Group 40">
            <a:extLst>
              <a:ext uri="{FF2B5EF4-FFF2-40B4-BE49-F238E27FC236}">
                <a16:creationId xmlns:a16="http://schemas.microsoft.com/office/drawing/2014/main" id="{1FA12BE9-9192-9B7B-F44E-0A7DEEA2B8DC}"/>
              </a:ext>
            </a:extLst>
          </p:cNvPr>
          <p:cNvGrpSpPr/>
          <p:nvPr/>
        </p:nvGrpSpPr>
        <p:grpSpPr>
          <a:xfrm>
            <a:off x="578617" y="3780514"/>
            <a:ext cx="11131162" cy="721186"/>
            <a:chOff x="6346371" y="4514709"/>
            <a:chExt cx="5210629" cy="721186"/>
          </a:xfrm>
        </p:grpSpPr>
        <p:sp>
          <p:nvSpPr>
            <p:cNvPr id="11" name="Rechteck 6">
              <a:extLst>
                <a:ext uri="{FF2B5EF4-FFF2-40B4-BE49-F238E27FC236}">
                  <a16:creationId xmlns:a16="http://schemas.microsoft.com/office/drawing/2014/main" id="{4EE4F665-7C42-FF35-C824-566C81943B18}"/>
                </a:ext>
              </a:extLst>
            </p:cNvPr>
            <p:cNvSpPr/>
            <p:nvPr/>
          </p:nvSpPr>
          <p:spPr>
            <a:xfrm>
              <a:off x="6346371" y="4514709"/>
              <a:ext cx="1186543" cy="72118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indent="0" defTabSz="228600" rtl="0" eaLnBrk="1" fontAlgn="auto" latinLnBrk="0" hangingPunct="1">
                <a:lnSpc>
                  <a:spcPct val="100000"/>
                </a:lnSpc>
                <a:spcBef>
                  <a:spcPts val="0"/>
                </a:spcBef>
                <a:spcAft>
                  <a:spcPts val="0"/>
                </a:spcAft>
                <a:buClrTx/>
                <a:buSzTx/>
                <a:buFontTx/>
                <a:buNone/>
                <a:tabLst/>
              </a:pPr>
              <a:r>
                <a:rPr lang="de-DE" sz="1200" spc="-25">
                  <a:solidFill>
                    <a:schemeClr val="bg1"/>
                  </a:solidFill>
                  <a:latin typeface="Inter Light" panose="020F0502020204030204"/>
                  <a:cs typeface="Bai Jamjuree" pitchFamily="2" charset="-34"/>
                </a:rPr>
                <a:t>FAQ</a:t>
              </a:r>
              <a:endParaRPr kumimoji="0" lang="de-DE" sz="12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12" name="Rechteck 6">
              <a:extLst>
                <a:ext uri="{FF2B5EF4-FFF2-40B4-BE49-F238E27FC236}">
                  <a16:creationId xmlns:a16="http://schemas.microsoft.com/office/drawing/2014/main" id="{AB9DCAE9-44F8-C6ED-4BDB-C012F4CF8CA0}"/>
                </a:ext>
              </a:extLst>
            </p:cNvPr>
            <p:cNvSpPr/>
            <p:nvPr/>
          </p:nvSpPr>
          <p:spPr>
            <a:xfrm>
              <a:off x="6890657" y="4514709"/>
              <a:ext cx="4666343" cy="7211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r>
                <a:rPr lang="de-DE" sz="1100" spc="-25">
                  <a:solidFill>
                    <a:schemeClr val="tx1"/>
                  </a:solidFill>
                  <a:latin typeface="Inter Light" panose="020F0502020204030204"/>
                  <a:cs typeface="Bai Jamjuree" pitchFamily="2" charset="-34"/>
                </a:rPr>
                <a:t>Nutzen Sie die FAQ-Funktion, um Ihre Fragen zu stellen.</a:t>
              </a:r>
              <a:endParaRPr kumimoji="0" lang="de-DE" sz="1100"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endParaRPr>
            </a:p>
          </p:txBody>
        </p:sp>
      </p:grpSp>
      <p:grpSp>
        <p:nvGrpSpPr>
          <p:cNvPr id="13" name="Group 41">
            <a:extLst>
              <a:ext uri="{FF2B5EF4-FFF2-40B4-BE49-F238E27FC236}">
                <a16:creationId xmlns:a16="http://schemas.microsoft.com/office/drawing/2014/main" id="{687B60FD-54A1-8BAD-E757-CECB128A7C98}"/>
              </a:ext>
            </a:extLst>
          </p:cNvPr>
          <p:cNvGrpSpPr/>
          <p:nvPr/>
        </p:nvGrpSpPr>
        <p:grpSpPr>
          <a:xfrm>
            <a:off x="578617" y="4782162"/>
            <a:ext cx="11131162" cy="721186"/>
            <a:chOff x="6346371" y="5501843"/>
            <a:chExt cx="5210629" cy="721186"/>
          </a:xfrm>
        </p:grpSpPr>
        <p:sp>
          <p:nvSpPr>
            <p:cNvPr id="14" name="Rechteck 6">
              <a:extLst>
                <a:ext uri="{FF2B5EF4-FFF2-40B4-BE49-F238E27FC236}">
                  <a16:creationId xmlns:a16="http://schemas.microsoft.com/office/drawing/2014/main" id="{AFA00A66-8745-E058-B589-E5E177A21612}"/>
                </a:ext>
              </a:extLst>
            </p:cNvPr>
            <p:cNvSpPr/>
            <p:nvPr/>
          </p:nvSpPr>
          <p:spPr>
            <a:xfrm>
              <a:off x="6346371" y="5501843"/>
              <a:ext cx="1186543" cy="72118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12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Feedback</a:t>
              </a:r>
            </a:p>
          </p:txBody>
        </p:sp>
        <p:sp>
          <p:nvSpPr>
            <p:cNvPr id="15" name="Rechteck 6">
              <a:extLst>
                <a:ext uri="{FF2B5EF4-FFF2-40B4-BE49-F238E27FC236}">
                  <a16:creationId xmlns:a16="http://schemas.microsoft.com/office/drawing/2014/main" id="{4813959C-6B23-98AC-2FEA-B6751AE95C1A}"/>
                </a:ext>
              </a:extLst>
            </p:cNvPr>
            <p:cNvSpPr/>
            <p:nvPr/>
          </p:nvSpPr>
          <p:spPr>
            <a:xfrm>
              <a:off x="6890657" y="5501843"/>
              <a:ext cx="4666343" cy="7211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tx1"/>
                  </a:solidFill>
                </a:rPr>
                <a:t>Wir freuen uns über Ihr Feedback – bitte nehmen Sie an der Umfrage in der Follow-Up E-Mail teil.</a:t>
              </a:r>
              <a:endParaRPr lang="de-DE" sz="2800"/>
            </a:p>
          </p:txBody>
        </p:sp>
      </p:grpSp>
    </p:spTree>
    <p:extLst>
      <p:ext uri="{BB962C8B-B14F-4D97-AF65-F5344CB8AC3E}">
        <p14:creationId xmlns:p14="http://schemas.microsoft.com/office/powerpoint/2010/main" val="416395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9BACF-3704-1FD3-5017-401EA6F58243}"/>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F7861377-B676-10AD-C3D0-1823FB7BAA24}"/>
              </a:ext>
            </a:extLst>
          </p:cNvPr>
          <p:cNvSpPr/>
          <p:nvPr/>
        </p:nvSpPr>
        <p:spPr>
          <a:xfrm>
            <a:off x="1649435" y="1642958"/>
            <a:ext cx="4604610" cy="1444080"/>
          </a:xfrm>
          <a:prstGeom prst="roundRect">
            <a:avLst>
              <a:gd name="adj" fmla="val 42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spc="-25">
                <a:solidFill>
                  <a:schemeClr val="tx1"/>
                </a:solidFill>
                <a:latin typeface="Inter Light" panose="020F0502020204030204"/>
                <a:cs typeface="Bai Jamjuree" pitchFamily="2" charset="-34"/>
              </a:rPr>
              <a:t>S3.SBM-3_01: Betrachtung aller wesentlichen betroffenen Gemeinschaften</a:t>
            </a:r>
          </a:p>
          <a:p>
            <a:pPr defTabSz="228600">
              <a:spcAft>
                <a:spcPts val="300"/>
              </a:spcAft>
            </a:pPr>
            <a:r>
              <a:rPr lang="de-DE" spc="-25">
                <a:solidFill>
                  <a:schemeClr val="tx1"/>
                </a:solidFill>
                <a:latin typeface="Inter Light" panose="020F0502020204030204"/>
                <a:cs typeface="Bai Jamjuree" pitchFamily="2" charset="-34"/>
              </a:rPr>
              <a:t>S3.SBM-3_02: Beschreibung der betroffenen Gemeinschaftstypen</a:t>
            </a:r>
          </a:p>
          <a:p>
            <a:pPr defTabSz="228600">
              <a:spcAft>
                <a:spcPts val="300"/>
              </a:spcAft>
            </a:pPr>
            <a:r>
              <a:rPr lang="de-DE" spc="-25">
                <a:solidFill>
                  <a:schemeClr val="tx1"/>
                </a:solidFill>
                <a:latin typeface="Inter Light" panose="020F0502020204030204"/>
                <a:cs typeface="Bai Jamjuree" pitchFamily="2" charset="-34"/>
              </a:rPr>
              <a:t>S3.SBM-3_03: Ursprung der Betroffenheit (eigene Operationen/Lieferkette)</a:t>
            </a:r>
          </a:p>
          <a:p>
            <a:pPr defTabSz="228600">
              <a:spcAft>
                <a:spcPts val="300"/>
              </a:spcAft>
            </a:pPr>
            <a:r>
              <a:rPr lang="de-DE" i="1" spc="-25">
                <a:solidFill>
                  <a:srgbClr val="A2A3AD"/>
                </a:solidFill>
                <a:latin typeface="Inter Light" panose="020F0502020204030204"/>
                <a:cs typeface="Bai Jamjuree" pitchFamily="2" charset="-34"/>
              </a:rPr>
              <a:t>S3.SBM-3_04: </a:t>
            </a:r>
            <a:r>
              <a:rPr lang="de-DE" i="1" spc="-40">
                <a:solidFill>
                  <a:srgbClr val="A2A3AD"/>
                </a:solidFill>
                <a:latin typeface="Inter Light" panose="020F0502020204030204"/>
                <a:cs typeface="Bai Jamjuree" pitchFamily="2" charset="-34"/>
              </a:rPr>
              <a:t>Angaben zu wesentlichen negativen Auswirkungen (systemisch, punktuell)</a:t>
            </a:r>
            <a:endParaRPr lang="de-DE" spc="-25">
              <a:solidFill>
                <a:schemeClr val="tx1"/>
              </a:solidFill>
              <a:latin typeface="Inter Light" panose="020F0502020204030204"/>
              <a:cs typeface="Bai Jamjuree" pitchFamily="2" charset="-34"/>
            </a:endParaRPr>
          </a:p>
          <a:p>
            <a:pPr defTabSz="228600">
              <a:spcAft>
                <a:spcPts val="300"/>
              </a:spcAft>
            </a:pPr>
            <a:r>
              <a:rPr lang="de-DE" i="1" spc="-25">
                <a:solidFill>
                  <a:srgbClr val="A2A3AD"/>
                </a:solidFill>
                <a:latin typeface="Inter Light" panose="020F0502020204030204"/>
                <a:cs typeface="Bai Jamjuree" pitchFamily="2" charset="-34"/>
              </a:rPr>
              <a:t>S3.SBM-3_05: Angaben zu positiven Auswirkungen (Aktivitäten, Länder, Betroffene)</a:t>
            </a:r>
          </a:p>
          <a:p>
            <a:pPr defTabSz="228600">
              <a:spcAft>
                <a:spcPts val="300"/>
              </a:spcAft>
            </a:pPr>
            <a:r>
              <a:rPr lang="de-DE" spc="-25">
                <a:solidFill>
                  <a:schemeClr val="tx1"/>
                </a:solidFill>
                <a:latin typeface="Inter Light" panose="020F0502020204030204"/>
                <a:cs typeface="Bai Jamjuree" pitchFamily="2" charset="-34"/>
              </a:rPr>
              <a:t>S3.SBM-3_06: Wesentliche Risiken &amp; Chancen durch Abhängigkeit und Auswirkungen</a:t>
            </a:r>
          </a:p>
          <a:p>
            <a:pPr defTabSz="228600">
              <a:spcAft>
                <a:spcPts val="300"/>
              </a:spcAft>
            </a:pPr>
            <a:r>
              <a:rPr lang="de-DE" spc="-25">
                <a:solidFill>
                  <a:schemeClr val="tx1"/>
                </a:solidFill>
                <a:latin typeface="Inter Light" panose="020F0502020204030204"/>
                <a:cs typeface="Bai Jamjuree" pitchFamily="2" charset="-34"/>
              </a:rPr>
              <a:t>S3.SBM-3_07: Verständnis für besonders gefährdete Gemeinschaften</a:t>
            </a:r>
          </a:p>
          <a:p>
            <a:pPr defTabSz="228600">
              <a:spcAft>
                <a:spcPts val="300"/>
              </a:spcAft>
            </a:pPr>
            <a:r>
              <a:rPr lang="de-DE" spc="-25">
                <a:solidFill>
                  <a:schemeClr val="tx1"/>
                </a:solidFill>
                <a:latin typeface="Inter Light" panose="020F0502020204030204"/>
                <a:cs typeface="Bai Jamjuree" pitchFamily="2" charset="-34"/>
              </a:rPr>
              <a:t>S3.SBM-3_08: Gruppenbezogene Risiken und Chancen </a:t>
            </a:r>
          </a:p>
        </p:txBody>
      </p:sp>
      <p:sp>
        <p:nvSpPr>
          <p:cNvPr id="38" name="Slide Number Placeholder 37">
            <a:extLst>
              <a:ext uri="{FF2B5EF4-FFF2-40B4-BE49-F238E27FC236}">
                <a16:creationId xmlns:a16="http://schemas.microsoft.com/office/drawing/2014/main" id="{B57EA327-1DEC-10CE-7D74-3C84BFD732B2}"/>
              </a:ext>
            </a:extLst>
          </p:cNvPr>
          <p:cNvSpPr>
            <a:spLocks noGrp="1"/>
          </p:cNvSpPr>
          <p:nvPr>
            <p:ph type="sldNum" sz="quarter" idx="11"/>
          </p:nvPr>
        </p:nvSpPr>
        <p:spPr/>
        <p:txBody>
          <a:bodyPr/>
          <a:lstStyle/>
          <a:p>
            <a:fld id="{5237CC50-559B-734E-9989-0D093A8E99B9}" type="slidenum">
              <a:rPr lang="en-US" smtClean="0"/>
              <a:pPr/>
              <a:t>20</a:t>
            </a:fld>
            <a:endParaRPr lang="en-US"/>
          </a:p>
        </p:txBody>
      </p:sp>
      <p:sp>
        <p:nvSpPr>
          <p:cNvPr id="5" name="Text Placeholder 4">
            <a:extLst>
              <a:ext uri="{FF2B5EF4-FFF2-40B4-BE49-F238E27FC236}">
                <a16:creationId xmlns:a16="http://schemas.microsoft.com/office/drawing/2014/main" id="{0DFF47DB-3D8A-5F37-4257-3378DE5FB566}"/>
              </a:ext>
            </a:extLst>
          </p:cNvPr>
          <p:cNvSpPr>
            <a:spLocks noGrp="1"/>
          </p:cNvSpPr>
          <p:nvPr>
            <p:ph type="body" sz="quarter" idx="12"/>
          </p:nvPr>
        </p:nvSpPr>
        <p:spPr/>
        <p:txBody>
          <a:bodyPr/>
          <a:lstStyle/>
          <a:p>
            <a:r>
              <a:rPr lang="de-DE"/>
              <a:t>Fokus: Datenpunkte des S3 – Betroffene Gemeinschaften</a:t>
            </a:r>
          </a:p>
        </p:txBody>
      </p:sp>
      <p:sp>
        <p:nvSpPr>
          <p:cNvPr id="20" name="Rounded Rectangle 19">
            <a:extLst>
              <a:ext uri="{FF2B5EF4-FFF2-40B4-BE49-F238E27FC236}">
                <a16:creationId xmlns:a16="http://schemas.microsoft.com/office/drawing/2014/main" id="{FBE0DE54-B383-CFA8-03EC-E9B389200ED4}"/>
              </a:ext>
            </a:extLst>
          </p:cNvPr>
          <p:cNvSpPr/>
          <p:nvPr/>
        </p:nvSpPr>
        <p:spPr>
          <a:xfrm>
            <a:off x="635042" y="1361752"/>
            <a:ext cx="4862510"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S2.SBM-3) </a:t>
            </a:r>
            <a:r>
              <a:rPr lang="de-DE" b="1"/>
              <a:t>Strategie und Geschäftsmodel &amp;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S3-1 Konzepte,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MDR-P (P = </a:t>
            </a:r>
            <a:r>
              <a:rPr kumimoji="0" lang="de-DE" b="1" i="0" u="none" strike="noStrike" kern="1200" cap="none" spc="-25" normalizeH="0" baseline="0" noProof="0" err="1">
                <a:ln>
                  <a:noFill/>
                </a:ln>
                <a:solidFill>
                  <a:srgbClr val="FFFFFF"/>
                </a:solidFill>
                <a:effectLst/>
                <a:uLnTx/>
                <a:uFillTx/>
                <a:latin typeface="Inter Light" panose="020F0502020204030204"/>
                <a:ea typeface="+mn-ea"/>
                <a:cs typeface="Bai Jamjuree" pitchFamily="2" charset="-34"/>
              </a:rPr>
              <a:t>Policies</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a:t>
            </a:r>
          </a:p>
        </p:txBody>
      </p:sp>
      <p:sp>
        <p:nvSpPr>
          <p:cNvPr id="58" name="TextBox 57">
            <a:extLst>
              <a:ext uri="{FF2B5EF4-FFF2-40B4-BE49-F238E27FC236}">
                <a16:creationId xmlns:a16="http://schemas.microsoft.com/office/drawing/2014/main" id="{6DF6706D-2054-B5DD-659B-C586C58C5283}"/>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F87E2139-0D5A-4014-71E4-6F847CB0D3E1}"/>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HOCHTIEF Group Report 2024, S. 288-290</a:t>
            </a:r>
          </a:p>
        </p:txBody>
      </p:sp>
      <p:sp>
        <p:nvSpPr>
          <p:cNvPr id="33" name="Title 3">
            <a:extLst>
              <a:ext uri="{FF2B5EF4-FFF2-40B4-BE49-F238E27FC236}">
                <a16:creationId xmlns:a16="http://schemas.microsoft.com/office/drawing/2014/main" id="{52E20462-AD3E-2CB1-F45D-227F98710508}"/>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S3.SBM-3) Strategie und Geschäftsmodel &amp; S3-1) Konzepte </a:t>
            </a:r>
          </a:p>
        </p:txBody>
      </p:sp>
      <p:sp>
        <p:nvSpPr>
          <p:cNvPr id="22" name="Rounded Rectangle 48">
            <a:extLst>
              <a:ext uri="{FF2B5EF4-FFF2-40B4-BE49-F238E27FC236}">
                <a16:creationId xmlns:a16="http://schemas.microsoft.com/office/drawing/2014/main" id="{E9995C0C-5357-91FB-B93F-6BBFB1A0A0F4}"/>
              </a:ext>
            </a:extLst>
          </p:cNvPr>
          <p:cNvSpPr/>
          <p:nvPr/>
        </p:nvSpPr>
        <p:spPr>
          <a:xfrm>
            <a:off x="1649435" y="3193833"/>
            <a:ext cx="4604610" cy="1627990"/>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spc="-40">
                <a:solidFill>
                  <a:schemeClr val="tx1"/>
                </a:solidFill>
                <a:latin typeface="Inter Light" panose="020F0502020204030204"/>
                <a:cs typeface="Bai Jamjuree" pitchFamily="2" charset="-34"/>
              </a:rPr>
              <a:t>S3-1_01: Konzepte zum Schutz der Rechte betroffener Gemeinschaften &amp; indigener Völker</a:t>
            </a:r>
          </a:p>
          <a:p>
            <a:pPr defTabSz="228600">
              <a:spcAft>
                <a:spcPts val="300"/>
              </a:spcAft>
            </a:pPr>
            <a:r>
              <a:rPr lang="de-DE" spc="-25">
                <a:solidFill>
                  <a:schemeClr val="tx1"/>
                </a:solidFill>
                <a:latin typeface="Inter Light" panose="020F0502020204030204"/>
                <a:cs typeface="Bai Jamjuree" pitchFamily="2" charset="-34"/>
              </a:rPr>
              <a:t>S3-1_02: Menschenrechtsverpflichtungen für betroffene Gemeinschaften</a:t>
            </a:r>
          </a:p>
          <a:p>
            <a:pPr defTabSz="228600">
              <a:spcAft>
                <a:spcPts val="300"/>
              </a:spcAft>
            </a:pPr>
            <a:r>
              <a:rPr lang="de-DE" spc="-25">
                <a:solidFill>
                  <a:schemeClr val="tx1"/>
                </a:solidFill>
                <a:latin typeface="Inter Light" panose="020F0502020204030204"/>
                <a:cs typeface="Bai Jamjuree" pitchFamily="2" charset="-34"/>
              </a:rPr>
              <a:t>S3-1_03: Ansatz zum Respekt von Gemeinschafts- und </a:t>
            </a:r>
            <a:r>
              <a:rPr lang="de-DE" spc="-25" err="1">
                <a:solidFill>
                  <a:schemeClr val="tx1"/>
                </a:solidFill>
                <a:latin typeface="Inter Light" panose="020F0502020204030204"/>
                <a:cs typeface="Bai Jamjuree" pitchFamily="2" charset="-34"/>
              </a:rPr>
              <a:t>Indigenenrechten</a:t>
            </a:r>
            <a:endParaRPr lang="de-DE" spc="-25">
              <a:solidFill>
                <a:schemeClr val="tx1"/>
              </a:solidFill>
              <a:latin typeface="Inter Light" panose="020F0502020204030204"/>
              <a:cs typeface="Bai Jamjuree" pitchFamily="2" charset="-34"/>
            </a:endParaRPr>
          </a:p>
          <a:p>
            <a:pPr defTabSz="228600">
              <a:spcAft>
                <a:spcPts val="300"/>
              </a:spcAft>
            </a:pPr>
            <a:r>
              <a:rPr lang="de-DE" spc="-25">
                <a:solidFill>
                  <a:schemeClr val="tx1"/>
                </a:solidFill>
                <a:latin typeface="Inter Light" panose="020F0502020204030204"/>
                <a:cs typeface="Bai Jamjuree" pitchFamily="2" charset="-34"/>
              </a:rPr>
              <a:t>S3-1_04: Ansatz zur Einbindung betroffener Gemeinschaften</a:t>
            </a:r>
          </a:p>
          <a:p>
            <a:pPr defTabSz="228600">
              <a:spcAft>
                <a:spcPts val="300"/>
              </a:spcAft>
            </a:pPr>
            <a:r>
              <a:rPr lang="de-DE" spc="-25">
                <a:solidFill>
                  <a:schemeClr val="tx1"/>
                </a:solidFill>
                <a:latin typeface="Inter Light" panose="020F0502020204030204"/>
                <a:cs typeface="Bai Jamjuree" pitchFamily="2" charset="-34"/>
              </a:rPr>
              <a:t>S3-1_05: Ansatz zu Abhilfe- und Wiedergutmachungsmechanismen</a:t>
            </a:r>
          </a:p>
          <a:p>
            <a:pPr defTabSz="228600">
              <a:spcAft>
                <a:spcPts val="300"/>
              </a:spcAft>
            </a:pPr>
            <a:r>
              <a:rPr lang="de-DE" spc="-25">
                <a:solidFill>
                  <a:schemeClr val="tx1"/>
                </a:solidFill>
                <a:latin typeface="Inter Light" panose="020F0502020204030204"/>
                <a:cs typeface="Bai Jamjuree" pitchFamily="2" charset="-34"/>
              </a:rPr>
              <a:t>S3-1_06: Übereinstimmung des Konzepts mit international Standards </a:t>
            </a:r>
          </a:p>
          <a:p>
            <a:pPr defTabSz="228600">
              <a:spcAft>
                <a:spcPts val="300"/>
              </a:spcAft>
            </a:pPr>
            <a:r>
              <a:rPr lang="de-DE" spc="-25">
                <a:solidFill>
                  <a:schemeClr val="tx1"/>
                </a:solidFill>
                <a:latin typeface="Inter Light" panose="020F0502020204030204"/>
                <a:cs typeface="Bai Jamjuree" pitchFamily="2" charset="-34"/>
              </a:rPr>
              <a:t>S3-1_07: Art und Umfang der Nichteinhaltung dieser Standards</a:t>
            </a:r>
          </a:p>
          <a:p>
            <a:pPr defTabSz="228600">
              <a:spcAft>
                <a:spcPts val="300"/>
              </a:spcAft>
            </a:pPr>
            <a:r>
              <a:rPr lang="de-DE" spc="-25">
                <a:solidFill>
                  <a:schemeClr val="tx1"/>
                </a:solidFill>
                <a:latin typeface="Inter Light" panose="020F0502020204030204"/>
                <a:cs typeface="Bai Jamjuree" pitchFamily="2" charset="-34"/>
              </a:rPr>
              <a:t>S3-1_08: Wesentliche Änderungen an Konzepten im Berichtsjahr</a:t>
            </a:r>
          </a:p>
          <a:p>
            <a:pPr defTabSz="228600">
              <a:spcAft>
                <a:spcPts val="300"/>
              </a:spcAft>
            </a:pPr>
            <a:r>
              <a:rPr lang="de-DE" spc="-25">
                <a:solidFill>
                  <a:schemeClr val="tx1"/>
                </a:solidFill>
                <a:latin typeface="Inter Light" panose="020F0502020204030204"/>
                <a:cs typeface="Bai Jamjuree" pitchFamily="2" charset="-34"/>
              </a:rPr>
              <a:t>S3-1_09: Informationswege von Konzepten an relevante Personen oder Gruppen</a:t>
            </a:r>
          </a:p>
        </p:txBody>
      </p:sp>
      <p:sp>
        <p:nvSpPr>
          <p:cNvPr id="24" name="Rounded Rectangle 3">
            <a:extLst>
              <a:ext uri="{FF2B5EF4-FFF2-40B4-BE49-F238E27FC236}">
                <a16:creationId xmlns:a16="http://schemas.microsoft.com/office/drawing/2014/main" id="{B3A97AE2-200C-852A-D23F-62D113427F56}"/>
              </a:ext>
            </a:extLst>
          </p:cNvPr>
          <p:cNvSpPr/>
          <p:nvPr/>
        </p:nvSpPr>
        <p:spPr>
          <a:xfrm>
            <a:off x="635040" y="3197742"/>
            <a:ext cx="894522" cy="1624289"/>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S3-1:</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Konzepte im Zusammen-hang mit betroffenen Gemein-</a:t>
            </a:r>
            <a:r>
              <a:rPr lang="de-DE" b="1" spc="-25" err="1">
                <a:solidFill>
                  <a:schemeClr val="tx1"/>
                </a:solidFill>
                <a:latin typeface="Inter Light" panose="020F0502020204030204"/>
                <a:cs typeface="Bai Jamjuree" pitchFamily="2" charset="-34"/>
              </a:rPr>
              <a:t>schaften</a:t>
            </a:r>
            <a:endParaRPr lang="de-DE" b="1" spc="-25">
              <a:solidFill>
                <a:schemeClr val="tx1"/>
              </a:solidFill>
              <a:latin typeface="Inter Light" panose="020F0502020204030204"/>
              <a:cs typeface="Bai Jamjuree" pitchFamily="2" charset="-34"/>
            </a:endParaRPr>
          </a:p>
        </p:txBody>
      </p:sp>
      <p:sp>
        <p:nvSpPr>
          <p:cNvPr id="28" name="Rounded Rectangle 20">
            <a:extLst>
              <a:ext uri="{FF2B5EF4-FFF2-40B4-BE49-F238E27FC236}">
                <a16:creationId xmlns:a16="http://schemas.microsoft.com/office/drawing/2014/main" id="{56841F2C-F9B8-0E73-F141-153F0EB7C285}"/>
              </a:ext>
            </a:extLst>
          </p:cNvPr>
          <p:cNvSpPr/>
          <p:nvPr/>
        </p:nvSpPr>
        <p:spPr>
          <a:xfrm>
            <a:off x="639988" y="1642958"/>
            <a:ext cx="894522" cy="1444080"/>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S3.SBM-3: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IROs und ihr Zusammen-spiel mit Strategie und Geschäfts-model</a:t>
            </a:r>
          </a:p>
        </p:txBody>
      </p:sp>
      <p:sp>
        <p:nvSpPr>
          <p:cNvPr id="6" name="Rounded Rectangle 8">
            <a:extLst>
              <a:ext uri="{FF2B5EF4-FFF2-40B4-BE49-F238E27FC236}">
                <a16:creationId xmlns:a16="http://schemas.microsoft.com/office/drawing/2014/main" id="{34C227B8-01FA-76DD-2E13-FF2C54CDB8F2}"/>
              </a:ext>
            </a:extLst>
          </p:cNvPr>
          <p:cNvSpPr/>
          <p:nvPr/>
        </p:nvSpPr>
        <p:spPr>
          <a:xfrm>
            <a:off x="6443181" y="1640457"/>
            <a:ext cx="5309102" cy="4391695"/>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79E92FAB-7808-8E09-38F4-28507081E190}"/>
              </a:ext>
            </a:extLst>
          </p:cNvPr>
          <p:cNvSpPr/>
          <p:nvPr/>
        </p:nvSpPr>
        <p:spPr>
          <a:xfrm>
            <a:off x="985283" y="354906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8BAE42A9-859E-3C2C-01A0-922FAC28BA66}"/>
              </a:ext>
            </a:extLst>
          </p:cNvPr>
          <p:cNvSpPr/>
          <p:nvPr/>
        </p:nvSpPr>
        <p:spPr>
          <a:xfrm>
            <a:off x="1290146" y="190069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3F06E433-27F8-BD4B-D0FC-2AC47D16D4D9}"/>
              </a:ext>
            </a:extLst>
          </p:cNvPr>
          <p:cNvSpPr/>
          <p:nvPr/>
        </p:nvSpPr>
        <p:spPr>
          <a:xfrm>
            <a:off x="1557385" y="164856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 name="Rounded Rectangle 20">
            <a:extLst>
              <a:ext uri="{FF2B5EF4-FFF2-40B4-BE49-F238E27FC236}">
                <a16:creationId xmlns:a16="http://schemas.microsoft.com/office/drawing/2014/main" id="{E36CB7E0-CC34-A294-90C9-72DF73FCDDCB}"/>
              </a:ext>
            </a:extLst>
          </p:cNvPr>
          <p:cNvSpPr/>
          <p:nvPr/>
        </p:nvSpPr>
        <p:spPr>
          <a:xfrm>
            <a:off x="635001" y="4933055"/>
            <a:ext cx="894522" cy="1066500"/>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S3.MDR-P:</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 Konzepten</a:t>
            </a:r>
          </a:p>
        </p:txBody>
      </p:sp>
      <p:sp>
        <p:nvSpPr>
          <p:cNvPr id="7" name="Rounded Rectangle 48">
            <a:extLst>
              <a:ext uri="{FF2B5EF4-FFF2-40B4-BE49-F238E27FC236}">
                <a16:creationId xmlns:a16="http://schemas.microsoft.com/office/drawing/2014/main" id="{06EF255E-B83C-D2A1-4955-A5CBDE4C6F6E}"/>
              </a:ext>
            </a:extLst>
          </p:cNvPr>
          <p:cNvSpPr/>
          <p:nvPr/>
        </p:nvSpPr>
        <p:spPr>
          <a:xfrm>
            <a:off x="1652343" y="4929545"/>
            <a:ext cx="4604610" cy="1070010"/>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marL="0" marR="0" indent="0" defTabSz="228600" rtl="0" eaLnBrk="1" fontAlgn="auto" latinLnBrk="0" hangingPunct="1">
              <a:spcBef>
                <a:spcPts val="0"/>
              </a:spcBef>
              <a:spcAft>
                <a:spcPts val="300"/>
              </a:spcAft>
              <a:buClrTx/>
              <a:buSzTx/>
              <a:buFontTx/>
              <a:buNone/>
              <a:tabLst/>
            </a:pPr>
            <a:r>
              <a:rPr lang="de-DE" spc="-25">
                <a:solidFill>
                  <a:schemeClr val="tx1"/>
                </a:solidFill>
                <a:latin typeface="Inter Light" panose="020F0502020204030204"/>
                <a:cs typeface="Bai Jamjuree" pitchFamily="2" charset="-34"/>
              </a:rPr>
              <a:t>S3</a:t>
            </a:r>
            <a:r>
              <a:rPr kumimoji="0" lang="de-DE"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rPr>
              <a:t>.MDR-P_01 &amp; 02: Beschreibung der wesentlichen Inhalte &amp; Umfang der Konzepte​​</a:t>
            </a:r>
          </a:p>
          <a:p>
            <a:pPr marL="0" marR="0" indent="0" defTabSz="228600" rtl="0" eaLnBrk="1" fontAlgn="auto" latinLnBrk="0" hangingPunct="1">
              <a:spcBef>
                <a:spcPts val="0"/>
              </a:spcBef>
              <a:spcAft>
                <a:spcPts val="300"/>
              </a:spcAft>
              <a:buClrTx/>
              <a:buSzTx/>
              <a:buFontTx/>
              <a:buNone/>
              <a:tabLst/>
            </a:pPr>
            <a:r>
              <a:rPr lang="de-DE" spc="-25">
                <a:solidFill>
                  <a:schemeClr val="tx1"/>
                </a:solidFill>
                <a:latin typeface="Inter Light" panose="020F0502020204030204"/>
                <a:cs typeface="Bai Jamjuree" pitchFamily="2" charset="-34"/>
              </a:rPr>
              <a:t>S3</a:t>
            </a:r>
            <a:r>
              <a:rPr kumimoji="0" lang="de-DE"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rPr>
              <a:t>.MDR-P_0</a:t>
            </a:r>
            <a:r>
              <a:rPr lang="de-DE" spc="-25">
                <a:solidFill>
                  <a:schemeClr val="tx1"/>
                </a:solidFill>
                <a:latin typeface="Inter Light" panose="020F0502020204030204"/>
                <a:cs typeface="Bai Jamjuree" pitchFamily="2" charset="-34"/>
              </a:rPr>
              <a:t>3: </a:t>
            </a:r>
            <a:r>
              <a:rPr kumimoji="0" lang="de-DE"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rPr>
              <a:t>höchste Verantwortung für Umsetzung der Konzepte​</a:t>
            </a:r>
          </a:p>
          <a:p>
            <a:pPr defTabSz="228600">
              <a:spcAft>
                <a:spcPts val="300"/>
              </a:spcAft>
            </a:pP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S3.MDR-P_04: Einhaltung von Drittanbieter-Standards oder –Initiativen durch Konzepte​</a:t>
            </a:r>
          </a:p>
          <a:p>
            <a:pPr marL="0" marR="0" indent="0" defTabSz="228600" rtl="0" eaLnBrk="1" fontAlgn="auto" latinLnBrk="0" hangingPunct="1">
              <a:spcBef>
                <a:spcPts val="0"/>
              </a:spcBef>
              <a:spcAft>
                <a:spcPts val="300"/>
              </a:spcAft>
              <a:buClrTx/>
              <a:buSzTx/>
              <a:buFontTx/>
              <a:buNone/>
              <a:tabLst/>
            </a:pPr>
            <a:r>
              <a:rPr lang="de-DE" spc="-25">
                <a:solidFill>
                  <a:srgbClr val="A2A3AD"/>
                </a:solidFill>
                <a:latin typeface="Inter Light" panose="020F0502020204030204"/>
                <a:cs typeface="Bai Jamjuree" pitchFamily="2" charset="-34"/>
              </a:rPr>
              <a:t>S3</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.MDR-P_05: Berücksichtigung der Interessen wichtiger Stakeholder in Konzepten​</a:t>
            </a:r>
          </a:p>
          <a:p>
            <a:pPr marL="0" marR="0" indent="0" defTabSz="228600" rtl="0" eaLnBrk="1" fontAlgn="auto" latinLnBrk="0" hangingPunct="1">
              <a:spcBef>
                <a:spcPts val="0"/>
              </a:spcBef>
              <a:spcAft>
                <a:spcPts val="300"/>
              </a:spcAft>
              <a:buClrTx/>
              <a:buSzTx/>
              <a:buFontTx/>
              <a:buNone/>
              <a:tabLst/>
            </a:pPr>
            <a:r>
              <a:rPr lang="de-DE" spc="-25">
                <a:solidFill>
                  <a:srgbClr val="A2A3AD"/>
                </a:solidFill>
                <a:latin typeface="Inter Light" panose="020F0502020204030204"/>
                <a:cs typeface="Bai Jamjuree" pitchFamily="2" charset="-34"/>
              </a:rPr>
              <a:t>S3</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.MDR-P_06: Bereitstellung der Konzepte für betroffene Stakeholder &amp; Mitwirkende​</a:t>
            </a:r>
          </a:p>
          <a:p>
            <a:pPr marL="0" marR="0" indent="0" defTabSz="228600" rtl="0" eaLnBrk="1" fontAlgn="auto" latinLnBrk="0" hangingPunct="1">
              <a:spcBef>
                <a:spcPts val="0"/>
              </a:spcBef>
              <a:spcAft>
                <a:spcPts val="300"/>
              </a:spcAft>
              <a:buClrTx/>
              <a:buSzTx/>
              <a:buFontTx/>
              <a:buNone/>
              <a:tabLst/>
            </a:pPr>
            <a:r>
              <a:rPr lang="de-DE" spc="-25">
                <a:solidFill>
                  <a:srgbClr val="A2A3AD"/>
                </a:solidFill>
                <a:latin typeface="Inter Light" panose="020F0502020204030204"/>
                <a:cs typeface="Bai Jamjuree" pitchFamily="2" charset="-34"/>
              </a:rPr>
              <a:t>S3</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.MDR-P_07/08 (v): Gründe für Nichtvorliegen / Zeitrahmen bis Einführung ​​</a:t>
            </a:r>
          </a:p>
        </p:txBody>
      </p:sp>
      <p:sp>
        <p:nvSpPr>
          <p:cNvPr id="8" name="Rounded Rectangle 2">
            <a:extLst>
              <a:ext uri="{FF2B5EF4-FFF2-40B4-BE49-F238E27FC236}">
                <a16:creationId xmlns:a16="http://schemas.microsoft.com/office/drawing/2014/main" id="{DABB2B9D-6841-56EB-8E4C-1D0327E9E0A5}"/>
              </a:ext>
            </a:extLst>
          </p:cNvPr>
          <p:cNvSpPr/>
          <p:nvPr/>
        </p:nvSpPr>
        <p:spPr>
          <a:xfrm>
            <a:off x="2766086" y="6032152"/>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07 &amp; 08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10" name="Grafik 9" descr="Ein Bild, das Text, Schrift, Screenshot, Algebra enthält.&#10;&#10;KI-generierte Inhalte können fehlerhaft sein.">
            <a:extLst>
              <a:ext uri="{FF2B5EF4-FFF2-40B4-BE49-F238E27FC236}">
                <a16:creationId xmlns:a16="http://schemas.microsoft.com/office/drawing/2014/main" id="{ABE1EE77-0FC9-913C-10FC-A4F7C8F63346}"/>
              </a:ext>
            </a:extLst>
          </p:cNvPr>
          <p:cNvPicPr>
            <a:picLocks noChangeAspect="1"/>
          </p:cNvPicPr>
          <p:nvPr/>
        </p:nvPicPr>
        <p:blipFill>
          <a:blip r:embed="rId3"/>
          <a:srcRect t="2784" b="8187"/>
          <a:stretch/>
        </p:blipFill>
        <p:spPr>
          <a:xfrm>
            <a:off x="6499841" y="1719662"/>
            <a:ext cx="1918736" cy="461447"/>
          </a:xfrm>
          <a:prstGeom prst="roundRect">
            <a:avLst>
              <a:gd name="adj" fmla="val 6795"/>
            </a:avLst>
          </a:prstGeom>
        </p:spPr>
      </p:pic>
      <p:pic>
        <p:nvPicPr>
          <p:cNvPr id="15" name="Grafik 14" descr="Ein Bild, das Text, Screenshot, Dokument, Schrift enthält.&#10;&#10;KI-generierte Inhalte können fehlerhaft sein.">
            <a:extLst>
              <a:ext uri="{FF2B5EF4-FFF2-40B4-BE49-F238E27FC236}">
                <a16:creationId xmlns:a16="http://schemas.microsoft.com/office/drawing/2014/main" id="{3CD335C3-5C6B-0885-7ABB-F34BA5858575}"/>
              </a:ext>
            </a:extLst>
          </p:cNvPr>
          <p:cNvPicPr>
            <a:picLocks noChangeAspect="1"/>
          </p:cNvPicPr>
          <p:nvPr/>
        </p:nvPicPr>
        <p:blipFill>
          <a:blip r:embed="rId4"/>
          <a:srcRect t="2888" r="4"/>
          <a:stretch/>
        </p:blipFill>
        <p:spPr>
          <a:xfrm>
            <a:off x="6499839" y="2199030"/>
            <a:ext cx="1918736" cy="2157329"/>
          </a:xfrm>
          <a:prstGeom prst="roundRect">
            <a:avLst>
              <a:gd name="adj" fmla="val 2300"/>
            </a:avLst>
          </a:prstGeom>
        </p:spPr>
      </p:pic>
      <p:pic>
        <p:nvPicPr>
          <p:cNvPr id="17" name="Grafik 16" descr="Ein Bild, das Text, Screenshot, Schrift, Dokument enthält.&#10;&#10;KI-generierte Inhalte können fehlerhaft sein.">
            <a:extLst>
              <a:ext uri="{FF2B5EF4-FFF2-40B4-BE49-F238E27FC236}">
                <a16:creationId xmlns:a16="http://schemas.microsoft.com/office/drawing/2014/main" id="{E93AD6C1-D6B7-3278-B998-779092D55F10}"/>
              </a:ext>
            </a:extLst>
          </p:cNvPr>
          <p:cNvPicPr>
            <a:picLocks noChangeAspect="1"/>
          </p:cNvPicPr>
          <p:nvPr/>
        </p:nvPicPr>
        <p:blipFill>
          <a:blip r:embed="rId5"/>
          <a:srcRect t="3246" b="2006"/>
          <a:stretch/>
        </p:blipFill>
        <p:spPr>
          <a:xfrm>
            <a:off x="6499839" y="4369533"/>
            <a:ext cx="1918736" cy="1531707"/>
          </a:xfrm>
          <a:prstGeom prst="roundRect">
            <a:avLst>
              <a:gd name="adj" fmla="val 3396"/>
            </a:avLst>
          </a:prstGeom>
        </p:spPr>
      </p:pic>
      <p:sp>
        <p:nvSpPr>
          <p:cNvPr id="18" name="Oval 17">
            <a:extLst>
              <a:ext uri="{FF2B5EF4-FFF2-40B4-BE49-F238E27FC236}">
                <a16:creationId xmlns:a16="http://schemas.microsoft.com/office/drawing/2014/main" id="{D7A448D8-02DD-1A84-B498-F091B761B192}"/>
              </a:ext>
            </a:extLst>
          </p:cNvPr>
          <p:cNvSpPr/>
          <p:nvPr/>
        </p:nvSpPr>
        <p:spPr>
          <a:xfrm>
            <a:off x="1299474" y="5208728"/>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19" name="Abgerundetes Rechteck 21">
            <a:extLst>
              <a:ext uri="{FF2B5EF4-FFF2-40B4-BE49-F238E27FC236}">
                <a16:creationId xmlns:a16="http://schemas.microsoft.com/office/drawing/2014/main" id="{7E1B6452-687A-8BCC-915B-612BD9CD3DC4}"/>
              </a:ext>
            </a:extLst>
          </p:cNvPr>
          <p:cNvSpPr/>
          <p:nvPr/>
        </p:nvSpPr>
        <p:spPr>
          <a:xfrm>
            <a:off x="6529046" y="2200563"/>
            <a:ext cx="1827554" cy="21202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3" name="Abgerundetes Rechteck 21">
            <a:extLst>
              <a:ext uri="{FF2B5EF4-FFF2-40B4-BE49-F238E27FC236}">
                <a16:creationId xmlns:a16="http://schemas.microsoft.com/office/drawing/2014/main" id="{6A0000BE-4B68-2ACA-ACA1-6209FC0FF685}"/>
              </a:ext>
            </a:extLst>
          </p:cNvPr>
          <p:cNvSpPr/>
          <p:nvPr/>
        </p:nvSpPr>
        <p:spPr>
          <a:xfrm>
            <a:off x="6529046" y="2739683"/>
            <a:ext cx="1827554" cy="19115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5" name="Oval 24">
            <a:extLst>
              <a:ext uri="{FF2B5EF4-FFF2-40B4-BE49-F238E27FC236}">
                <a16:creationId xmlns:a16="http://schemas.microsoft.com/office/drawing/2014/main" id="{44B39A56-135A-5591-F78E-30FA0802DBA8}"/>
              </a:ext>
            </a:extLst>
          </p:cNvPr>
          <p:cNvSpPr/>
          <p:nvPr/>
        </p:nvSpPr>
        <p:spPr>
          <a:xfrm>
            <a:off x="8304332" y="268495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26" name="Abgerundetes Rechteck 21">
            <a:extLst>
              <a:ext uri="{FF2B5EF4-FFF2-40B4-BE49-F238E27FC236}">
                <a16:creationId xmlns:a16="http://schemas.microsoft.com/office/drawing/2014/main" id="{EE2397A5-F71D-85AE-6E7B-0B083F22547F}"/>
              </a:ext>
            </a:extLst>
          </p:cNvPr>
          <p:cNvSpPr/>
          <p:nvPr/>
        </p:nvSpPr>
        <p:spPr>
          <a:xfrm>
            <a:off x="6529046" y="4374505"/>
            <a:ext cx="1827554" cy="41222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7" name="Oval 26">
            <a:extLst>
              <a:ext uri="{FF2B5EF4-FFF2-40B4-BE49-F238E27FC236}">
                <a16:creationId xmlns:a16="http://schemas.microsoft.com/office/drawing/2014/main" id="{5C744DB7-BB88-AF2E-6C4D-613A2EA04692}"/>
              </a:ext>
            </a:extLst>
          </p:cNvPr>
          <p:cNvSpPr/>
          <p:nvPr/>
        </p:nvSpPr>
        <p:spPr>
          <a:xfrm>
            <a:off x="8292759" y="432673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07</a:t>
            </a:r>
          </a:p>
        </p:txBody>
      </p:sp>
      <p:sp>
        <p:nvSpPr>
          <p:cNvPr id="29" name="Oval 28">
            <a:extLst>
              <a:ext uri="{FF2B5EF4-FFF2-40B4-BE49-F238E27FC236}">
                <a16:creationId xmlns:a16="http://schemas.microsoft.com/office/drawing/2014/main" id="{481EB092-8890-E247-5016-0E4DFD6E898D}"/>
              </a:ext>
            </a:extLst>
          </p:cNvPr>
          <p:cNvSpPr/>
          <p:nvPr/>
        </p:nvSpPr>
        <p:spPr>
          <a:xfrm>
            <a:off x="1557385" y="273368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1" name="Abgerundetes Rechteck 21">
            <a:extLst>
              <a:ext uri="{FF2B5EF4-FFF2-40B4-BE49-F238E27FC236}">
                <a16:creationId xmlns:a16="http://schemas.microsoft.com/office/drawing/2014/main" id="{D736EDC3-8721-6715-6898-AAD3B3DBA225}"/>
              </a:ext>
            </a:extLst>
          </p:cNvPr>
          <p:cNvSpPr/>
          <p:nvPr/>
        </p:nvSpPr>
        <p:spPr>
          <a:xfrm>
            <a:off x="6529046" y="2003472"/>
            <a:ext cx="1827554" cy="169685"/>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1" name="Oval 20">
            <a:extLst>
              <a:ext uri="{FF2B5EF4-FFF2-40B4-BE49-F238E27FC236}">
                <a16:creationId xmlns:a16="http://schemas.microsoft.com/office/drawing/2014/main" id="{E2AD6F6F-582E-D7D8-21AD-4D4A69C3930B}"/>
              </a:ext>
            </a:extLst>
          </p:cNvPr>
          <p:cNvSpPr/>
          <p:nvPr/>
        </p:nvSpPr>
        <p:spPr>
          <a:xfrm>
            <a:off x="8292759" y="224474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32" name="Oval 31">
            <a:extLst>
              <a:ext uri="{FF2B5EF4-FFF2-40B4-BE49-F238E27FC236}">
                <a16:creationId xmlns:a16="http://schemas.microsoft.com/office/drawing/2014/main" id="{289081AF-215E-2504-80AD-C80CF7630449}"/>
              </a:ext>
            </a:extLst>
          </p:cNvPr>
          <p:cNvSpPr/>
          <p:nvPr/>
        </p:nvSpPr>
        <p:spPr>
          <a:xfrm>
            <a:off x="8304332" y="195313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03</a:t>
            </a:r>
          </a:p>
        </p:txBody>
      </p:sp>
      <p:sp>
        <p:nvSpPr>
          <p:cNvPr id="34" name="Oval 33">
            <a:extLst>
              <a:ext uri="{FF2B5EF4-FFF2-40B4-BE49-F238E27FC236}">
                <a16:creationId xmlns:a16="http://schemas.microsoft.com/office/drawing/2014/main" id="{FA63CF11-0E99-B85B-8B53-E9128E0D0C7D}"/>
              </a:ext>
            </a:extLst>
          </p:cNvPr>
          <p:cNvSpPr/>
          <p:nvPr/>
        </p:nvSpPr>
        <p:spPr>
          <a:xfrm>
            <a:off x="1557385" y="203126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6" name="Abgerundetes Rechteck 21">
            <a:extLst>
              <a:ext uri="{FF2B5EF4-FFF2-40B4-BE49-F238E27FC236}">
                <a16:creationId xmlns:a16="http://schemas.microsoft.com/office/drawing/2014/main" id="{554A0B6E-002A-EFEE-D5DE-9483CE2EEB52}"/>
              </a:ext>
            </a:extLst>
          </p:cNvPr>
          <p:cNvSpPr/>
          <p:nvPr/>
        </p:nvSpPr>
        <p:spPr>
          <a:xfrm>
            <a:off x="6529178" y="3386443"/>
            <a:ext cx="911383" cy="540717"/>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7" name="Abgerundetes Rechteck 21">
            <a:extLst>
              <a:ext uri="{FF2B5EF4-FFF2-40B4-BE49-F238E27FC236}">
                <a16:creationId xmlns:a16="http://schemas.microsoft.com/office/drawing/2014/main" id="{08E351C1-DB69-9423-1C7A-0C3AAF255A86}"/>
              </a:ext>
            </a:extLst>
          </p:cNvPr>
          <p:cNvSpPr/>
          <p:nvPr/>
        </p:nvSpPr>
        <p:spPr>
          <a:xfrm>
            <a:off x="6529178" y="4813474"/>
            <a:ext cx="911383" cy="83515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9" name="Oval 38">
            <a:extLst>
              <a:ext uri="{FF2B5EF4-FFF2-40B4-BE49-F238E27FC236}">
                <a16:creationId xmlns:a16="http://schemas.microsoft.com/office/drawing/2014/main" id="{9BF57CC8-DF82-AC4B-1234-D34A89C80CDB}"/>
              </a:ext>
            </a:extLst>
          </p:cNvPr>
          <p:cNvSpPr/>
          <p:nvPr/>
        </p:nvSpPr>
        <p:spPr>
          <a:xfrm>
            <a:off x="6476778" y="333417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05</a:t>
            </a:r>
          </a:p>
        </p:txBody>
      </p:sp>
      <p:sp>
        <p:nvSpPr>
          <p:cNvPr id="40" name="Oval 39">
            <a:extLst>
              <a:ext uri="{FF2B5EF4-FFF2-40B4-BE49-F238E27FC236}">
                <a16:creationId xmlns:a16="http://schemas.microsoft.com/office/drawing/2014/main" id="{9744627A-0B0C-E6DD-A72A-F636670B246C}"/>
              </a:ext>
            </a:extLst>
          </p:cNvPr>
          <p:cNvSpPr/>
          <p:nvPr/>
        </p:nvSpPr>
        <p:spPr>
          <a:xfrm>
            <a:off x="6476778" y="478555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05</a:t>
            </a:r>
          </a:p>
        </p:txBody>
      </p:sp>
      <p:pic>
        <p:nvPicPr>
          <p:cNvPr id="6148" name="Picture 4" descr="Home">
            <a:extLst>
              <a:ext uri="{FF2B5EF4-FFF2-40B4-BE49-F238E27FC236}">
                <a16:creationId xmlns:a16="http://schemas.microsoft.com/office/drawing/2014/main" id="{90BA9991-F936-842B-2869-C3B295A713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106" b="18249"/>
          <a:stretch/>
        </p:blipFill>
        <p:spPr bwMode="auto">
          <a:xfrm>
            <a:off x="10908693" y="1686055"/>
            <a:ext cx="783016" cy="260918"/>
          </a:xfrm>
          <a:prstGeom prst="roundRect">
            <a:avLst>
              <a:gd name="adj" fmla="val 7617"/>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C9080653-711A-7DAB-753F-0EF588F7F265}"/>
              </a:ext>
            </a:extLst>
          </p:cNvPr>
          <p:cNvSpPr/>
          <p:nvPr/>
        </p:nvSpPr>
        <p:spPr>
          <a:xfrm>
            <a:off x="1557385" y="238634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44" name="Grafik 43" descr="Ein Bild, das Text, Screenshot, Schrift, Dokument enthält.&#10;&#10;KI-generierte Inhalte können fehlerhaft sein.">
            <a:extLst>
              <a:ext uri="{FF2B5EF4-FFF2-40B4-BE49-F238E27FC236}">
                <a16:creationId xmlns:a16="http://schemas.microsoft.com/office/drawing/2014/main" id="{8CA5E1EA-B8F0-BB62-F215-F75446CDF592}"/>
              </a:ext>
            </a:extLst>
          </p:cNvPr>
          <p:cNvPicPr>
            <a:picLocks noChangeAspect="1"/>
          </p:cNvPicPr>
          <p:nvPr/>
        </p:nvPicPr>
        <p:blipFill>
          <a:blip r:embed="rId7"/>
          <a:stretch>
            <a:fillRect/>
          </a:stretch>
        </p:blipFill>
        <p:spPr>
          <a:xfrm>
            <a:off x="8545169" y="1719272"/>
            <a:ext cx="1729710" cy="923674"/>
          </a:xfrm>
          <a:prstGeom prst="roundRect">
            <a:avLst>
              <a:gd name="adj" fmla="val 5564"/>
            </a:avLst>
          </a:prstGeom>
        </p:spPr>
      </p:pic>
      <p:pic>
        <p:nvPicPr>
          <p:cNvPr id="46" name="Grafik 45" descr="Ein Bild, das Text, Screenshot, Schrift, Dokument enthält.&#10;&#10;KI-generierte Inhalte können fehlerhaft sein.">
            <a:extLst>
              <a:ext uri="{FF2B5EF4-FFF2-40B4-BE49-F238E27FC236}">
                <a16:creationId xmlns:a16="http://schemas.microsoft.com/office/drawing/2014/main" id="{BA174DA4-9FB7-9744-9609-9161BD29F6C9}"/>
              </a:ext>
            </a:extLst>
          </p:cNvPr>
          <p:cNvPicPr>
            <a:picLocks noChangeAspect="1"/>
          </p:cNvPicPr>
          <p:nvPr/>
        </p:nvPicPr>
        <p:blipFill>
          <a:blip r:embed="rId8"/>
          <a:stretch>
            <a:fillRect/>
          </a:stretch>
        </p:blipFill>
        <p:spPr>
          <a:xfrm>
            <a:off x="8545169" y="2663454"/>
            <a:ext cx="1727003" cy="2117383"/>
          </a:xfrm>
          <a:prstGeom prst="roundRect">
            <a:avLst>
              <a:gd name="adj" fmla="val 3399"/>
            </a:avLst>
          </a:prstGeom>
        </p:spPr>
      </p:pic>
      <p:pic>
        <p:nvPicPr>
          <p:cNvPr id="48" name="Grafik 47" descr="Ein Bild, das Text, Schrift, Brief, Screenshot enthält.&#10;&#10;KI-generierte Inhalte können fehlerhaft sein.">
            <a:extLst>
              <a:ext uri="{FF2B5EF4-FFF2-40B4-BE49-F238E27FC236}">
                <a16:creationId xmlns:a16="http://schemas.microsoft.com/office/drawing/2014/main" id="{B672F7D8-DEFD-3218-50A7-623C06B601DD}"/>
              </a:ext>
            </a:extLst>
          </p:cNvPr>
          <p:cNvPicPr>
            <a:picLocks noChangeAspect="1"/>
          </p:cNvPicPr>
          <p:nvPr/>
        </p:nvPicPr>
        <p:blipFill>
          <a:blip r:embed="rId9"/>
          <a:stretch>
            <a:fillRect/>
          </a:stretch>
        </p:blipFill>
        <p:spPr>
          <a:xfrm>
            <a:off x="8545169" y="4801562"/>
            <a:ext cx="1727003" cy="984999"/>
          </a:xfrm>
          <a:prstGeom prst="roundRect">
            <a:avLst>
              <a:gd name="adj" fmla="val 5161"/>
            </a:avLst>
          </a:prstGeom>
        </p:spPr>
      </p:pic>
      <p:sp>
        <p:nvSpPr>
          <p:cNvPr id="51" name="Abgerundetes Rechteck 21">
            <a:extLst>
              <a:ext uri="{FF2B5EF4-FFF2-40B4-BE49-F238E27FC236}">
                <a16:creationId xmlns:a16="http://schemas.microsoft.com/office/drawing/2014/main" id="{FAC357AB-E740-1F69-5450-A502F1AC490D}"/>
              </a:ext>
            </a:extLst>
          </p:cNvPr>
          <p:cNvSpPr/>
          <p:nvPr/>
        </p:nvSpPr>
        <p:spPr>
          <a:xfrm>
            <a:off x="8545166" y="2031264"/>
            <a:ext cx="1727003" cy="1067536"/>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0" name="Oval 49">
            <a:extLst>
              <a:ext uri="{FF2B5EF4-FFF2-40B4-BE49-F238E27FC236}">
                <a16:creationId xmlns:a16="http://schemas.microsoft.com/office/drawing/2014/main" id="{333CBA18-D75F-2A2F-9FB3-344F947474D8}"/>
              </a:ext>
            </a:extLst>
          </p:cNvPr>
          <p:cNvSpPr/>
          <p:nvPr/>
        </p:nvSpPr>
        <p:spPr>
          <a:xfrm>
            <a:off x="10219903" y="197228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52" name="Oval 51">
            <a:extLst>
              <a:ext uri="{FF2B5EF4-FFF2-40B4-BE49-F238E27FC236}">
                <a16:creationId xmlns:a16="http://schemas.microsoft.com/office/drawing/2014/main" id="{F7D773AB-13A4-CFFD-8FAF-4EBC3155571D}"/>
              </a:ext>
            </a:extLst>
          </p:cNvPr>
          <p:cNvSpPr/>
          <p:nvPr/>
        </p:nvSpPr>
        <p:spPr>
          <a:xfrm>
            <a:off x="1557385" y="322440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3" name="Abgerundetes Rechteck 21">
            <a:extLst>
              <a:ext uri="{FF2B5EF4-FFF2-40B4-BE49-F238E27FC236}">
                <a16:creationId xmlns:a16="http://schemas.microsoft.com/office/drawing/2014/main" id="{D1D1B365-E6DA-1E4F-8B04-A8155035115B}"/>
              </a:ext>
            </a:extLst>
          </p:cNvPr>
          <p:cNvSpPr/>
          <p:nvPr/>
        </p:nvSpPr>
        <p:spPr>
          <a:xfrm>
            <a:off x="8545166" y="5411579"/>
            <a:ext cx="1727003" cy="374982"/>
          </a:xfrm>
          <a:prstGeom prst="roundRect">
            <a:avLst>
              <a:gd name="adj" fmla="val 6756"/>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4" name="Oval 53">
            <a:extLst>
              <a:ext uri="{FF2B5EF4-FFF2-40B4-BE49-F238E27FC236}">
                <a16:creationId xmlns:a16="http://schemas.microsoft.com/office/drawing/2014/main" id="{3C4706B2-2759-0D9D-97D0-643976AC4DD1}"/>
              </a:ext>
            </a:extLst>
          </p:cNvPr>
          <p:cNvSpPr/>
          <p:nvPr/>
        </p:nvSpPr>
        <p:spPr>
          <a:xfrm>
            <a:off x="10219903" y="5362568"/>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55" name="Oval 54">
            <a:extLst>
              <a:ext uri="{FF2B5EF4-FFF2-40B4-BE49-F238E27FC236}">
                <a16:creationId xmlns:a16="http://schemas.microsoft.com/office/drawing/2014/main" id="{0139087E-A950-BB4E-6733-BE341852FD80}"/>
              </a:ext>
            </a:extLst>
          </p:cNvPr>
          <p:cNvSpPr/>
          <p:nvPr/>
        </p:nvSpPr>
        <p:spPr>
          <a:xfrm>
            <a:off x="1557385" y="340284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7" name="Abgerundetes Rechteck 21">
            <a:extLst>
              <a:ext uri="{FF2B5EF4-FFF2-40B4-BE49-F238E27FC236}">
                <a16:creationId xmlns:a16="http://schemas.microsoft.com/office/drawing/2014/main" id="{0276B1DD-12BB-C977-02E8-D91AAB0D3501}"/>
              </a:ext>
            </a:extLst>
          </p:cNvPr>
          <p:cNvSpPr/>
          <p:nvPr/>
        </p:nvSpPr>
        <p:spPr>
          <a:xfrm>
            <a:off x="8585861" y="2481726"/>
            <a:ext cx="1683598" cy="146326"/>
          </a:xfrm>
          <a:prstGeom prst="roundRect">
            <a:avLst>
              <a:gd name="adj" fmla="val 6420"/>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9" name="Oval 58">
            <a:extLst>
              <a:ext uri="{FF2B5EF4-FFF2-40B4-BE49-F238E27FC236}">
                <a16:creationId xmlns:a16="http://schemas.microsoft.com/office/drawing/2014/main" id="{D100E3FF-DC73-77EF-27D3-1A3025F7F98F}"/>
              </a:ext>
            </a:extLst>
          </p:cNvPr>
          <p:cNvSpPr/>
          <p:nvPr/>
        </p:nvSpPr>
        <p:spPr>
          <a:xfrm>
            <a:off x="8487058" y="2505404"/>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60" name="Abgerundetes Rechteck 21">
            <a:extLst>
              <a:ext uri="{FF2B5EF4-FFF2-40B4-BE49-F238E27FC236}">
                <a16:creationId xmlns:a16="http://schemas.microsoft.com/office/drawing/2014/main" id="{DC89FBCA-AE6D-A08A-9EC1-94E44D204911}"/>
              </a:ext>
            </a:extLst>
          </p:cNvPr>
          <p:cNvSpPr/>
          <p:nvPr/>
        </p:nvSpPr>
        <p:spPr>
          <a:xfrm>
            <a:off x="8542456" y="3699293"/>
            <a:ext cx="1727003" cy="146326"/>
          </a:xfrm>
          <a:prstGeom prst="roundRect">
            <a:avLst>
              <a:gd name="adj" fmla="val 6420"/>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 name="Oval 60">
            <a:extLst>
              <a:ext uri="{FF2B5EF4-FFF2-40B4-BE49-F238E27FC236}">
                <a16:creationId xmlns:a16="http://schemas.microsoft.com/office/drawing/2014/main" id="{E35394E9-40E0-EECF-3ED9-3337C32D7DAA}"/>
              </a:ext>
            </a:extLst>
          </p:cNvPr>
          <p:cNvSpPr/>
          <p:nvPr/>
        </p:nvSpPr>
        <p:spPr>
          <a:xfrm>
            <a:off x="10234227" y="371537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62" name="Oval 61">
            <a:extLst>
              <a:ext uri="{FF2B5EF4-FFF2-40B4-BE49-F238E27FC236}">
                <a16:creationId xmlns:a16="http://schemas.microsoft.com/office/drawing/2014/main" id="{71F2AF82-D7A6-5C9C-E812-3A47206BBE97}"/>
              </a:ext>
            </a:extLst>
          </p:cNvPr>
          <p:cNvSpPr/>
          <p:nvPr/>
        </p:nvSpPr>
        <p:spPr>
          <a:xfrm>
            <a:off x="1557385" y="358515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3" name="Abgerundetes Rechteck 21">
            <a:extLst>
              <a:ext uri="{FF2B5EF4-FFF2-40B4-BE49-F238E27FC236}">
                <a16:creationId xmlns:a16="http://schemas.microsoft.com/office/drawing/2014/main" id="{E498389C-4F85-2FF4-0943-60671544FA81}"/>
              </a:ext>
            </a:extLst>
          </p:cNvPr>
          <p:cNvSpPr/>
          <p:nvPr/>
        </p:nvSpPr>
        <p:spPr>
          <a:xfrm>
            <a:off x="8585861" y="2201756"/>
            <a:ext cx="1683597" cy="279969"/>
          </a:xfrm>
          <a:prstGeom prst="roundRect">
            <a:avLst>
              <a:gd name="adj" fmla="val 6420"/>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44" name="Oval 6143">
            <a:extLst>
              <a:ext uri="{FF2B5EF4-FFF2-40B4-BE49-F238E27FC236}">
                <a16:creationId xmlns:a16="http://schemas.microsoft.com/office/drawing/2014/main" id="{5CE2B29B-7AC4-A399-F3A4-DD430DC90823}"/>
              </a:ext>
            </a:extLst>
          </p:cNvPr>
          <p:cNvSpPr/>
          <p:nvPr/>
        </p:nvSpPr>
        <p:spPr>
          <a:xfrm>
            <a:off x="8489497" y="2280496"/>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04</a:t>
            </a:r>
          </a:p>
        </p:txBody>
      </p:sp>
      <p:sp>
        <p:nvSpPr>
          <p:cNvPr id="6145" name="Oval 6144">
            <a:extLst>
              <a:ext uri="{FF2B5EF4-FFF2-40B4-BE49-F238E27FC236}">
                <a16:creationId xmlns:a16="http://schemas.microsoft.com/office/drawing/2014/main" id="{E26D8D7E-4DA2-0F54-D3B9-49D10D66F638}"/>
              </a:ext>
            </a:extLst>
          </p:cNvPr>
          <p:cNvSpPr/>
          <p:nvPr/>
        </p:nvSpPr>
        <p:spPr>
          <a:xfrm>
            <a:off x="1557385" y="376142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150" name="Abgerundetes Rechteck 21">
            <a:extLst>
              <a:ext uri="{FF2B5EF4-FFF2-40B4-BE49-F238E27FC236}">
                <a16:creationId xmlns:a16="http://schemas.microsoft.com/office/drawing/2014/main" id="{96EA4D9B-62C8-DAB8-2F75-5B13FEA52B39}"/>
              </a:ext>
            </a:extLst>
          </p:cNvPr>
          <p:cNvSpPr/>
          <p:nvPr/>
        </p:nvSpPr>
        <p:spPr>
          <a:xfrm>
            <a:off x="8542455" y="5538337"/>
            <a:ext cx="1545211" cy="248224"/>
          </a:xfrm>
          <a:prstGeom prst="roundRect">
            <a:avLst>
              <a:gd name="adj" fmla="val 6756"/>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49" name="Oval 6148">
            <a:extLst>
              <a:ext uri="{FF2B5EF4-FFF2-40B4-BE49-F238E27FC236}">
                <a16:creationId xmlns:a16="http://schemas.microsoft.com/office/drawing/2014/main" id="{1666E5A9-B34C-E7E5-A0BD-40C748490C4F}"/>
              </a:ext>
            </a:extLst>
          </p:cNvPr>
          <p:cNvSpPr/>
          <p:nvPr/>
        </p:nvSpPr>
        <p:spPr>
          <a:xfrm>
            <a:off x="10023113" y="5494534"/>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6151" name="Oval 6150">
            <a:extLst>
              <a:ext uri="{FF2B5EF4-FFF2-40B4-BE49-F238E27FC236}">
                <a16:creationId xmlns:a16="http://schemas.microsoft.com/office/drawing/2014/main" id="{FF7B2088-F30A-5B39-932A-6987CC6CFCBF}"/>
              </a:ext>
            </a:extLst>
          </p:cNvPr>
          <p:cNvSpPr/>
          <p:nvPr/>
        </p:nvSpPr>
        <p:spPr>
          <a:xfrm>
            <a:off x="1557385" y="410985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152" name="Abgerundetes Rechteck 21">
            <a:extLst>
              <a:ext uri="{FF2B5EF4-FFF2-40B4-BE49-F238E27FC236}">
                <a16:creationId xmlns:a16="http://schemas.microsoft.com/office/drawing/2014/main" id="{CF21F400-9ABA-AE54-5224-82C4B9E94CF4}"/>
              </a:ext>
            </a:extLst>
          </p:cNvPr>
          <p:cNvSpPr/>
          <p:nvPr/>
        </p:nvSpPr>
        <p:spPr>
          <a:xfrm>
            <a:off x="8585861" y="3975852"/>
            <a:ext cx="1199053" cy="207228"/>
          </a:xfrm>
          <a:prstGeom prst="roundRect">
            <a:avLst>
              <a:gd name="adj" fmla="val 6756"/>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54" name="Oval 6153">
            <a:extLst>
              <a:ext uri="{FF2B5EF4-FFF2-40B4-BE49-F238E27FC236}">
                <a16:creationId xmlns:a16="http://schemas.microsoft.com/office/drawing/2014/main" id="{5B757B96-7990-F445-6A92-936FC19AFBA9}"/>
              </a:ext>
            </a:extLst>
          </p:cNvPr>
          <p:cNvSpPr/>
          <p:nvPr/>
        </p:nvSpPr>
        <p:spPr>
          <a:xfrm>
            <a:off x="9721070" y="3902079"/>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6155" name="Abgerundetes Rechteck 21">
            <a:extLst>
              <a:ext uri="{FF2B5EF4-FFF2-40B4-BE49-F238E27FC236}">
                <a16:creationId xmlns:a16="http://schemas.microsoft.com/office/drawing/2014/main" id="{2299A500-ECF1-35D3-206D-6F46A0750AED}"/>
              </a:ext>
            </a:extLst>
          </p:cNvPr>
          <p:cNvSpPr/>
          <p:nvPr/>
        </p:nvSpPr>
        <p:spPr>
          <a:xfrm>
            <a:off x="8552911" y="4810633"/>
            <a:ext cx="1716547" cy="238844"/>
          </a:xfrm>
          <a:prstGeom prst="roundRect">
            <a:avLst>
              <a:gd name="adj" fmla="val 6756"/>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56" name="Oval 6155">
            <a:extLst>
              <a:ext uri="{FF2B5EF4-FFF2-40B4-BE49-F238E27FC236}">
                <a16:creationId xmlns:a16="http://schemas.microsoft.com/office/drawing/2014/main" id="{EE5C1240-E7FA-E736-58FC-063FA91B7768}"/>
              </a:ext>
            </a:extLst>
          </p:cNvPr>
          <p:cNvSpPr/>
          <p:nvPr/>
        </p:nvSpPr>
        <p:spPr>
          <a:xfrm>
            <a:off x="10246038" y="4801345"/>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6157" name="Abgerundetes Rechteck 21">
            <a:extLst>
              <a:ext uri="{FF2B5EF4-FFF2-40B4-BE49-F238E27FC236}">
                <a16:creationId xmlns:a16="http://schemas.microsoft.com/office/drawing/2014/main" id="{AFEC943B-DEBB-8751-2E1C-EAFBCBA3977B}"/>
              </a:ext>
            </a:extLst>
          </p:cNvPr>
          <p:cNvSpPr/>
          <p:nvPr/>
        </p:nvSpPr>
        <p:spPr>
          <a:xfrm>
            <a:off x="8553279" y="4909819"/>
            <a:ext cx="1716547" cy="139658"/>
          </a:xfrm>
          <a:prstGeom prst="roundRect">
            <a:avLst>
              <a:gd name="adj" fmla="val 6756"/>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58" name="Oval 6157">
            <a:extLst>
              <a:ext uri="{FF2B5EF4-FFF2-40B4-BE49-F238E27FC236}">
                <a16:creationId xmlns:a16="http://schemas.microsoft.com/office/drawing/2014/main" id="{350A2823-E6AF-CE33-CEA9-8C343AC51623}"/>
              </a:ext>
            </a:extLst>
          </p:cNvPr>
          <p:cNvSpPr/>
          <p:nvPr/>
        </p:nvSpPr>
        <p:spPr>
          <a:xfrm>
            <a:off x="10248801" y="4953444"/>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6159" name="Oval 6158">
            <a:extLst>
              <a:ext uri="{FF2B5EF4-FFF2-40B4-BE49-F238E27FC236}">
                <a16:creationId xmlns:a16="http://schemas.microsoft.com/office/drawing/2014/main" id="{22A70086-8263-5EB3-4043-C684842B6B5D}"/>
              </a:ext>
            </a:extLst>
          </p:cNvPr>
          <p:cNvSpPr/>
          <p:nvPr/>
        </p:nvSpPr>
        <p:spPr>
          <a:xfrm>
            <a:off x="1557385" y="5127710"/>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9" name="Rounded Rectangle 2">
            <a:extLst>
              <a:ext uri="{FF2B5EF4-FFF2-40B4-BE49-F238E27FC236}">
                <a16:creationId xmlns:a16="http://schemas.microsoft.com/office/drawing/2014/main" id="{05BE2CC0-828E-0F6F-10AF-35DE67A1F093}"/>
              </a:ext>
            </a:extLst>
          </p:cNvPr>
          <p:cNvSpPr/>
          <p:nvPr/>
        </p:nvSpPr>
        <p:spPr>
          <a:xfrm>
            <a:off x="10908693" y="1984405"/>
            <a:ext cx="783016" cy="25575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Deutschland</a:t>
            </a:r>
          </a:p>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Bau</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11" name="Rounded Rectangle 2">
            <a:extLst>
              <a:ext uri="{FF2B5EF4-FFF2-40B4-BE49-F238E27FC236}">
                <a16:creationId xmlns:a16="http://schemas.microsoft.com/office/drawing/2014/main" id="{2A40BB8C-1DED-908C-66FA-23F041BE74A1}"/>
              </a:ext>
            </a:extLst>
          </p:cNvPr>
          <p:cNvSpPr/>
          <p:nvPr/>
        </p:nvSpPr>
        <p:spPr>
          <a:xfrm>
            <a:off x="10438777" y="3235988"/>
            <a:ext cx="1601904" cy="1622309"/>
          </a:xfrm>
          <a:prstGeom prst="roundRect">
            <a:avLst>
              <a:gd name="adj" fmla="val 51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08000" rIns="72000" bIns="36000" rtlCol="0" anchor="ctr">
            <a:spAutoFit/>
          </a:bodyPr>
          <a:lstStyle/>
          <a:p>
            <a:pPr defTabSz="228600">
              <a:spcAft>
                <a:spcPts val="600"/>
              </a:spcAft>
            </a:pPr>
            <a:r>
              <a:rPr lang="de-DE" sz="800" b="1" spc="-25">
                <a:solidFill>
                  <a:schemeClr val="bg1"/>
                </a:solidFill>
                <a:latin typeface="Inter Light" panose="020F0502020204030204"/>
                <a:cs typeface="Bai Jamjuree" pitchFamily="2" charset="-34"/>
              </a:rPr>
              <a:t>Definition betroffene Gemeinschaften </a:t>
            </a:r>
          </a:p>
          <a:p>
            <a:pPr defTabSz="228600">
              <a:spcAft>
                <a:spcPts val="600"/>
              </a:spcAft>
            </a:pPr>
            <a:r>
              <a:rPr lang="de-DE" sz="800" spc="-25">
                <a:solidFill>
                  <a:schemeClr val="bg1"/>
                </a:solidFill>
                <a:latin typeface="Inter Light" panose="020F0502020204030204"/>
                <a:cs typeface="Bai Jamjuree" pitchFamily="2" charset="-34"/>
              </a:rPr>
              <a:t>Personen oder Gruppen, die in demselben Gebiet leben oder arbeiten, das durch Tätigkeiten des Unternehmens oder seiner Wertschöpfungskette tatsächlich oder potenziell betroffen ist, einschließlich indigener Völker</a:t>
            </a:r>
          </a:p>
        </p:txBody>
      </p:sp>
      <p:sp>
        <p:nvSpPr>
          <p:cNvPr id="14" name="Rounded Rectangle 19">
            <a:extLst>
              <a:ext uri="{FF2B5EF4-FFF2-40B4-BE49-F238E27FC236}">
                <a16:creationId xmlns:a16="http://schemas.microsoft.com/office/drawing/2014/main" id="{D9CEB24B-5CF8-FFE0-AF7F-63C68B9825FD}"/>
              </a:ext>
            </a:extLst>
          </p:cNvPr>
          <p:cNvSpPr/>
          <p:nvPr/>
        </p:nvSpPr>
        <p:spPr>
          <a:xfrm>
            <a:off x="10629722" y="3170632"/>
            <a:ext cx="844507" cy="1584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rtlCol="0" anchor="ctr"/>
          <a:lstStyle/>
          <a:p>
            <a:pPr defTabSz="228600"/>
            <a:r>
              <a:rPr lang="de-DE" sz="700" b="1" spc="-25">
                <a:solidFill>
                  <a:srgbClr val="FFFFFF"/>
                </a:solidFill>
                <a:latin typeface="Inter Light" panose="020F0502020204030204"/>
                <a:cs typeface="Bai Jamjuree" pitchFamily="2" charset="-34"/>
              </a:rPr>
              <a:t>ESRS Anhang II</a:t>
            </a:r>
            <a:endParaRPr kumimoji="0" lang="de-DE" sz="7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pic>
        <p:nvPicPr>
          <p:cNvPr id="30" name="Grafik 29" descr="Viertel Silhouette">
            <a:extLst>
              <a:ext uri="{FF2B5EF4-FFF2-40B4-BE49-F238E27FC236}">
                <a16:creationId xmlns:a16="http://schemas.microsoft.com/office/drawing/2014/main" id="{63F21147-FC3F-1BE4-D4AE-03E9D21323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80872" y="3359715"/>
            <a:ext cx="218197" cy="218197"/>
          </a:xfrm>
          <a:prstGeom prst="rect">
            <a:avLst/>
          </a:prstGeom>
        </p:spPr>
      </p:pic>
      <p:sp>
        <p:nvSpPr>
          <p:cNvPr id="16" name="Oval 15">
            <a:extLst>
              <a:ext uri="{FF2B5EF4-FFF2-40B4-BE49-F238E27FC236}">
                <a16:creationId xmlns:a16="http://schemas.microsoft.com/office/drawing/2014/main" id="{7240EC94-1CF7-95E4-7965-984BD2973D82}"/>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
        <p:nvSpPr>
          <p:cNvPr id="3" name="Oval 2">
            <a:extLst>
              <a:ext uri="{FF2B5EF4-FFF2-40B4-BE49-F238E27FC236}">
                <a16:creationId xmlns:a16="http://schemas.microsoft.com/office/drawing/2014/main" id="{A47E32B0-8C78-D771-6EAD-D6A7950711FC}"/>
              </a:ext>
            </a:extLst>
          </p:cNvPr>
          <p:cNvSpPr/>
          <p:nvPr/>
        </p:nvSpPr>
        <p:spPr>
          <a:xfrm>
            <a:off x="1557385" y="220821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12" name="Abgerundetes Rechteck 21">
            <a:extLst>
              <a:ext uri="{FF2B5EF4-FFF2-40B4-BE49-F238E27FC236}">
                <a16:creationId xmlns:a16="http://schemas.microsoft.com/office/drawing/2014/main" id="{0E175AAA-E321-9FA2-0E22-D32D3D08D588}"/>
              </a:ext>
            </a:extLst>
          </p:cNvPr>
          <p:cNvSpPr/>
          <p:nvPr/>
        </p:nvSpPr>
        <p:spPr>
          <a:xfrm>
            <a:off x="7439620" y="4813474"/>
            <a:ext cx="911383" cy="83515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5" name="Oval 34">
            <a:extLst>
              <a:ext uri="{FF2B5EF4-FFF2-40B4-BE49-F238E27FC236}">
                <a16:creationId xmlns:a16="http://schemas.microsoft.com/office/drawing/2014/main" id="{1C9C132D-8C5E-D588-C42D-C3E8876296AF}"/>
              </a:ext>
            </a:extLst>
          </p:cNvPr>
          <p:cNvSpPr/>
          <p:nvPr/>
        </p:nvSpPr>
        <p:spPr>
          <a:xfrm>
            <a:off x="8292759" y="477440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43" name="Oval 42">
            <a:extLst>
              <a:ext uri="{FF2B5EF4-FFF2-40B4-BE49-F238E27FC236}">
                <a16:creationId xmlns:a16="http://schemas.microsoft.com/office/drawing/2014/main" id="{6A3B30D6-F787-D2E4-7A1E-74DF4B156F5D}"/>
              </a:ext>
            </a:extLst>
          </p:cNvPr>
          <p:cNvSpPr/>
          <p:nvPr/>
        </p:nvSpPr>
        <p:spPr>
          <a:xfrm>
            <a:off x="1557385" y="495898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Tree>
    <p:extLst>
      <p:ext uri="{BB962C8B-B14F-4D97-AF65-F5344CB8AC3E}">
        <p14:creationId xmlns:p14="http://schemas.microsoft.com/office/powerpoint/2010/main" val="184271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D4DB6-C73B-2CC6-8BD4-A60DE30E33D4}"/>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5F31626D-8254-63E3-1E45-543DFF5D8192}"/>
              </a:ext>
            </a:extLst>
          </p:cNvPr>
          <p:cNvSpPr/>
          <p:nvPr/>
        </p:nvSpPr>
        <p:spPr>
          <a:xfrm>
            <a:off x="1649435" y="1642957"/>
            <a:ext cx="4604610" cy="1726256"/>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600"/>
              </a:spcAft>
            </a:pPr>
            <a:r>
              <a:rPr lang="de-DE" spc="-25">
                <a:solidFill>
                  <a:schemeClr val="tx1"/>
                </a:solidFill>
                <a:latin typeface="Inter Light" panose="020F0502020204030204"/>
                <a:cs typeface="Bai Jamjuree" pitchFamily="2" charset="-34"/>
              </a:rPr>
              <a:t>S3-2_01: Einfluss Perspektiven der betroffenen Gemeinschaften auf Entscheidungen</a:t>
            </a:r>
          </a:p>
          <a:p>
            <a:pPr defTabSz="228600">
              <a:spcAft>
                <a:spcPts val="600"/>
              </a:spcAft>
            </a:pPr>
            <a:r>
              <a:rPr lang="de-DE" i="1" spc="-25">
                <a:solidFill>
                  <a:srgbClr val="A2A3AD"/>
                </a:solidFill>
                <a:latin typeface="Inter Light" panose="020F0502020204030204"/>
                <a:cs typeface="Bai Jamjuree" pitchFamily="2" charset="-34"/>
              </a:rPr>
              <a:t>S3-2_02: Direkter Dialog mit Betroffenen oder legitimer Vertretung </a:t>
            </a:r>
          </a:p>
          <a:p>
            <a:pPr defTabSz="228600">
              <a:spcAft>
                <a:spcPts val="600"/>
              </a:spcAft>
            </a:pPr>
            <a:r>
              <a:rPr lang="de-DE" i="1" spc="-25">
                <a:solidFill>
                  <a:srgbClr val="A2A3AD"/>
                </a:solidFill>
                <a:latin typeface="Inter Light" panose="020F0502020204030204"/>
                <a:cs typeface="Bai Jamjuree" pitchFamily="2" charset="-34"/>
              </a:rPr>
              <a:t>S3-2_03: Phase, Art und Häufigkeit der Einbindung</a:t>
            </a:r>
          </a:p>
          <a:p>
            <a:pPr defTabSz="228600">
              <a:spcAft>
                <a:spcPts val="600"/>
              </a:spcAft>
            </a:pPr>
            <a:r>
              <a:rPr lang="de-DE" i="1" spc="-25">
                <a:solidFill>
                  <a:srgbClr val="A2A3AD"/>
                </a:solidFill>
                <a:latin typeface="Inter Light" panose="020F0502020204030204"/>
                <a:cs typeface="Bai Jamjuree" pitchFamily="2" charset="-34"/>
              </a:rPr>
              <a:t>S3-2_04: Verantwortliche Funktion und höchste Rolle für Einbindung </a:t>
            </a:r>
          </a:p>
          <a:p>
            <a:pPr defTabSz="228600">
              <a:spcAft>
                <a:spcPts val="600"/>
              </a:spcAft>
            </a:pPr>
            <a:r>
              <a:rPr lang="de-DE" i="1" spc="-25">
                <a:solidFill>
                  <a:srgbClr val="A2A3AD"/>
                </a:solidFill>
                <a:latin typeface="Inter Light" panose="020F0502020204030204"/>
                <a:cs typeface="Bai Jamjuree" pitchFamily="2" charset="-34"/>
              </a:rPr>
              <a:t>S3-2_05: Bewertung der Wirksamkeit der Einbindung</a:t>
            </a:r>
          </a:p>
          <a:p>
            <a:pPr defTabSz="228600">
              <a:spcAft>
                <a:spcPts val="600"/>
              </a:spcAft>
            </a:pPr>
            <a:r>
              <a:rPr lang="de-DE" i="1" spc="-25">
                <a:solidFill>
                  <a:srgbClr val="A2A3AD"/>
                </a:solidFill>
                <a:latin typeface="Inter Light" panose="020F0502020204030204"/>
                <a:cs typeface="Bai Jamjuree" pitchFamily="2" charset="-34"/>
              </a:rPr>
              <a:t>S3-2_06: Maßnahmen zur Berücksichtigung besonders gefährdeter Gemeinschaften</a:t>
            </a:r>
          </a:p>
          <a:p>
            <a:pPr defTabSz="228600">
              <a:spcAft>
                <a:spcPts val="600"/>
              </a:spcAft>
            </a:pPr>
            <a:r>
              <a:rPr lang="de-DE" i="1" spc="-25">
                <a:solidFill>
                  <a:srgbClr val="A2A3AD"/>
                </a:solidFill>
                <a:latin typeface="Inter Light" panose="020F0502020204030204"/>
                <a:cs typeface="Bai Jamjuree" pitchFamily="2" charset="-34"/>
              </a:rPr>
              <a:t>S3-2_07: Schutz indigener Rechte</a:t>
            </a:r>
          </a:p>
          <a:p>
            <a:pPr defTabSz="228600">
              <a:spcAft>
                <a:spcPts val="600"/>
              </a:spcAft>
            </a:pPr>
            <a:r>
              <a:rPr lang="de-DE" i="1" spc="-25">
                <a:solidFill>
                  <a:srgbClr val="A2A3AD"/>
                </a:solidFill>
                <a:latin typeface="Inter Light" panose="020F0502020204030204"/>
                <a:cs typeface="Bai Jamjuree" pitchFamily="2" charset="-34"/>
              </a:rPr>
              <a:t>S3-2_08/9 (v): Kein Beteiligungsprozess / Zeitrahmen für Einführung</a:t>
            </a:r>
            <a:endParaRPr lang="de-DE" spc="-25">
              <a:solidFill>
                <a:schemeClr val="tx1"/>
              </a:solidFill>
              <a:latin typeface="Inter Light" panose="020F0502020204030204"/>
              <a:cs typeface="Bai Jamjuree" pitchFamily="2" charset="-34"/>
            </a:endParaRPr>
          </a:p>
        </p:txBody>
      </p:sp>
      <p:sp>
        <p:nvSpPr>
          <p:cNvPr id="38" name="Slide Number Placeholder 37">
            <a:extLst>
              <a:ext uri="{FF2B5EF4-FFF2-40B4-BE49-F238E27FC236}">
                <a16:creationId xmlns:a16="http://schemas.microsoft.com/office/drawing/2014/main" id="{BF60568A-D5D1-4E61-CF37-B7401D2AAC43}"/>
              </a:ext>
            </a:extLst>
          </p:cNvPr>
          <p:cNvSpPr>
            <a:spLocks noGrp="1"/>
          </p:cNvSpPr>
          <p:nvPr>
            <p:ph type="sldNum" sz="quarter" idx="11"/>
          </p:nvPr>
        </p:nvSpPr>
        <p:spPr/>
        <p:txBody>
          <a:bodyPr/>
          <a:lstStyle/>
          <a:p>
            <a:fld id="{5237CC50-559B-734E-9989-0D093A8E99B9}" type="slidenum">
              <a:rPr lang="en-US" smtClean="0"/>
              <a:pPr/>
              <a:t>21</a:t>
            </a:fld>
            <a:endParaRPr lang="en-US"/>
          </a:p>
        </p:txBody>
      </p:sp>
      <p:sp>
        <p:nvSpPr>
          <p:cNvPr id="5" name="Text Placeholder 4">
            <a:extLst>
              <a:ext uri="{FF2B5EF4-FFF2-40B4-BE49-F238E27FC236}">
                <a16:creationId xmlns:a16="http://schemas.microsoft.com/office/drawing/2014/main" id="{E7529CBC-BFE6-446B-C56C-68529CBABA48}"/>
              </a:ext>
            </a:extLst>
          </p:cNvPr>
          <p:cNvSpPr>
            <a:spLocks noGrp="1"/>
          </p:cNvSpPr>
          <p:nvPr>
            <p:ph type="body" sz="quarter" idx="12"/>
          </p:nvPr>
        </p:nvSpPr>
        <p:spPr/>
        <p:txBody>
          <a:bodyPr/>
          <a:lstStyle/>
          <a:p>
            <a:r>
              <a:rPr lang="de-DE"/>
              <a:t>Fokus: Datenpunkte des S3 – Betroffene Gemeinschaften</a:t>
            </a:r>
          </a:p>
        </p:txBody>
      </p:sp>
      <p:sp>
        <p:nvSpPr>
          <p:cNvPr id="20" name="Rounded Rectangle 19">
            <a:extLst>
              <a:ext uri="{FF2B5EF4-FFF2-40B4-BE49-F238E27FC236}">
                <a16:creationId xmlns:a16="http://schemas.microsoft.com/office/drawing/2014/main" id="{92E1E938-8121-FFAD-9810-61183DE90DF8}"/>
              </a:ext>
            </a:extLst>
          </p:cNvPr>
          <p:cNvSpPr/>
          <p:nvPr/>
        </p:nvSpPr>
        <p:spPr>
          <a:xfrm>
            <a:off x="635041" y="1361752"/>
            <a:ext cx="4954390"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S3-2) Verfahren zur Einbeziehung von betroffenen Gemeinschaften &amp; S3-3) Meldekanäle </a:t>
            </a:r>
          </a:p>
        </p:txBody>
      </p:sp>
      <p:sp>
        <p:nvSpPr>
          <p:cNvPr id="58" name="TextBox 57">
            <a:extLst>
              <a:ext uri="{FF2B5EF4-FFF2-40B4-BE49-F238E27FC236}">
                <a16:creationId xmlns:a16="http://schemas.microsoft.com/office/drawing/2014/main" id="{575FCAB4-244D-FEA8-A846-EFF36EDAB04D}"/>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8620F741-137F-A0A8-040A-73B29E836FEC}"/>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HOCHTIEF Group Report 2024, S. 292-294</a:t>
            </a:r>
          </a:p>
        </p:txBody>
      </p:sp>
      <p:sp>
        <p:nvSpPr>
          <p:cNvPr id="33" name="Title 3">
            <a:extLst>
              <a:ext uri="{FF2B5EF4-FFF2-40B4-BE49-F238E27FC236}">
                <a16:creationId xmlns:a16="http://schemas.microsoft.com/office/drawing/2014/main" id="{0739E2E3-DAB8-74B9-CA56-4467C57456DF}"/>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S3-2) Verfahren zur Einbeziehung &amp; S3-3) Meldekanäle</a:t>
            </a:r>
          </a:p>
        </p:txBody>
      </p:sp>
      <p:sp>
        <p:nvSpPr>
          <p:cNvPr id="28" name="Rounded Rectangle 20">
            <a:extLst>
              <a:ext uri="{FF2B5EF4-FFF2-40B4-BE49-F238E27FC236}">
                <a16:creationId xmlns:a16="http://schemas.microsoft.com/office/drawing/2014/main" id="{8F4E5649-1746-CF11-79AB-EFE6D01843D5}"/>
              </a:ext>
            </a:extLst>
          </p:cNvPr>
          <p:cNvSpPr/>
          <p:nvPr/>
        </p:nvSpPr>
        <p:spPr>
          <a:xfrm>
            <a:off x="639988" y="1640457"/>
            <a:ext cx="894522" cy="1728756"/>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S3-2:</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Verfahren zur Einbeziehung mit Bezug auf Auswirkungen</a:t>
            </a:r>
          </a:p>
        </p:txBody>
      </p:sp>
      <p:sp>
        <p:nvSpPr>
          <p:cNvPr id="6" name="Rounded Rectangle 8">
            <a:extLst>
              <a:ext uri="{FF2B5EF4-FFF2-40B4-BE49-F238E27FC236}">
                <a16:creationId xmlns:a16="http://schemas.microsoft.com/office/drawing/2014/main" id="{5F755C68-FAF6-20AD-DF08-51957BDAB201}"/>
              </a:ext>
            </a:extLst>
          </p:cNvPr>
          <p:cNvSpPr/>
          <p:nvPr/>
        </p:nvSpPr>
        <p:spPr>
          <a:xfrm>
            <a:off x="6443181" y="1640457"/>
            <a:ext cx="5309102" cy="4398747"/>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09B3348C-517E-CD4D-02F9-3FCAE7B3D1FC}"/>
              </a:ext>
            </a:extLst>
          </p:cNvPr>
          <p:cNvSpPr/>
          <p:nvPr/>
        </p:nvSpPr>
        <p:spPr>
          <a:xfrm>
            <a:off x="1007970" y="218046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91D4C890-ADB6-7DE0-4963-1A377BB01A46}"/>
              </a:ext>
            </a:extLst>
          </p:cNvPr>
          <p:cNvSpPr/>
          <p:nvPr/>
        </p:nvSpPr>
        <p:spPr>
          <a:xfrm>
            <a:off x="1563569" y="167970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 name="Rounded Rectangle 48">
            <a:extLst>
              <a:ext uri="{FF2B5EF4-FFF2-40B4-BE49-F238E27FC236}">
                <a16:creationId xmlns:a16="http://schemas.microsoft.com/office/drawing/2014/main" id="{8EEF4900-6AE0-BDAB-5D69-4A34E89D5796}"/>
              </a:ext>
            </a:extLst>
          </p:cNvPr>
          <p:cNvSpPr/>
          <p:nvPr/>
        </p:nvSpPr>
        <p:spPr>
          <a:xfrm>
            <a:off x="1649435" y="3429000"/>
            <a:ext cx="4604610" cy="2613526"/>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600"/>
              </a:spcAft>
            </a:pPr>
            <a:r>
              <a:rPr lang="de-DE" spc="-25">
                <a:solidFill>
                  <a:schemeClr val="tx1"/>
                </a:solidFill>
                <a:latin typeface="Inter Light" panose="020F0502020204030204"/>
                <a:cs typeface="Bai Jamjuree" pitchFamily="2" charset="-34"/>
              </a:rPr>
              <a:t>S3-3_10: Allgemeiner Ansatz und Abhilfeprozesse bei negativen Auswirkungen </a:t>
            </a:r>
          </a:p>
          <a:p>
            <a:pPr defTabSz="228600">
              <a:spcAft>
                <a:spcPts val="600"/>
              </a:spcAft>
            </a:pPr>
            <a:r>
              <a:rPr lang="de-DE" spc="-25">
                <a:solidFill>
                  <a:schemeClr val="tx1"/>
                </a:solidFill>
                <a:latin typeface="Inter Light" panose="020F0502020204030204"/>
                <a:cs typeface="Bai Jamjuree" pitchFamily="2" charset="-34"/>
              </a:rPr>
              <a:t>S3-3_11: Beschwerdekanäle zur Äußerung von Anliegen</a:t>
            </a:r>
          </a:p>
          <a:p>
            <a:pPr defTabSz="228600">
              <a:spcAft>
                <a:spcPts val="600"/>
              </a:spcAft>
            </a:pPr>
            <a:r>
              <a:rPr lang="de-DE" spc="-25">
                <a:solidFill>
                  <a:schemeClr val="tx1"/>
                </a:solidFill>
                <a:latin typeface="Inter Light" panose="020F0502020204030204"/>
                <a:cs typeface="Bai Jamjuree" pitchFamily="2" charset="-34"/>
              </a:rPr>
              <a:t>S3-3_12: Unterstützung bei Einrichtung der Kanäle</a:t>
            </a:r>
          </a:p>
          <a:p>
            <a:pPr defTabSz="228600">
              <a:spcAft>
                <a:spcPts val="600"/>
              </a:spcAft>
            </a:pPr>
            <a:r>
              <a:rPr lang="de-DE" spc="-25">
                <a:solidFill>
                  <a:schemeClr val="tx1"/>
                </a:solidFill>
                <a:latin typeface="Inter Light" panose="020F0502020204030204"/>
                <a:cs typeface="Bai Jamjuree" pitchFamily="2" charset="-34"/>
              </a:rPr>
              <a:t>S3-3_13: Nachverfolgung von Anliegen und Bewertung der Kanäle (Wirksamkeit)</a:t>
            </a:r>
          </a:p>
          <a:p>
            <a:pPr defTabSz="228600">
              <a:spcAft>
                <a:spcPts val="600"/>
              </a:spcAft>
            </a:pPr>
            <a:r>
              <a:rPr lang="de-DE" spc="-25">
                <a:solidFill>
                  <a:schemeClr val="tx1"/>
                </a:solidFill>
                <a:latin typeface="Inter Light" panose="020F0502020204030204"/>
                <a:cs typeface="Bai Jamjuree" pitchFamily="2" charset="-34"/>
              </a:rPr>
              <a:t>S3-3_14: Prüfung der Bekanntheit und des Vertrauens der Meldekanäle</a:t>
            </a:r>
          </a:p>
          <a:p>
            <a:pPr defTabSz="228600">
              <a:spcAft>
                <a:spcPts val="600"/>
              </a:spcAft>
            </a:pPr>
            <a:r>
              <a:rPr lang="de-DE" spc="-25">
                <a:solidFill>
                  <a:schemeClr val="tx1"/>
                </a:solidFill>
                <a:latin typeface="Inter Light" panose="020F0502020204030204"/>
                <a:cs typeface="Bai Jamjuree" pitchFamily="2" charset="-34"/>
              </a:rPr>
              <a:t>S3-3_15: Schutzregelungen gegen Repressalien bei Beschwerden</a:t>
            </a:r>
          </a:p>
          <a:p>
            <a:pPr defTabSz="228600">
              <a:spcAft>
                <a:spcPts val="600"/>
              </a:spcAft>
            </a:pPr>
            <a:r>
              <a:rPr lang="de-DE" i="1" spc="-25">
                <a:solidFill>
                  <a:srgbClr val="A2A3AD"/>
                </a:solidFill>
                <a:latin typeface="Inter Light" panose="020F0502020204030204"/>
                <a:cs typeface="Bai Jamjuree" pitchFamily="2" charset="-34"/>
              </a:rPr>
              <a:t>S3-3_16: Erklärung bei fehlendem Beschwerdeverfahren</a:t>
            </a:r>
          </a:p>
          <a:p>
            <a:pPr defTabSz="228600">
              <a:spcAft>
                <a:spcPts val="600"/>
              </a:spcAft>
            </a:pPr>
            <a:r>
              <a:rPr lang="de-DE" i="1" spc="-25">
                <a:solidFill>
                  <a:srgbClr val="A2A3AD"/>
                </a:solidFill>
                <a:latin typeface="Inter Light" panose="020F0502020204030204"/>
                <a:cs typeface="Bai Jamjuree" pitchFamily="2" charset="-34"/>
              </a:rPr>
              <a:t>S3-3_17 (v): Zeitrahmen für Einführung von Beschwerdekanälen</a:t>
            </a:r>
          </a:p>
          <a:p>
            <a:pPr defTabSz="228600">
              <a:spcAft>
                <a:spcPts val="600"/>
              </a:spcAft>
            </a:pPr>
            <a:r>
              <a:rPr lang="de-DE" spc="-25">
                <a:solidFill>
                  <a:srgbClr val="A2A3AD"/>
                </a:solidFill>
                <a:latin typeface="Inter Light" panose="020F0502020204030204"/>
                <a:cs typeface="Bai Jamjuree" pitchFamily="2" charset="-34"/>
              </a:rPr>
              <a:t>S3-3_18 (v): Zugang zum Meldesystem auf Eben des verursachenden Unternehmens </a:t>
            </a:r>
          </a:p>
          <a:p>
            <a:pPr defTabSz="228600">
              <a:spcAft>
                <a:spcPts val="600"/>
              </a:spcAft>
            </a:pPr>
            <a:r>
              <a:rPr lang="de-DE" spc="-25">
                <a:solidFill>
                  <a:srgbClr val="A2A3AD"/>
                </a:solidFill>
                <a:latin typeface="Inter Light" panose="020F0502020204030204"/>
                <a:cs typeface="Bai Jamjuree" pitchFamily="2" charset="-34"/>
              </a:rPr>
              <a:t>S3-3_19 (v): Verfügbarkeit von externen Beschwerdemechanismen für alle </a:t>
            </a:r>
          </a:p>
          <a:p>
            <a:pPr defTabSz="228600">
              <a:spcAft>
                <a:spcPts val="600"/>
              </a:spcAft>
            </a:pPr>
            <a:r>
              <a:rPr lang="de-DE" spc="-25">
                <a:solidFill>
                  <a:srgbClr val="A2A3AD"/>
                </a:solidFill>
                <a:latin typeface="Inter Light" panose="020F0502020204030204"/>
                <a:cs typeface="Bai Jamjuree" pitchFamily="2" charset="-34"/>
              </a:rPr>
              <a:t>S3-3_20 (v): Vertrauliche Behandlung und Datenschutz</a:t>
            </a:r>
          </a:p>
          <a:p>
            <a:pPr defTabSz="228600">
              <a:spcAft>
                <a:spcPts val="600"/>
              </a:spcAft>
            </a:pPr>
            <a:r>
              <a:rPr lang="de-DE" spc="-25">
                <a:solidFill>
                  <a:srgbClr val="A2A3AD"/>
                </a:solidFill>
                <a:latin typeface="Inter Light" panose="020F0502020204030204"/>
                <a:cs typeface="Bai Jamjuree" pitchFamily="2" charset="-34"/>
              </a:rPr>
              <a:t>S3-3_21 (v): Anonyme Nutzung der Kanäle</a:t>
            </a:r>
          </a:p>
        </p:txBody>
      </p:sp>
      <p:sp>
        <p:nvSpPr>
          <p:cNvPr id="7" name="Rounded Rectangle 20">
            <a:extLst>
              <a:ext uri="{FF2B5EF4-FFF2-40B4-BE49-F238E27FC236}">
                <a16:creationId xmlns:a16="http://schemas.microsoft.com/office/drawing/2014/main" id="{C0D6BE50-145A-EDF6-6AB5-75420B1E3F53}"/>
              </a:ext>
            </a:extLst>
          </p:cNvPr>
          <p:cNvSpPr/>
          <p:nvPr/>
        </p:nvSpPr>
        <p:spPr>
          <a:xfrm>
            <a:off x="635001" y="3429000"/>
            <a:ext cx="894522" cy="2613526"/>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S3-3:</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Verfahren zur Verbesserung negativer Auswirkungen und Meldekanäle</a:t>
            </a:r>
          </a:p>
        </p:txBody>
      </p:sp>
      <p:sp>
        <p:nvSpPr>
          <p:cNvPr id="8" name="Oval 7">
            <a:extLst>
              <a:ext uri="{FF2B5EF4-FFF2-40B4-BE49-F238E27FC236}">
                <a16:creationId xmlns:a16="http://schemas.microsoft.com/office/drawing/2014/main" id="{5F7E44DB-D6AF-490E-E131-3E76FDF9C556}"/>
              </a:ext>
            </a:extLst>
          </p:cNvPr>
          <p:cNvSpPr/>
          <p:nvPr/>
        </p:nvSpPr>
        <p:spPr>
          <a:xfrm>
            <a:off x="1008445" y="427206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pic>
        <p:nvPicPr>
          <p:cNvPr id="9" name="Picture 4" descr="Home">
            <a:extLst>
              <a:ext uri="{FF2B5EF4-FFF2-40B4-BE49-F238E27FC236}">
                <a16:creationId xmlns:a16="http://schemas.microsoft.com/office/drawing/2014/main" id="{35B98CA1-DE65-526C-4ECC-EA22CF7DCA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06" b="18249"/>
          <a:stretch/>
        </p:blipFill>
        <p:spPr bwMode="auto">
          <a:xfrm>
            <a:off x="10908693" y="1686055"/>
            <a:ext cx="783016" cy="260918"/>
          </a:xfrm>
          <a:prstGeom prst="roundRect">
            <a:avLst>
              <a:gd name="adj" fmla="val 7617"/>
            </a:avLst>
          </a:prstGeom>
          <a:noFill/>
          <a:extLst>
            <a:ext uri="{909E8E84-426E-40DD-AFC4-6F175D3DCCD1}">
              <a14:hiddenFill xmlns:a14="http://schemas.microsoft.com/office/drawing/2010/main">
                <a:solidFill>
                  <a:srgbClr val="FFFFFF"/>
                </a:solidFill>
              </a14:hiddenFill>
            </a:ext>
          </a:extLst>
        </p:spPr>
      </p:pic>
      <p:pic>
        <p:nvPicPr>
          <p:cNvPr id="11" name="Grafik 10" descr="Ein Bild, das Text, Screenshot, Schrift, Brief enthält.&#10;&#10;KI-generierte Inhalte können fehlerhaft sein.">
            <a:extLst>
              <a:ext uri="{FF2B5EF4-FFF2-40B4-BE49-F238E27FC236}">
                <a16:creationId xmlns:a16="http://schemas.microsoft.com/office/drawing/2014/main" id="{700209E3-5B71-BA31-524D-314472BA7247}"/>
              </a:ext>
            </a:extLst>
          </p:cNvPr>
          <p:cNvPicPr>
            <a:picLocks noChangeAspect="1"/>
          </p:cNvPicPr>
          <p:nvPr/>
        </p:nvPicPr>
        <p:blipFill>
          <a:blip r:embed="rId4"/>
          <a:stretch>
            <a:fillRect/>
          </a:stretch>
        </p:blipFill>
        <p:spPr>
          <a:xfrm>
            <a:off x="6560710" y="1707549"/>
            <a:ext cx="1583050" cy="1349118"/>
          </a:xfrm>
          <a:prstGeom prst="roundRect">
            <a:avLst>
              <a:gd name="adj" fmla="val 2243"/>
            </a:avLst>
          </a:prstGeom>
        </p:spPr>
      </p:pic>
      <p:pic>
        <p:nvPicPr>
          <p:cNvPr id="13" name="Grafik 12" descr="Ein Bild, das Text, Papier, Schrift, Brief enthält.&#10;&#10;KI-generierte Inhalte können fehlerhaft sein.">
            <a:extLst>
              <a:ext uri="{FF2B5EF4-FFF2-40B4-BE49-F238E27FC236}">
                <a16:creationId xmlns:a16="http://schemas.microsoft.com/office/drawing/2014/main" id="{F79AE59D-3250-B32C-88EA-8C273FA2A40F}"/>
              </a:ext>
            </a:extLst>
          </p:cNvPr>
          <p:cNvPicPr>
            <a:picLocks noChangeAspect="1"/>
          </p:cNvPicPr>
          <p:nvPr/>
        </p:nvPicPr>
        <p:blipFill>
          <a:blip r:embed="rId5"/>
          <a:srcRect b="81890"/>
          <a:stretch/>
        </p:blipFill>
        <p:spPr>
          <a:xfrm>
            <a:off x="6560710" y="3031298"/>
            <a:ext cx="1583050" cy="347428"/>
          </a:xfrm>
          <a:prstGeom prst="roundRect">
            <a:avLst>
              <a:gd name="adj" fmla="val 3234"/>
            </a:avLst>
          </a:prstGeom>
        </p:spPr>
      </p:pic>
      <p:pic>
        <p:nvPicPr>
          <p:cNvPr id="15" name="Grafik 14" descr="Ein Bild, das Text, Screenshot, Schrift, Brief enthält.&#10;&#10;KI-generierte Inhalte können fehlerhaft sein.">
            <a:extLst>
              <a:ext uri="{FF2B5EF4-FFF2-40B4-BE49-F238E27FC236}">
                <a16:creationId xmlns:a16="http://schemas.microsoft.com/office/drawing/2014/main" id="{A80FCFAD-58C9-C913-5DA4-BC3AAE9D4D4B}"/>
              </a:ext>
            </a:extLst>
          </p:cNvPr>
          <p:cNvPicPr>
            <a:picLocks noChangeAspect="1"/>
          </p:cNvPicPr>
          <p:nvPr/>
        </p:nvPicPr>
        <p:blipFill>
          <a:blip r:embed="rId6"/>
          <a:stretch>
            <a:fillRect/>
          </a:stretch>
        </p:blipFill>
        <p:spPr>
          <a:xfrm>
            <a:off x="10041667" y="2180473"/>
            <a:ext cx="1594185" cy="1202742"/>
          </a:xfrm>
          <a:prstGeom prst="roundRect">
            <a:avLst>
              <a:gd name="adj" fmla="val 3462"/>
            </a:avLst>
          </a:prstGeom>
        </p:spPr>
      </p:pic>
      <p:sp>
        <p:nvSpPr>
          <p:cNvPr id="16" name="Abgerundetes Rechteck 21">
            <a:extLst>
              <a:ext uri="{FF2B5EF4-FFF2-40B4-BE49-F238E27FC236}">
                <a16:creationId xmlns:a16="http://schemas.microsoft.com/office/drawing/2014/main" id="{819DFD69-DD31-2F61-D9B8-B755972DC477}"/>
              </a:ext>
            </a:extLst>
          </p:cNvPr>
          <p:cNvSpPr/>
          <p:nvPr/>
        </p:nvSpPr>
        <p:spPr>
          <a:xfrm>
            <a:off x="6562185" y="2007380"/>
            <a:ext cx="1581575" cy="40859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7" name="Oval 16">
            <a:extLst>
              <a:ext uri="{FF2B5EF4-FFF2-40B4-BE49-F238E27FC236}">
                <a16:creationId xmlns:a16="http://schemas.microsoft.com/office/drawing/2014/main" id="{604D14F4-9A26-F09B-27E5-13F72796C647}"/>
              </a:ext>
            </a:extLst>
          </p:cNvPr>
          <p:cNvSpPr/>
          <p:nvPr/>
        </p:nvSpPr>
        <p:spPr>
          <a:xfrm>
            <a:off x="8086109" y="195630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18" name="Abgerundetes Rechteck 21">
            <a:extLst>
              <a:ext uri="{FF2B5EF4-FFF2-40B4-BE49-F238E27FC236}">
                <a16:creationId xmlns:a16="http://schemas.microsoft.com/office/drawing/2014/main" id="{4D2390FB-1694-CBEE-D03C-735EF069D37A}"/>
              </a:ext>
            </a:extLst>
          </p:cNvPr>
          <p:cNvSpPr/>
          <p:nvPr/>
        </p:nvSpPr>
        <p:spPr>
          <a:xfrm>
            <a:off x="6558996" y="2489305"/>
            <a:ext cx="1581575" cy="84691"/>
          </a:xfrm>
          <a:prstGeom prst="roundRect">
            <a:avLst>
              <a:gd name="adj" fmla="val 21260"/>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9" name="Oval 18">
            <a:extLst>
              <a:ext uri="{FF2B5EF4-FFF2-40B4-BE49-F238E27FC236}">
                <a16:creationId xmlns:a16="http://schemas.microsoft.com/office/drawing/2014/main" id="{60796D07-7B8D-61DC-A164-42E2BF329B6A}"/>
              </a:ext>
            </a:extLst>
          </p:cNvPr>
          <p:cNvSpPr/>
          <p:nvPr/>
        </p:nvSpPr>
        <p:spPr>
          <a:xfrm>
            <a:off x="6472519" y="247302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21" name="Oval 20">
            <a:extLst>
              <a:ext uri="{FF2B5EF4-FFF2-40B4-BE49-F238E27FC236}">
                <a16:creationId xmlns:a16="http://schemas.microsoft.com/office/drawing/2014/main" id="{BB9C5ED8-549C-CFA8-5BE0-E08336764050}"/>
              </a:ext>
            </a:extLst>
          </p:cNvPr>
          <p:cNvSpPr/>
          <p:nvPr/>
        </p:nvSpPr>
        <p:spPr>
          <a:xfrm>
            <a:off x="1563569" y="189296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2" name="Abgerundetes Rechteck 21">
            <a:extLst>
              <a:ext uri="{FF2B5EF4-FFF2-40B4-BE49-F238E27FC236}">
                <a16:creationId xmlns:a16="http://schemas.microsoft.com/office/drawing/2014/main" id="{FDB820F7-157D-2AE1-1ED1-7BFDCC771639}"/>
              </a:ext>
            </a:extLst>
          </p:cNvPr>
          <p:cNvSpPr/>
          <p:nvPr/>
        </p:nvSpPr>
        <p:spPr>
          <a:xfrm>
            <a:off x="6563899" y="2607715"/>
            <a:ext cx="1581575" cy="522280"/>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3" name="Oval 22">
            <a:extLst>
              <a:ext uri="{FF2B5EF4-FFF2-40B4-BE49-F238E27FC236}">
                <a16:creationId xmlns:a16="http://schemas.microsoft.com/office/drawing/2014/main" id="{C4B139B4-36D4-C941-9440-19106753B335}"/>
              </a:ext>
            </a:extLst>
          </p:cNvPr>
          <p:cNvSpPr/>
          <p:nvPr/>
        </p:nvSpPr>
        <p:spPr>
          <a:xfrm>
            <a:off x="6469601" y="2624547"/>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03</a:t>
            </a:r>
          </a:p>
        </p:txBody>
      </p:sp>
      <p:sp>
        <p:nvSpPr>
          <p:cNvPr id="24" name="Oval 23">
            <a:extLst>
              <a:ext uri="{FF2B5EF4-FFF2-40B4-BE49-F238E27FC236}">
                <a16:creationId xmlns:a16="http://schemas.microsoft.com/office/drawing/2014/main" id="{214303FD-5116-030C-270D-0D20F816C75F}"/>
              </a:ext>
            </a:extLst>
          </p:cNvPr>
          <p:cNvSpPr/>
          <p:nvPr/>
        </p:nvSpPr>
        <p:spPr>
          <a:xfrm>
            <a:off x="1563569" y="211478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5" name="Oval 24">
            <a:extLst>
              <a:ext uri="{FF2B5EF4-FFF2-40B4-BE49-F238E27FC236}">
                <a16:creationId xmlns:a16="http://schemas.microsoft.com/office/drawing/2014/main" id="{F2D26157-0928-544F-E830-9118E6B1166E}"/>
              </a:ext>
            </a:extLst>
          </p:cNvPr>
          <p:cNvSpPr/>
          <p:nvPr/>
        </p:nvSpPr>
        <p:spPr>
          <a:xfrm>
            <a:off x="1563569" y="231994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6" name="Abgerundetes Rechteck 25">
            <a:extLst>
              <a:ext uri="{FF2B5EF4-FFF2-40B4-BE49-F238E27FC236}">
                <a16:creationId xmlns:a16="http://schemas.microsoft.com/office/drawing/2014/main" id="{B7D23F33-1757-CCDF-8D29-97F6B7813DED}"/>
              </a:ext>
            </a:extLst>
          </p:cNvPr>
          <p:cNvSpPr/>
          <p:nvPr/>
        </p:nvSpPr>
        <p:spPr>
          <a:xfrm>
            <a:off x="6574137" y="2899275"/>
            <a:ext cx="575877"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7" name="Oval 26">
            <a:extLst>
              <a:ext uri="{FF2B5EF4-FFF2-40B4-BE49-F238E27FC236}">
                <a16:creationId xmlns:a16="http://schemas.microsoft.com/office/drawing/2014/main" id="{8982601B-F8BB-486C-B83F-09FB7851CEC9}"/>
              </a:ext>
            </a:extLst>
          </p:cNvPr>
          <p:cNvSpPr/>
          <p:nvPr/>
        </p:nvSpPr>
        <p:spPr>
          <a:xfrm>
            <a:off x="7140046" y="286503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31" name="Oval 30">
            <a:extLst>
              <a:ext uri="{FF2B5EF4-FFF2-40B4-BE49-F238E27FC236}">
                <a16:creationId xmlns:a16="http://schemas.microsoft.com/office/drawing/2014/main" id="{4606B021-186F-EC97-FCEA-F55A2E093C9E}"/>
              </a:ext>
            </a:extLst>
          </p:cNvPr>
          <p:cNvSpPr/>
          <p:nvPr/>
        </p:nvSpPr>
        <p:spPr>
          <a:xfrm>
            <a:off x="1561975" y="273892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6" name="Oval 35">
            <a:extLst>
              <a:ext uri="{FF2B5EF4-FFF2-40B4-BE49-F238E27FC236}">
                <a16:creationId xmlns:a16="http://schemas.microsoft.com/office/drawing/2014/main" id="{7EA3C303-C3A8-5EF4-D7CA-4E42B44293E4}"/>
              </a:ext>
            </a:extLst>
          </p:cNvPr>
          <p:cNvSpPr/>
          <p:nvPr/>
        </p:nvSpPr>
        <p:spPr>
          <a:xfrm>
            <a:off x="1558799" y="295167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7" name="Abgerundetes Rechteck 21">
            <a:extLst>
              <a:ext uri="{FF2B5EF4-FFF2-40B4-BE49-F238E27FC236}">
                <a16:creationId xmlns:a16="http://schemas.microsoft.com/office/drawing/2014/main" id="{3E7202E1-F3C9-F1EB-8DCF-54DCD5433F7F}"/>
              </a:ext>
            </a:extLst>
          </p:cNvPr>
          <p:cNvSpPr/>
          <p:nvPr/>
        </p:nvSpPr>
        <p:spPr>
          <a:xfrm>
            <a:off x="10059003" y="2520288"/>
            <a:ext cx="1576849" cy="144554"/>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9" name="Oval 38">
            <a:extLst>
              <a:ext uri="{FF2B5EF4-FFF2-40B4-BE49-F238E27FC236}">
                <a16:creationId xmlns:a16="http://schemas.microsoft.com/office/drawing/2014/main" id="{F451E0F5-7A08-BD8B-AF45-688950E728C9}"/>
              </a:ext>
            </a:extLst>
          </p:cNvPr>
          <p:cNvSpPr/>
          <p:nvPr/>
        </p:nvSpPr>
        <p:spPr>
          <a:xfrm>
            <a:off x="11583584" y="2481493"/>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10</a:t>
            </a:r>
          </a:p>
        </p:txBody>
      </p:sp>
      <p:sp>
        <p:nvSpPr>
          <p:cNvPr id="40" name="Oval 39">
            <a:extLst>
              <a:ext uri="{FF2B5EF4-FFF2-40B4-BE49-F238E27FC236}">
                <a16:creationId xmlns:a16="http://schemas.microsoft.com/office/drawing/2014/main" id="{E253F53F-3909-9BAD-3146-88D2ACD0F9E0}"/>
              </a:ext>
            </a:extLst>
          </p:cNvPr>
          <p:cNvSpPr/>
          <p:nvPr/>
        </p:nvSpPr>
        <p:spPr>
          <a:xfrm>
            <a:off x="1558954" y="348202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3" name="Abgerundetes Rechteck 21">
            <a:extLst>
              <a:ext uri="{FF2B5EF4-FFF2-40B4-BE49-F238E27FC236}">
                <a16:creationId xmlns:a16="http://schemas.microsoft.com/office/drawing/2014/main" id="{A497D077-CC55-260B-0429-DEC2F609230E}"/>
              </a:ext>
            </a:extLst>
          </p:cNvPr>
          <p:cNvSpPr/>
          <p:nvPr/>
        </p:nvSpPr>
        <p:spPr>
          <a:xfrm>
            <a:off x="10059003" y="2668820"/>
            <a:ext cx="1576849" cy="45719"/>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6" name="Oval 45">
            <a:extLst>
              <a:ext uri="{FF2B5EF4-FFF2-40B4-BE49-F238E27FC236}">
                <a16:creationId xmlns:a16="http://schemas.microsoft.com/office/drawing/2014/main" id="{362D1274-C037-77A5-7A44-E2C9213F7106}"/>
              </a:ext>
            </a:extLst>
          </p:cNvPr>
          <p:cNvSpPr/>
          <p:nvPr/>
        </p:nvSpPr>
        <p:spPr>
          <a:xfrm>
            <a:off x="9993223" y="263931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11</a:t>
            </a:r>
          </a:p>
        </p:txBody>
      </p:sp>
      <p:sp>
        <p:nvSpPr>
          <p:cNvPr id="47" name="Oval 46">
            <a:extLst>
              <a:ext uri="{FF2B5EF4-FFF2-40B4-BE49-F238E27FC236}">
                <a16:creationId xmlns:a16="http://schemas.microsoft.com/office/drawing/2014/main" id="{DE146C5B-7F73-E84C-CA83-62A4D402714A}"/>
              </a:ext>
            </a:extLst>
          </p:cNvPr>
          <p:cNvSpPr/>
          <p:nvPr/>
        </p:nvSpPr>
        <p:spPr>
          <a:xfrm>
            <a:off x="1558799" y="368173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8" name="Abgerundetes Rechteck 21">
            <a:extLst>
              <a:ext uri="{FF2B5EF4-FFF2-40B4-BE49-F238E27FC236}">
                <a16:creationId xmlns:a16="http://schemas.microsoft.com/office/drawing/2014/main" id="{AF93B764-C7F4-5F6E-6D9E-3689F7559281}"/>
              </a:ext>
            </a:extLst>
          </p:cNvPr>
          <p:cNvSpPr/>
          <p:nvPr/>
        </p:nvSpPr>
        <p:spPr>
          <a:xfrm>
            <a:off x="10347928" y="3040260"/>
            <a:ext cx="860415" cy="45719"/>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0" name="Oval 49">
            <a:extLst>
              <a:ext uri="{FF2B5EF4-FFF2-40B4-BE49-F238E27FC236}">
                <a16:creationId xmlns:a16="http://schemas.microsoft.com/office/drawing/2014/main" id="{3F130E4B-D034-B3BF-7999-11C7694D15EC}"/>
              </a:ext>
            </a:extLst>
          </p:cNvPr>
          <p:cNvSpPr/>
          <p:nvPr/>
        </p:nvSpPr>
        <p:spPr>
          <a:xfrm>
            <a:off x="11609718" y="3004574"/>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15</a:t>
            </a:r>
          </a:p>
        </p:txBody>
      </p:sp>
      <p:sp>
        <p:nvSpPr>
          <p:cNvPr id="51" name="Oval 50">
            <a:extLst>
              <a:ext uri="{FF2B5EF4-FFF2-40B4-BE49-F238E27FC236}">
                <a16:creationId xmlns:a16="http://schemas.microsoft.com/office/drawing/2014/main" id="{E9D4FBE8-EA1C-A245-9761-7D166B885A9D}"/>
              </a:ext>
            </a:extLst>
          </p:cNvPr>
          <p:cNvSpPr/>
          <p:nvPr/>
        </p:nvSpPr>
        <p:spPr>
          <a:xfrm>
            <a:off x="1558954" y="454330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3" name="Abgerundetes Rechteck 21">
            <a:extLst>
              <a:ext uri="{FF2B5EF4-FFF2-40B4-BE49-F238E27FC236}">
                <a16:creationId xmlns:a16="http://schemas.microsoft.com/office/drawing/2014/main" id="{776838C1-24A2-EF51-3037-CE46A5AD6034}"/>
              </a:ext>
            </a:extLst>
          </p:cNvPr>
          <p:cNvSpPr/>
          <p:nvPr/>
        </p:nvSpPr>
        <p:spPr>
          <a:xfrm>
            <a:off x="10059003" y="3087097"/>
            <a:ext cx="1550715" cy="134082"/>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4" name="Oval 53">
            <a:extLst>
              <a:ext uri="{FF2B5EF4-FFF2-40B4-BE49-F238E27FC236}">
                <a16:creationId xmlns:a16="http://schemas.microsoft.com/office/drawing/2014/main" id="{57F43C63-1F18-BA68-6A22-31C5E22CE306}"/>
              </a:ext>
            </a:extLst>
          </p:cNvPr>
          <p:cNvSpPr/>
          <p:nvPr/>
        </p:nvSpPr>
        <p:spPr>
          <a:xfrm>
            <a:off x="9989399" y="309747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14</a:t>
            </a:r>
          </a:p>
        </p:txBody>
      </p:sp>
      <p:sp>
        <p:nvSpPr>
          <p:cNvPr id="55" name="Oval 54">
            <a:extLst>
              <a:ext uri="{FF2B5EF4-FFF2-40B4-BE49-F238E27FC236}">
                <a16:creationId xmlns:a16="http://schemas.microsoft.com/office/drawing/2014/main" id="{5CE67760-F67B-C553-17CF-2C31BB5CE37A}"/>
              </a:ext>
            </a:extLst>
          </p:cNvPr>
          <p:cNvSpPr/>
          <p:nvPr/>
        </p:nvSpPr>
        <p:spPr>
          <a:xfrm>
            <a:off x="1558799" y="430427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7" name="Abgerundetes Rechteck 21">
            <a:extLst>
              <a:ext uri="{FF2B5EF4-FFF2-40B4-BE49-F238E27FC236}">
                <a16:creationId xmlns:a16="http://schemas.microsoft.com/office/drawing/2014/main" id="{325E176F-E2C2-AC36-8C14-DBBA6435C77F}"/>
              </a:ext>
            </a:extLst>
          </p:cNvPr>
          <p:cNvSpPr/>
          <p:nvPr/>
        </p:nvSpPr>
        <p:spPr>
          <a:xfrm>
            <a:off x="10059003" y="3242637"/>
            <a:ext cx="1550715" cy="134082"/>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9" name="Oval 58">
            <a:extLst>
              <a:ext uri="{FF2B5EF4-FFF2-40B4-BE49-F238E27FC236}">
                <a16:creationId xmlns:a16="http://schemas.microsoft.com/office/drawing/2014/main" id="{EAC3C910-4292-7AF9-BF43-2C427B7717A4}"/>
              </a:ext>
            </a:extLst>
          </p:cNvPr>
          <p:cNvSpPr/>
          <p:nvPr/>
        </p:nvSpPr>
        <p:spPr>
          <a:xfrm>
            <a:off x="1558799" y="408643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0" name="Oval 59">
            <a:extLst>
              <a:ext uri="{FF2B5EF4-FFF2-40B4-BE49-F238E27FC236}">
                <a16:creationId xmlns:a16="http://schemas.microsoft.com/office/drawing/2014/main" id="{A67CB952-8D9B-805F-94A8-079932130840}"/>
              </a:ext>
            </a:extLst>
          </p:cNvPr>
          <p:cNvSpPr/>
          <p:nvPr/>
        </p:nvSpPr>
        <p:spPr>
          <a:xfrm>
            <a:off x="9989268" y="3247724"/>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13</a:t>
            </a:r>
          </a:p>
        </p:txBody>
      </p:sp>
      <p:pic>
        <p:nvPicPr>
          <p:cNvPr id="12" name="Grafik 11" descr="Ein Bild, das Text, Screenshot, Schrift, Zahl enthält.&#10;&#10;KI-generierte Inhalte können fehlerhaft sein.">
            <a:extLst>
              <a:ext uri="{FF2B5EF4-FFF2-40B4-BE49-F238E27FC236}">
                <a16:creationId xmlns:a16="http://schemas.microsoft.com/office/drawing/2014/main" id="{397EED17-255E-5AEB-C55B-63E69C7DC05C}"/>
              </a:ext>
            </a:extLst>
          </p:cNvPr>
          <p:cNvPicPr>
            <a:picLocks noChangeAspect="1"/>
          </p:cNvPicPr>
          <p:nvPr/>
        </p:nvPicPr>
        <p:blipFill>
          <a:blip r:embed="rId7"/>
          <a:stretch>
            <a:fillRect/>
          </a:stretch>
        </p:blipFill>
        <p:spPr>
          <a:xfrm>
            <a:off x="6571319" y="3749712"/>
            <a:ext cx="1089280" cy="552851"/>
          </a:xfrm>
          <a:prstGeom prst="roundRect">
            <a:avLst>
              <a:gd name="adj" fmla="val 2839"/>
            </a:avLst>
          </a:prstGeom>
        </p:spPr>
      </p:pic>
      <p:pic>
        <p:nvPicPr>
          <p:cNvPr id="34" name="Grafik 33" descr="Ein Bild, das Text, Papier, Veröffentlichung, Schrift enthält.&#10;&#10;KI-generierte Inhalte können fehlerhaft sein.">
            <a:extLst>
              <a:ext uri="{FF2B5EF4-FFF2-40B4-BE49-F238E27FC236}">
                <a16:creationId xmlns:a16="http://schemas.microsoft.com/office/drawing/2014/main" id="{9737AA89-ECBC-5ACB-4BD5-61C8D0332BD2}"/>
              </a:ext>
            </a:extLst>
          </p:cNvPr>
          <p:cNvPicPr>
            <a:picLocks noChangeAspect="1"/>
          </p:cNvPicPr>
          <p:nvPr/>
        </p:nvPicPr>
        <p:blipFill>
          <a:blip r:embed="rId8"/>
          <a:stretch>
            <a:fillRect/>
          </a:stretch>
        </p:blipFill>
        <p:spPr>
          <a:xfrm>
            <a:off x="6569607" y="4300481"/>
            <a:ext cx="2157148" cy="1609812"/>
          </a:xfrm>
          <a:prstGeom prst="roundRect">
            <a:avLst>
              <a:gd name="adj" fmla="val 2239"/>
            </a:avLst>
          </a:prstGeom>
        </p:spPr>
      </p:pic>
      <p:pic>
        <p:nvPicPr>
          <p:cNvPr id="44" name="Grafik 43" descr="Ein Bild, das Text, Screenshot, Schrift, Dokument enthält.&#10;&#10;KI-generierte Inhalte können fehlerhaft sein.">
            <a:extLst>
              <a:ext uri="{FF2B5EF4-FFF2-40B4-BE49-F238E27FC236}">
                <a16:creationId xmlns:a16="http://schemas.microsoft.com/office/drawing/2014/main" id="{3CCA578F-E1A0-5E41-7032-F9971A998ABC}"/>
              </a:ext>
            </a:extLst>
          </p:cNvPr>
          <p:cNvPicPr>
            <a:picLocks noChangeAspect="1"/>
          </p:cNvPicPr>
          <p:nvPr/>
        </p:nvPicPr>
        <p:blipFill>
          <a:blip r:embed="rId9"/>
          <a:stretch>
            <a:fillRect/>
          </a:stretch>
        </p:blipFill>
        <p:spPr>
          <a:xfrm>
            <a:off x="8747652" y="5212226"/>
            <a:ext cx="1137454" cy="696401"/>
          </a:xfrm>
          <a:prstGeom prst="roundRect">
            <a:avLst>
              <a:gd name="adj" fmla="val 3889"/>
            </a:avLst>
          </a:prstGeom>
        </p:spPr>
      </p:pic>
      <p:pic>
        <p:nvPicPr>
          <p:cNvPr id="45" name="Grafik 44">
            <a:extLst>
              <a:ext uri="{FF2B5EF4-FFF2-40B4-BE49-F238E27FC236}">
                <a16:creationId xmlns:a16="http://schemas.microsoft.com/office/drawing/2014/main" id="{CC69FE54-825D-9BFF-F94E-275D69BF28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64968" y="3648251"/>
            <a:ext cx="605669" cy="703357"/>
          </a:xfrm>
          <a:prstGeom prst="rect">
            <a:avLst/>
          </a:prstGeom>
        </p:spPr>
      </p:pic>
      <p:sp>
        <p:nvSpPr>
          <p:cNvPr id="63" name="Abgerundetes Rechteck 21">
            <a:extLst>
              <a:ext uri="{FF2B5EF4-FFF2-40B4-BE49-F238E27FC236}">
                <a16:creationId xmlns:a16="http://schemas.microsoft.com/office/drawing/2014/main" id="{C2727F0F-AEB1-C739-F989-1AC4F0951DAA}"/>
              </a:ext>
            </a:extLst>
          </p:cNvPr>
          <p:cNvSpPr/>
          <p:nvPr/>
        </p:nvSpPr>
        <p:spPr>
          <a:xfrm>
            <a:off x="6574894" y="3860664"/>
            <a:ext cx="1085706" cy="431070"/>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4" name="Oval 63">
            <a:extLst>
              <a:ext uri="{FF2B5EF4-FFF2-40B4-BE49-F238E27FC236}">
                <a16:creationId xmlns:a16="http://schemas.microsoft.com/office/drawing/2014/main" id="{CAF2FAD3-97A6-D8D3-166C-E6A4A9D2F6A6}"/>
              </a:ext>
            </a:extLst>
          </p:cNvPr>
          <p:cNvSpPr/>
          <p:nvPr/>
        </p:nvSpPr>
        <p:spPr>
          <a:xfrm>
            <a:off x="6498154" y="398550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01</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65" name="Abgerundetes Rechteck 21">
            <a:extLst>
              <a:ext uri="{FF2B5EF4-FFF2-40B4-BE49-F238E27FC236}">
                <a16:creationId xmlns:a16="http://schemas.microsoft.com/office/drawing/2014/main" id="{87F3F343-76E9-5E9E-98C9-131C72CBC997}"/>
              </a:ext>
            </a:extLst>
          </p:cNvPr>
          <p:cNvSpPr/>
          <p:nvPr/>
        </p:nvSpPr>
        <p:spPr>
          <a:xfrm>
            <a:off x="6580888" y="4604964"/>
            <a:ext cx="1054128" cy="13930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6" name="Oval 65">
            <a:extLst>
              <a:ext uri="{FF2B5EF4-FFF2-40B4-BE49-F238E27FC236}">
                <a16:creationId xmlns:a16="http://schemas.microsoft.com/office/drawing/2014/main" id="{5020E1BE-01F1-1E4C-4B3F-E8717C1CF578}"/>
              </a:ext>
            </a:extLst>
          </p:cNvPr>
          <p:cNvSpPr/>
          <p:nvPr/>
        </p:nvSpPr>
        <p:spPr>
          <a:xfrm>
            <a:off x="7582748" y="462235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02</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67" name="Abgerundetes Rechteck 21">
            <a:extLst>
              <a:ext uri="{FF2B5EF4-FFF2-40B4-BE49-F238E27FC236}">
                <a16:creationId xmlns:a16="http://schemas.microsoft.com/office/drawing/2014/main" id="{ED8F06C8-0FA9-629C-512F-FE7160609D08}"/>
              </a:ext>
            </a:extLst>
          </p:cNvPr>
          <p:cNvSpPr/>
          <p:nvPr/>
        </p:nvSpPr>
        <p:spPr>
          <a:xfrm>
            <a:off x="6580888" y="4742380"/>
            <a:ext cx="1054128" cy="129600"/>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9" name="Abgerundetes Rechteck 21">
            <a:extLst>
              <a:ext uri="{FF2B5EF4-FFF2-40B4-BE49-F238E27FC236}">
                <a16:creationId xmlns:a16="http://schemas.microsoft.com/office/drawing/2014/main" id="{B7EA4C3E-F7DB-F284-6965-53B3AC9D0196}"/>
              </a:ext>
            </a:extLst>
          </p:cNvPr>
          <p:cNvSpPr/>
          <p:nvPr/>
        </p:nvSpPr>
        <p:spPr>
          <a:xfrm>
            <a:off x="6580888" y="4838206"/>
            <a:ext cx="1054128" cy="104536"/>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8" name="Oval 67">
            <a:extLst>
              <a:ext uri="{FF2B5EF4-FFF2-40B4-BE49-F238E27FC236}">
                <a16:creationId xmlns:a16="http://schemas.microsoft.com/office/drawing/2014/main" id="{2DCC9A4A-E180-4182-38EA-D543A86C4818}"/>
              </a:ext>
            </a:extLst>
          </p:cNvPr>
          <p:cNvSpPr/>
          <p:nvPr/>
        </p:nvSpPr>
        <p:spPr>
          <a:xfrm>
            <a:off x="7585558" y="476143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04</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71" name="Oval 70">
            <a:extLst>
              <a:ext uri="{FF2B5EF4-FFF2-40B4-BE49-F238E27FC236}">
                <a16:creationId xmlns:a16="http://schemas.microsoft.com/office/drawing/2014/main" id="{ECD8C23D-DA9E-A0C2-2417-4058110A9357}"/>
              </a:ext>
            </a:extLst>
          </p:cNvPr>
          <p:cNvSpPr/>
          <p:nvPr/>
        </p:nvSpPr>
        <p:spPr>
          <a:xfrm>
            <a:off x="6482916" y="485002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05</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72" name="Oval 71">
            <a:extLst>
              <a:ext uri="{FF2B5EF4-FFF2-40B4-BE49-F238E27FC236}">
                <a16:creationId xmlns:a16="http://schemas.microsoft.com/office/drawing/2014/main" id="{3E8FEE43-5863-8283-6AC2-8E264EEDE073}"/>
              </a:ext>
            </a:extLst>
          </p:cNvPr>
          <p:cNvSpPr/>
          <p:nvPr/>
        </p:nvSpPr>
        <p:spPr>
          <a:xfrm>
            <a:off x="1559861" y="251663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3" name="Abgerundetes Rechteck 21">
            <a:extLst>
              <a:ext uri="{FF2B5EF4-FFF2-40B4-BE49-F238E27FC236}">
                <a16:creationId xmlns:a16="http://schemas.microsoft.com/office/drawing/2014/main" id="{0615EE5B-1B2A-F41E-F6D3-F5AF448F714B}"/>
              </a:ext>
            </a:extLst>
          </p:cNvPr>
          <p:cNvSpPr/>
          <p:nvPr/>
        </p:nvSpPr>
        <p:spPr>
          <a:xfrm>
            <a:off x="6640969" y="5629939"/>
            <a:ext cx="520793"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4" name="Abgerundetes Rechteck 21">
            <a:extLst>
              <a:ext uri="{FF2B5EF4-FFF2-40B4-BE49-F238E27FC236}">
                <a16:creationId xmlns:a16="http://schemas.microsoft.com/office/drawing/2014/main" id="{523E5FD5-DEA0-4A26-1CA1-1AADFE15A2E7}"/>
              </a:ext>
            </a:extLst>
          </p:cNvPr>
          <p:cNvSpPr/>
          <p:nvPr/>
        </p:nvSpPr>
        <p:spPr>
          <a:xfrm>
            <a:off x="8445687" y="4794781"/>
            <a:ext cx="249078"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6" name="Oval 75">
            <a:extLst>
              <a:ext uri="{FF2B5EF4-FFF2-40B4-BE49-F238E27FC236}">
                <a16:creationId xmlns:a16="http://schemas.microsoft.com/office/drawing/2014/main" id="{9226ED2D-8572-8D63-5E1D-3D3525A52967}"/>
              </a:ext>
            </a:extLst>
          </p:cNvPr>
          <p:cNvSpPr/>
          <p:nvPr/>
        </p:nvSpPr>
        <p:spPr>
          <a:xfrm>
            <a:off x="8689158" y="4758488"/>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06</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cxnSp>
        <p:nvCxnSpPr>
          <p:cNvPr id="78" name="Gewinkelte Verbindung 77">
            <a:extLst>
              <a:ext uri="{FF2B5EF4-FFF2-40B4-BE49-F238E27FC236}">
                <a16:creationId xmlns:a16="http://schemas.microsoft.com/office/drawing/2014/main" id="{113DF5F4-30A4-74FA-2FF8-C2D1A5A0AAB5}"/>
              </a:ext>
            </a:extLst>
          </p:cNvPr>
          <p:cNvCxnSpPr>
            <a:stCxn id="73" idx="0"/>
            <a:endCxn id="75" idx="2"/>
          </p:cNvCxnSpPr>
          <p:nvPr/>
        </p:nvCxnSpPr>
        <p:spPr>
          <a:xfrm rot="16200000" flipH="1">
            <a:off x="7238639" y="5292666"/>
            <a:ext cx="2944" cy="677491"/>
          </a:xfrm>
          <a:prstGeom prst="bentConnector4">
            <a:avLst>
              <a:gd name="adj1" fmla="val 145414"/>
              <a:gd name="adj2" fmla="val 69218"/>
            </a:avLst>
          </a:prstGeom>
          <a:ln w="3175">
            <a:solidFill>
              <a:schemeClr val="tx2"/>
            </a:solidFill>
            <a:tailEnd type="stealth"/>
          </a:ln>
        </p:spPr>
        <p:style>
          <a:lnRef idx="1">
            <a:schemeClr val="dk1"/>
          </a:lnRef>
          <a:fillRef idx="0">
            <a:schemeClr val="dk1"/>
          </a:fillRef>
          <a:effectRef idx="0">
            <a:schemeClr val="dk1"/>
          </a:effectRef>
          <a:fontRef idx="minor">
            <a:schemeClr val="tx1"/>
          </a:fontRef>
        </p:style>
      </p:cxnSp>
      <p:sp>
        <p:nvSpPr>
          <p:cNvPr id="81" name="Abgerundetes Rechteck 21">
            <a:extLst>
              <a:ext uri="{FF2B5EF4-FFF2-40B4-BE49-F238E27FC236}">
                <a16:creationId xmlns:a16="http://schemas.microsoft.com/office/drawing/2014/main" id="{A40FF1F8-060F-BFC3-E112-86D542432DF8}"/>
              </a:ext>
            </a:extLst>
          </p:cNvPr>
          <p:cNvSpPr/>
          <p:nvPr/>
        </p:nvSpPr>
        <p:spPr>
          <a:xfrm>
            <a:off x="6576997" y="4968152"/>
            <a:ext cx="1054128" cy="64235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5" name="Oval 74">
            <a:extLst>
              <a:ext uri="{FF2B5EF4-FFF2-40B4-BE49-F238E27FC236}">
                <a16:creationId xmlns:a16="http://schemas.microsoft.com/office/drawing/2014/main" id="{715805CF-E1B8-ADDD-9674-0641EA7E9666}"/>
              </a:ext>
            </a:extLst>
          </p:cNvPr>
          <p:cNvSpPr/>
          <p:nvPr/>
        </p:nvSpPr>
        <p:spPr>
          <a:xfrm>
            <a:off x="7578857" y="558061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06</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86" name="Oval 85">
            <a:extLst>
              <a:ext uri="{FF2B5EF4-FFF2-40B4-BE49-F238E27FC236}">
                <a16:creationId xmlns:a16="http://schemas.microsoft.com/office/drawing/2014/main" id="{F120ED06-65AE-1606-7925-1D7C889E37EF}"/>
              </a:ext>
            </a:extLst>
          </p:cNvPr>
          <p:cNvSpPr/>
          <p:nvPr/>
        </p:nvSpPr>
        <p:spPr>
          <a:xfrm>
            <a:off x="7577826" y="496306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07</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88" name="Oval 87">
            <a:extLst>
              <a:ext uri="{FF2B5EF4-FFF2-40B4-BE49-F238E27FC236}">
                <a16:creationId xmlns:a16="http://schemas.microsoft.com/office/drawing/2014/main" id="{3B6617E1-2610-5B01-F4CF-A6FF26CBABD4}"/>
              </a:ext>
            </a:extLst>
          </p:cNvPr>
          <p:cNvSpPr/>
          <p:nvPr/>
        </p:nvSpPr>
        <p:spPr>
          <a:xfrm>
            <a:off x="8667203" y="517688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10</a:t>
            </a:r>
          </a:p>
        </p:txBody>
      </p:sp>
      <p:sp>
        <p:nvSpPr>
          <p:cNvPr id="89" name="Abgerundetes Rechteck 21">
            <a:extLst>
              <a:ext uri="{FF2B5EF4-FFF2-40B4-BE49-F238E27FC236}">
                <a16:creationId xmlns:a16="http://schemas.microsoft.com/office/drawing/2014/main" id="{B9C2E90D-C405-C8FB-8BD9-F9E4C2882FB2}"/>
              </a:ext>
            </a:extLst>
          </p:cNvPr>
          <p:cNvSpPr/>
          <p:nvPr/>
        </p:nvSpPr>
        <p:spPr>
          <a:xfrm>
            <a:off x="7660599" y="5250640"/>
            <a:ext cx="1054129" cy="211425"/>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91" name="Abgerundetes Rechteck 21">
            <a:extLst>
              <a:ext uri="{FF2B5EF4-FFF2-40B4-BE49-F238E27FC236}">
                <a16:creationId xmlns:a16="http://schemas.microsoft.com/office/drawing/2014/main" id="{70689458-6266-4184-0CC4-0DB5EB11CCC6}"/>
              </a:ext>
            </a:extLst>
          </p:cNvPr>
          <p:cNvSpPr/>
          <p:nvPr/>
        </p:nvSpPr>
        <p:spPr>
          <a:xfrm>
            <a:off x="8758272" y="5389560"/>
            <a:ext cx="1126834" cy="191056"/>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90" name="Oval 89">
            <a:extLst>
              <a:ext uri="{FF2B5EF4-FFF2-40B4-BE49-F238E27FC236}">
                <a16:creationId xmlns:a16="http://schemas.microsoft.com/office/drawing/2014/main" id="{46AEFADA-C155-7316-C73C-7E8BA4055414}"/>
              </a:ext>
            </a:extLst>
          </p:cNvPr>
          <p:cNvSpPr/>
          <p:nvPr/>
        </p:nvSpPr>
        <p:spPr>
          <a:xfrm>
            <a:off x="9834036" y="5337292"/>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11</a:t>
            </a:r>
          </a:p>
        </p:txBody>
      </p:sp>
      <p:sp>
        <p:nvSpPr>
          <p:cNvPr id="92" name="Abgerundetes Rechteck 21">
            <a:extLst>
              <a:ext uri="{FF2B5EF4-FFF2-40B4-BE49-F238E27FC236}">
                <a16:creationId xmlns:a16="http://schemas.microsoft.com/office/drawing/2014/main" id="{8134DD3E-885C-C03D-000C-CBE4DB187C0D}"/>
              </a:ext>
            </a:extLst>
          </p:cNvPr>
          <p:cNvSpPr/>
          <p:nvPr/>
        </p:nvSpPr>
        <p:spPr>
          <a:xfrm>
            <a:off x="9195917" y="5389560"/>
            <a:ext cx="210570" cy="52268"/>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93" name="Oval 92">
            <a:extLst>
              <a:ext uri="{FF2B5EF4-FFF2-40B4-BE49-F238E27FC236}">
                <a16:creationId xmlns:a16="http://schemas.microsoft.com/office/drawing/2014/main" id="{637638E7-CD9F-3342-543E-36935056B33C}"/>
              </a:ext>
            </a:extLst>
          </p:cNvPr>
          <p:cNvSpPr/>
          <p:nvPr/>
        </p:nvSpPr>
        <p:spPr>
          <a:xfrm>
            <a:off x="9367803" y="531580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21</a:t>
            </a:r>
          </a:p>
        </p:txBody>
      </p:sp>
      <p:sp>
        <p:nvSpPr>
          <p:cNvPr id="94" name="Oval 93">
            <a:extLst>
              <a:ext uri="{FF2B5EF4-FFF2-40B4-BE49-F238E27FC236}">
                <a16:creationId xmlns:a16="http://schemas.microsoft.com/office/drawing/2014/main" id="{C43573D2-CC2D-7FAC-2046-38FF65210CAD}"/>
              </a:ext>
            </a:extLst>
          </p:cNvPr>
          <p:cNvSpPr/>
          <p:nvPr/>
        </p:nvSpPr>
        <p:spPr>
          <a:xfrm>
            <a:off x="1558799" y="581827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96" name="Abgerundetes Rechteck 21">
            <a:extLst>
              <a:ext uri="{FF2B5EF4-FFF2-40B4-BE49-F238E27FC236}">
                <a16:creationId xmlns:a16="http://schemas.microsoft.com/office/drawing/2014/main" id="{D48931FD-C015-9387-C23D-1E2416D5FE40}"/>
              </a:ext>
            </a:extLst>
          </p:cNvPr>
          <p:cNvSpPr/>
          <p:nvPr/>
        </p:nvSpPr>
        <p:spPr>
          <a:xfrm>
            <a:off x="8758272" y="5580130"/>
            <a:ext cx="1126834" cy="191056"/>
          </a:xfrm>
          <a:prstGeom prst="roundRect">
            <a:avLst>
              <a:gd name="adj" fmla="val 2779"/>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97" name="Oval 96">
            <a:extLst>
              <a:ext uri="{FF2B5EF4-FFF2-40B4-BE49-F238E27FC236}">
                <a16:creationId xmlns:a16="http://schemas.microsoft.com/office/drawing/2014/main" id="{CF80306F-C3E9-8A89-EBCD-0A6A5289F86D}"/>
              </a:ext>
            </a:extLst>
          </p:cNvPr>
          <p:cNvSpPr/>
          <p:nvPr/>
        </p:nvSpPr>
        <p:spPr>
          <a:xfrm>
            <a:off x="9834036" y="5675658"/>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14</a:t>
            </a:r>
          </a:p>
        </p:txBody>
      </p:sp>
      <p:sp>
        <p:nvSpPr>
          <p:cNvPr id="10" name="Oval 9">
            <a:extLst>
              <a:ext uri="{FF2B5EF4-FFF2-40B4-BE49-F238E27FC236}">
                <a16:creationId xmlns:a16="http://schemas.microsoft.com/office/drawing/2014/main" id="{04899F7C-6086-F7D1-C7A2-761424824A27}"/>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pic>
        <p:nvPicPr>
          <p:cNvPr id="14" name="Grafik 12" descr="Ein Bild, das Text, Papier, Schrift, Brief enthält.&#10;&#10;KI-generierte Inhalte können fehlerhaft sein.">
            <a:extLst>
              <a:ext uri="{FF2B5EF4-FFF2-40B4-BE49-F238E27FC236}">
                <a16:creationId xmlns:a16="http://schemas.microsoft.com/office/drawing/2014/main" id="{7F452CDE-A7A7-63FE-5F74-FC4791B6538A}"/>
              </a:ext>
            </a:extLst>
          </p:cNvPr>
          <p:cNvPicPr>
            <a:picLocks noChangeAspect="1"/>
          </p:cNvPicPr>
          <p:nvPr/>
        </p:nvPicPr>
        <p:blipFill>
          <a:blip r:embed="rId5"/>
          <a:srcRect t="19055"/>
          <a:stretch/>
        </p:blipFill>
        <p:spPr>
          <a:xfrm>
            <a:off x="8287303" y="1830624"/>
            <a:ext cx="1583050" cy="1552913"/>
          </a:xfrm>
          <a:prstGeom prst="roundRect">
            <a:avLst>
              <a:gd name="adj" fmla="val 3234"/>
            </a:avLst>
          </a:prstGeom>
        </p:spPr>
      </p:pic>
      <p:sp>
        <p:nvSpPr>
          <p:cNvPr id="42" name="Abgerundetes Rechteck 28">
            <a:extLst>
              <a:ext uri="{FF2B5EF4-FFF2-40B4-BE49-F238E27FC236}">
                <a16:creationId xmlns:a16="http://schemas.microsoft.com/office/drawing/2014/main" id="{78C496E4-B312-4120-6679-F344FDA9B016}"/>
              </a:ext>
            </a:extLst>
          </p:cNvPr>
          <p:cNvSpPr/>
          <p:nvPr/>
        </p:nvSpPr>
        <p:spPr>
          <a:xfrm>
            <a:off x="8295114" y="2619890"/>
            <a:ext cx="724368" cy="4895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 name="Oval 60">
            <a:extLst>
              <a:ext uri="{FF2B5EF4-FFF2-40B4-BE49-F238E27FC236}">
                <a16:creationId xmlns:a16="http://schemas.microsoft.com/office/drawing/2014/main" id="{4EB4D1DC-BC1E-C917-C580-88F81BBACC9C}"/>
              </a:ext>
            </a:extLst>
          </p:cNvPr>
          <p:cNvSpPr/>
          <p:nvPr/>
        </p:nvSpPr>
        <p:spPr>
          <a:xfrm>
            <a:off x="8199112" y="259011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07</a:t>
            </a:r>
          </a:p>
        </p:txBody>
      </p:sp>
      <p:sp>
        <p:nvSpPr>
          <p:cNvPr id="62" name="Abgerundetes Rechteck 31">
            <a:extLst>
              <a:ext uri="{FF2B5EF4-FFF2-40B4-BE49-F238E27FC236}">
                <a16:creationId xmlns:a16="http://schemas.microsoft.com/office/drawing/2014/main" id="{FA7E1210-FADA-7228-637B-14BE62431E85}"/>
              </a:ext>
            </a:extLst>
          </p:cNvPr>
          <p:cNvSpPr/>
          <p:nvPr/>
        </p:nvSpPr>
        <p:spPr>
          <a:xfrm>
            <a:off x="8539727" y="3121460"/>
            <a:ext cx="1301962" cy="4895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0" name="Oval 69">
            <a:extLst>
              <a:ext uri="{FF2B5EF4-FFF2-40B4-BE49-F238E27FC236}">
                <a16:creationId xmlns:a16="http://schemas.microsoft.com/office/drawing/2014/main" id="{421DB797-9155-4473-BDE8-591613E6D59F}"/>
              </a:ext>
            </a:extLst>
          </p:cNvPr>
          <p:cNvSpPr/>
          <p:nvPr/>
        </p:nvSpPr>
        <p:spPr>
          <a:xfrm>
            <a:off x="9834036" y="308690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06</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Tree>
    <p:extLst>
      <p:ext uri="{BB962C8B-B14F-4D97-AF65-F5344CB8AC3E}">
        <p14:creationId xmlns:p14="http://schemas.microsoft.com/office/powerpoint/2010/main" val="299434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83E3-5968-C873-E06E-5139DAE56BCB}"/>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FD8FEB3A-79D9-2108-3484-BFECBA7D05BA}"/>
              </a:ext>
            </a:extLst>
          </p:cNvPr>
          <p:cNvSpPr/>
          <p:nvPr/>
        </p:nvSpPr>
        <p:spPr>
          <a:xfrm>
            <a:off x="1649435" y="1642959"/>
            <a:ext cx="4604610" cy="2887564"/>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spc="-25">
                <a:solidFill>
                  <a:schemeClr val="tx1"/>
                </a:solidFill>
                <a:latin typeface="Inter Light" panose="020F0502020204030204"/>
                <a:cs typeface="Bai Jamjuree" pitchFamily="2" charset="-34"/>
              </a:rPr>
              <a:t>S3-4_01: Maßnahmen wesentliche neg. Auswirkungen (Verhinderung, Minderung)</a:t>
            </a:r>
          </a:p>
          <a:p>
            <a:pPr defTabSz="228600">
              <a:spcAft>
                <a:spcPts val="300"/>
              </a:spcAft>
            </a:pPr>
            <a:r>
              <a:rPr lang="de-DE" spc="-25">
                <a:solidFill>
                  <a:schemeClr val="tx1"/>
                </a:solidFill>
                <a:latin typeface="Inter Light" panose="020F0502020204030204"/>
                <a:cs typeface="Bai Jamjuree" pitchFamily="2" charset="-34"/>
              </a:rPr>
              <a:t>S3-4_02: Abhilfemaßnahmen bei tatsächlichen negativen Auswirkungen </a:t>
            </a:r>
          </a:p>
          <a:p>
            <a:pPr defTabSz="228600">
              <a:spcAft>
                <a:spcPts val="300"/>
              </a:spcAft>
            </a:pPr>
            <a:r>
              <a:rPr lang="de-DE" spc="-25">
                <a:solidFill>
                  <a:schemeClr val="tx1"/>
                </a:solidFill>
                <a:latin typeface="Inter Light" panose="020F0502020204030204"/>
                <a:cs typeface="Bai Jamjuree" pitchFamily="2" charset="-34"/>
              </a:rPr>
              <a:t>S3-4_03: Initiativen oder Prozesse mit positiven Auswirkungen als Hauptziel </a:t>
            </a:r>
          </a:p>
          <a:p>
            <a:pPr defTabSz="228600">
              <a:spcAft>
                <a:spcPts val="300"/>
              </a:spcAft>
            </a:pPr>
            <a:r>
              <a:rPr lang="de-DE" spc="-25">
                <a:solidFill>
                  <a:schemeClr val="tx1"/>
                </a:solidFill>
                <a:latin typeface="Inter Light" panose="020F0502020204030204"/>
                <a:cs typeface="Bai Jamjuree" pitchFamily="2" charset="-34"/>
              </a:rPr>
              <a:t>S3-4_04: Wirksamkeit von Maßnahmen oder Initiativen </a:t>
            </a:r>
          </a:p>
          <a:p>
            <a:pPr defTabSz="228600">
              <a:spcAft>
                <a:spcPts val="300"/>
              </a:spcAft>
            </a:pPr>
            <a:r>
              <a:rPr lang="de-DE" spc="-25">
                <a:solidFill>
                  <a:schemeClr val="tx1"/>
                </a:solidFill>
                <a:latin typeface="Inter Light" panose="020F0502020204030204"/>
                <a:cs typeface="Bai Jamjuree" pitchFamily="2" charset="-34"/>
              </a:rPr>
              <a:t>S3-4_05/06: Prozesse zur Maßnahmenermittlung / zur Maßnahmenumsetzung </a:t>
            </a:r>
          </a:p>
          <a:p>
            <a:pPr defTabSz="228600">
              <a:spcAft>
                <a:spcPts val="300"/>
              </a:spcAft>
            </a:pPr>
            <a:r>
              <a:rPr lang="de-DE" spc="-25">
                <a:solidFill>
                  <a:schemeClr val="tx1"/>
                </a:solidFill>
                <a:latin typeface="Inter Light" panose="020F0502020204030204"/>
                <a:cs typeface="Bai Jamjuree" pitchFamily="2" charset="-34"/>
              </a:rPr>
              <a:t>S3-4_07: Prüfung der Verfügbarkeit und Wirkung der Abhilfeverfahren</a:t>
            </a:r>
          </a:p>
          <a:p>
            <a:pPr defTabSz="228600">
              <a:spcAft>
                <a:spcPts val="300"/>
              </a:spcAft>
            </a:pPr>
            <a:r>
              <a:rPr lang="de-DE" spc="-25">
                <a:solidFill>
                  <a:schemeClr val="tx1"/>
                </a:solidFill>
                <a:latin typeface="Inter Light" panose="020F0502020204030204"/>
                <a:cs typeface="Bai Jamjuree" pitchFamily="2" charset="-34"/>
              </a:rPr>
              <a:t>S3-4_08: Geplante und laufende Maßnahmen zur Minderung wesentlicher Risiken</a:t>
            </a:r>
          </a:p>
          <a:p>
            <a:pPr defTabSz="228600">
              <a:spcAft>
                <a:spcPts val="300"/>
              </a:spcAft>
            </a:pPr>
            <a:r>
              <a:rPr lang="de-DE" spc="-25">
                <a:solidFill>
                  <a:schemeClr val="tx1"/>
                </a:solidFill>
                <a:latin typeface="Inter Light" panose="020F0502020204030204"/>
                <a:cs typeface="Bai Jamjuree" pitchFamily="2" charset="-34"/>
              </a:rPr>
              <a:t>S3-4_09: Geplante und laufende Maßnahmen zur Nutzung wesentlicher Chancen</a:t>
            </a:r>
          </a:p>
          <a:p>
            <a:pPr defTabSz="228600">
              <a:spcAft>
                <a:spcPts val="300"/>
              </a:spcAft>
            </a:pPr>
            <a:r>
              <a:rPr lang="de-DE" spc="-25">
                <a:solidFill>
                  <a:schemeClr val="tx1"/>
                </a:solidFill>
                <a:latin typeface="Inter Light" panose="020F0502020204030204"/>
                <a:cs typeface="Bai Jamjuree" pitchFamily="2" charset="-34"/>
              </a:rPr>
              <a:t>S3-4_10/11: Keine eigene Schadensverursachung / Menschenrechtsvorfälle</a:t>
            </a:r>
          </a:p>
          <a:p>
            <a:pPr defTabSz="228600">
              <a:spcAft>
                <a:spcPts val="300"/>
              </a:spcAft>
            </a:pPr>
            <a:r>
              <a:rPr lang="de-DE" spc="-25">
                <a:solidFill>
                  <a:schemeClr val="tx1"/>
                </a:solidFill>
                <a:latin typeface="Inter Light" panose="020F0502020204030204"/>
                <a:cs typeface="Bai Jamjuree" pitchFamily="2" charset="-34"/>
              </a:rPr>
              <a:t>S3-4_12: Eingesetzte Ressourcen zur Steuerung wesentlicher Auswirkungen</a:t>
            </a:r>
          </a:p>
          <a:p>
            <a:pPr defTabSz="228600">
              <a:spcAft>
                <a:spcPts val="300"/>
              </a:spcAft>
            </a:pPr>
            <a:r>
              <a:rPr lang="de-DE" spc="-25">
                <a:solidFill>
                  <a:srgbClr val="A2A3AD"/>
                </a:solidFill>
                <a:latin typeface="Inter Light" panose="020F0502020204030204"/>
                <a:cs typeface="Bai Jamjuree" pitchFamily="2" charset="-34"/>
              </a:rPr>
              <a:t>S3-4_13 (v): Einfluss auf Geschäftspartner zur Steuerung neg. Auswirkungen </a:t>
            </a:r>
          </a:p>
          <a:p>
            <a:pPr defTabSz="228600">
              <a:spcAft>
                <a:spcPts val="300"/>
              </a:spcAft>
            </a:pPr>
            <a:r>
              <a:rPr lang="de-DE" spc="-25">
                <a:solidFill>
                  <a:srgbClr val="A2A3AD"/>
                </a:solidFill>
                <a:latin typeface="Inter Light" panose="020F0502020204030204"/>
                <a:cs typeface="Bai Jamjuree" pitchFamily="2" charset="-34"/>
              </a:rPr>
              <a:t>S3-4_14 (v): Nutzen von Brancheninitiativen oder Multi-Stakeholder-Ansätze </a:t>
            </a:r>
          </a:p>
          <a:p>
            <a:pPr defTabSz="228600">
              <a:spcAft>
                <a:spcPts val="300"/>
              </a:spcAft>
            </a:pPr>
            <a:r>
              <a:rPr lang="de-DE" spc="-25">
                <a:solidFill>
                  <a:srgbClr val="A2A3AD"/>
                </a:solidFill>
                <a:latin typeface="Inter Light" panose="020F0502020204030204"/>
                <a:cs typeface="Bai Jamjuree" pitchFamily="2" charset="-34"/>
              </a:rPr>
              <a:t>S3-4_15 (v): Einbindung in Gestaltung und Umsetzung von Programmen / Investitionen </a:t>
            </a:r>
          </a:p>
          <a:p>
            <a:pPr defTabSz="228600">
              <a:spcAft>
                <a:spcPts val="300"/>
              </a:spcAft>
            </a:pPr>
            <a:r>
              <a:rPr lang="de-DE" spc="-25">
                <a:solidFill>
                  <a:srgbClr val="A2A3AD"/>
                </a:solidFill>
                <a:latin typeface="Inter Light" panose="020F0502020204030204"/>
                <a:cs typeface="Bai Jamjuree" pitchFamily="2" charset="-34"/>
              </a:rPr>
              <a:t>S3-4_16 (v): Positive Ergebnisse (inkl. angestrebte) von Programmen und Investitionen </a:t>
            </a:r>
          </a:p>
          <a:p>
            <a:pPr defTabSz="228600">
              <a:spcAft>
                <a:spcPts val="300"/>
              </a:spcAft>
            </a:pPr>
            <a:r>
              <a:rPr lang="de-DE" spc="-25">
                <a:solidFill>
                  <a:srgbClr val="A2A3AD"/>
                </a:solidFill>
                <a:latin typeface="Inter Light" panose="020F0502020204030204"/>
                <a:cs typeface="Bai Jamjuree" pitchFamily="2" charset="-34"/>
              </a:rPr>
              <a:t>S3-4_17 (v): Umfang der erfassten Gemeinschaften bei Programmen</a:t>
            </a:r>
          </a:p>
          <a:p>
            <a:pPr defTabSz="228600">
              <a:spcAft>
                <a:spcPts val="300"/>
              </a:spcAft>
            </a:pPr>
            <a:r>
              <a:rPr lang="de-DE" spc="-25">
                <a:solidFill>
                  <a:srgbClr val="A2A3AD"/>
                </a:solidFill>
                <a:latin typeface="Inter Light" panose="020F0502020204030204"/>
                <a:cs typeface="Bai Jamjuree" pitchFamily="2" charset="-34"/>
              </a:rPr>
              <a:t>S3-4_18 (v)/19 (v): Unterstützung von SDGs / Interne Zuständigkeit </a:t>
            </a:r>
          </a:p>
        </p:txBody>
      </p:sp>
      <p:sp>
        <p:nvSpPr>
          <p:cNvPr id="38" name="Slide Number Placeholder 37">
            <a:extLst>
              <a:ext uri="{FF2B5EF4-FFF2-40B4-BE49-F238E27FC236}">
                <a16:creationId xmlns:a16="http://schemas.microsoft.com/office/drawing/2014/main" id="{74F7102D-479D-C8DF-A7D5-C184A5DF43D5}"/>
              </a:ext>
            </a:extLst>
          </p:cNvPr>
          <p:cNvSpPr>
            <a:spLocks noGrp="1"/>
          </p:cNvSpPr>
          <p:nvPr>
            <p:ph type="sldNum" sz="quarter" idx="11"/>
          </p:nvPr>
        </p:nvSpPr>
        <p:spPr/>
        <p:txBody>
          <a:bodyPr/>
          <a:lstStyle/>
          <a:p>
            <a:fld id="{5237CC50-559B-734E-9989-0D093A8E99B9}" type="slidenum">
              <a:rPr lang="en-US" smtClean="0"/>
              <a:pPr/>
              <a:t>22</a:t>
            </a:fld>
            <a:endParaRPr lang="en-US"/>
          </a:p>
        </p:txBody>
      </p:sp>
      <p:sp>
        <p:nvSpPr>
          <p:cNvPr id="5" name="Text Placeholder 4">
            <a:extLst>
              <a:ext uri="{FF2B5EF4-FFF2-40B4-BE49-F238E27FC236}">
                <a16:creationId xmlns:a16="http://schemas.microsoft.com/office/drawing/2014/main" id="{CDB5DB5A-8715-E0D4-2C4B-03FADE2F87EC}"/>
              </a:ext>
            </a:extLst>
          </p:cNvPr>
          <p:cNvSpPr>
            <a:spLocks noGrp="1"/>
          </p:cNvSpPr>
          <p:nvPr>
            <p:ph type="body" sz="quarter" idx="12"/>
          </p:nvPr>
        </p:nvSpPr>
        <p:spPr/>
        <p:txBody>
          <a:bodyPr/>
          <a:lstStyle/>
          <a:p>
            <a:r>
              <a:rPr lang="de-DE"/>
              <a:t>Fokus: Datenpunkte des S3 – Betroffene Gemeinschaften</a:t>
            </a:r>
          </a:p>
        </p:txBody>
      </p:sp>
      <p:sp>
        <p:nvSpPr>
          <p:cNvPr id="20" name="Rounded Rectangle 19">
            <a:extLst>
              <a:ext uri="{FF2B5EF4-FFF2-40B4-BE49-F238E27FC236}">
                <a16:creationId xmlns:a16="http://schemas.microsoft.com/office/drawing/2014/main" id="{7B2235B6-B052-58B9-9C56-6EDA9F13EF4F}"/>
              </a:ext>
            </a:extLst>
          </p:cNvPr>
          <p:cNvSpPr/>
          <p:nvPr/>
        </p:nvSpPr>
        <p:spPr>
          <a:xfrm>
            <a:off x="635042" y="1361752"/>
            <a:ext cx="2582086"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S3-4 Maßnahmen,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MDR-A (A = Actions)</a:t>
            </a:r>
          </a:p>
        </p:txBody>
      </p:sp>
      <p:sp>
        <p:nvSpPr>
          <p:cNvPr id="58" name="TextBox 57">
            <a:extLst>
              <a:ext uri="{FF2B5EF4-FFF2-40B4-BE49-F238E27FC236}">
                <a16:creationId xmlns:a16="http://schemas.microsoft.com/office/drawing/2014/main" id="{1EFDB576-1B31-36CD-A527-E03AD29754F9}"/>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33" name="Title 3">
            <a:extLst>
              <a:ext uri="{FF2B5EF4-FFF2-40B4-BE49-F238E27FC236}">
                <a16:creationId xmlns:a16="http://schemas.microsoft.com/office/drawing/2014/main" id="{6BCF44E7-1A7C-0AB2-01EE-8B35458EB1B1}"/>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S3-4) Maßnahmen im Zusammenhang mit betroffenen Gemeinschaften</a:t>
            </a:r>
          </a:p>
        </p:txBody>
      </p:sp>
      <p:sp>
        <p:nvSpPr>
          <p:cNvPr id="28" name="Rounded Rectangle 20">
            <a:extLst>
              <a:ext uri="{FF2B5EF4-FFF2-40B4-BE49-F238E27FC236}">
                <a16:creationId xmlns:a16="http://schemas.microsoft.com/office/drawing/2014/main" id="{30DC923E-E402-F97D-E44B-6F80860727F1}"/>
              </a:ext>
            </a:extLst>
          </p:cNvPr>
          <p:cNvSpPr/>
          <p:nvPr/>
        </p:nvSpPr>
        <p:spPr>
          <a:xfrm>
            <a:off x="639988" y="1640459"/>
            <a:ext cx="894522" cy="2889984"/>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S3-4:</a:t>
            </a:r>
            <a:br>
              <a:rPr lang="de-DE" b="1" spc="-25">
                <a:solidFill>
                  <a:schemeClr val="tx1"/>
                </a:solidFill>
                <a:latin typeface="Inter Light" panose="020F0502020204030204"/>
                <a:cs typeface="Bai Jamjuree" pitchFamily="2" charset="-34"/>
              </a:rPr>
            </a:br>
            <a:r>
              <a:rPr lang="de-DE" b="1" spc="-20">
                <a:solidFill>
                  <a:schemeClr val="tx1"/>
                </a:solidFill>
                <a:latin typeface="Inter Light" panose="020F0502020204030204"/>
                <a:cs typeface="Bai Jamjuree" pitchFamily="2" charset="-34"/>
              </a:rPr>
              <a:t>Maßnahmen </a:t>
            </a:r>
            <a:br>
              <a:rPr lang="de-DE" b="1" spc="-20">
                <a:solidFill>
                  <a:schemeClr val="tx1"/>
                </a:solidFill>
                <a:latin typeface="Inter Light" panose="020F0502020204030204"/>
                <a:cs typeface="Bai Jamjuree" pitchFamily="2" charset="-34"/>
              </a:rPr>
            </a:br>
            <a:r>
              <a:rPr lang="de-DE" b="1" spc="-20">
                <a:solidFill>
                  <a:schemeClr val="tx1"/>
                </a:solidFill>
                <a:latin typeface="Inter Light" panose="020F0502020204030204"/>
                <a:cs typeface="Bai Jamjuree" pitchFamily="2" charset="-34"/>
              </a:rPr>
              <a:t>betroffene Gemein-</a:t>
            </a:r>
            <a:r>
              <a:rPr lang="de-DE" b="1" spc="-20" err="1">
                <a:solidFill>
                  <a:schemeClr val="tx1"/>
                </a:solidFill>
                <a:latin typeface="Inter Light" panose="020F0502020204030204"/>
                <a:cs typeface="Bai Jamjuree" pitchFamily="2" charset="-34"/>
              </a:rPr>
              <a:t>schaften</a:t>
            </a:r>
            <a:endParaRPr lang="de-DE" b="1" spc="-20">
              <a:solidFill>
                <a:schemeClr val="tx1"/>
              </a:solidFill>
              <a:latin typeface="Inter Light" panose="020F0502020204030204"/>
              <a:cs typeface="Bai Jamjuree" pitchFamily="2" charset="-34"/>
            </a:endParaRPr>
          </a:p>
        </p:txBody>
      </p:sp>
      <p:sp>
        <p:nvSpPr>
          <p:cNvPr id="6" name="Rounded Rectangle 8">
            <a:extLst>
              <a:ext uri="{FF2B5EF4-FFF2-40B4-BE49-F238E27FC236}">
                <a16:creationId xmlns:a16="http://schemas.microsoft.com/office/drawing/2014/main" id="{2567E179-D0C1-24FE-7728-B1042323F6BC}"/>
              </a:ext>
            </a:extLst>
          </p:cNvPr>
          <p:cNvSpPr/>
          <p:nvPr/>
        </p:nvSpPr>
        <p:spPr>
          <a:xfrm>
            <a:off x="6443181" y="1640458"/>
            <a:ext cx="5309102" cy="4326873"/>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3ED2C87D-F4C9-7A5F-2445-6D3B0E8D9CEF}"/>
              </a:ext>
            </a:extLst>
          </p:cNvPr>
          <p:cNvSpPr/>
          <p:nvPr/>
        </p:nvSpPr>
        <p:spPr>
          <a:xfrm>
            <a:off x="1021870" y="275619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153EC168-773A-93D0-E87E-92B1D74C3804}"/>
              </a:ext>
            </a:extLst>
          </p:cNvPr>
          <p:cNvSpPr/>
          <p:nvPr/>
        </p:nvSpPr>
        <p:spPr>
          <a:xfrm>
            <a:off x="1563569" y="169858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 name="Rounded Rectangle 48">
            <a:extLst>
              <a:ext uri="{FF2B5EF4-FFF2-40B4-BE49-F238E27FC236}">
                <a16:creationId xmlns:a16="http://schemas.microsoft.com/office/drawing/2014/main" id="{F98C45C6-0BDA-5F4F-C750-0829F70697D5}"/>
              </a:ext>
            </a:extLst>
          </p:cNvPr>
          <p:cNvSpPr/>
          <p:nvPr/>
        </p:nvSpPr>
        <p:spPr>
          <a:xfrm>
            <a:off x="1649435" y="4670008"/>
            <a:ext cx="4604610" cy="1299370"/>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i="1" spc="-25">
                <a:solidFill>
                  <a:srgbClr val="A2A3AD"/>
                </a:solidFill>
                <a:latin typeface="Inter Light" panose="020F0502020204030204"/>
                <a:cs typeface="Bai Jamjuree" pitchFamily="2" charset="-34"/>
              </a:rPr>
              <a:t>S3.MDR-A_01/02/03: Zentrale Maßnahme​/Anwendungsbereich/geplanter Zeithorizont​</a:t>
            </a:r>
          </a:p>
          <a:p>
            <a:pPr defTabSz="228600">
              <a:spcAft>
                <a:spcPts val="300"/>
              </a:spcAft>
            </a:pPr>
            <a:r>
              <a:rPr lang="de-DE" i="1" spc="-25">
                <a:solidFill>
                  <a:srgbClr val="A2A3AD"/>
                </a:solidFill>
                <a:latin typeface="Inter Light" panose="020F0502020204030204"/>
                <a:cs typeface="Bai Jamjuree" pitchFamily="2" charset="-34"/>
              </a:rPr>
              <a:t>S3.MDR-A_04: Beschreibung und Ergebnisse zur Unterstützung Betroffener </a:t>
            </a:r>
          </a:p>
          <a:p>
            <a:pPr defTabSz="228600">
              <a:spcAft>
                <a:spcPts val="300"/>
              </a:spcAft>
            </a:pPr>
            <a:r>
              <a:rPr lang="de-DE" i="1" spc="-25">
                <a:solidFill>
                  <a:srgbClr val="A2A3AD"/>
                </a:solidFill>
                <a:latin typeface="Inter Light" panose="020F0502020204030204"/>
                <a:cs typeface="Bai Jamjuree" pitchFamily="2" charset="-34"/>
              </a:rPr>
              <a:t>S3.MDR-A_05: Informationen zum Fortschritt von Maßnahmen aus früheren Berichten​​</a:t>
            </a:r>
          </a:p>
          <a:p>
            <a:pPr defTabSz="228600">
              <a:spcAft>
                <a:spcPts val="300"/>
              </a:spcAft>
            </a:pPr>
            <a:r>
              <a:rPr lang="de-DE" i="1" spc="-25">
                <a:solidFill>
                  <a:srgbClr val="A2A3AD"/>
                </a:solidFill>
                <a:latin typeface="Inter Light" panose="020F0502020204030204"/>
                <a:cs typeface="Bai Jamjuree" pitchFamily="2" charset="-34"/>
              </a:rPr>
              <a:t>S3.MDR-A_06/07: Art der Ressourcen​ / Bezug zu Beträgen in Finanzberichten​​</a:t>
            </a:r>
          </a:p>
          <a:p>
            <a:pPr defTabSz="228600">
              <a:spcAft>
                <a:spcPts val="300"/>
              </a:spcAft>
            </a:pPr>
            <a:r>
              <a:rPr lang="de-DE" i="1" spc="-25">
                <a:solidFill>
                  <a:srgbClr val="A2A3AD"/>
                </a:solidFill>
                <a:latin typeface="Inter Light" panose="020F0502020204030204"/>
                <a:cs typeface="Bai Jamjuree" pitchFamily="2" charset="-34"/>
              </a:rPr>
              <a:t>S3.MDR-A_08 (v): Finanzielle Ressourcen nach Zeithorizont und Ressourcenart​​</a:t>
            </a:r>
          </a:p>
          <a:p>
            <a:pPr defTabSz="228600">
              <a:spcAft>
                <a:spcPts val="300"/>
              </a:spcAft>
            </a:pPr>
            <a:r>
              <a:rPr lang="de-DE" i="1" spc="-25">
                <a:solidFill>
                  <a:srgbClr val="A2A3AD"/>
                </a:solidFill>
                <a:latin typeface="Inter Light" panose="020F0502020204030204"/>
                <a:cs typeface="Bai Jamjuree" pitchFamily="2" charset="-34"/>
              </a:rPr>
              <a:t>S3.MDR-A_09/10 &amp; 11/12: Aktuelle &amp; zukünftige dem AP zugewiesene </a:t>
            </a:r>
            <a:r>
              <a:rPr lang="de-DE" i="1" spc="-25" err="1">
                <a:solidFill>
                  <a:srgbClr val="A2A3AD"/>
                </a:solidFill>
                <a:latin typeface="Inter Light" panose="020F0502020204030204"/>
                <a:cs typeface="Bai Jamjuree" pitchFamily="2" charset="-34"/>
              </a:rPr>
              <a:t>CapEx</a:t>
            </a:r>
            <a:r>
              <a:rPr lang="de-DE" i="1" spc="-25">
                <a:solidFill>
                  <a:srgbClr val="A2A3AD"/>
                </a:solidFill>
                <a:latin typeface="Inter Light" panose="020F0502020204030204"/>
                <a:cs typeface="Bai Jamjuree" pitchFamily="2" charset="-34"/>
              </a:rPr>
              <a:t>​ / </a:t>
            </a:r>
            <a:r>
              <a:rPr lang="de-DE" i="1" spc="-25" err="1">
                <a:solidFill>
                  <a:srgbClr val="A2A3AD"/>
                </a:solidFill>
                <a:latin typeface="Inter Light" panose="020F0502020204030204"/>
                <a:cs typeface="Bai Jamjuree" pitchFamily="2" charset="-34"/>
              </a:rPr>
              <a:t>OpEx</a:t>
            </a:r>
            <a:r>
              <a:rPr lang="de-DE" i="1" spc="-25">
                <a:solidFill>
                  <a:srgbClr val="A2A3AD"/>
                </a:solidFill>
                <a:latin typeface="Inter Light" panose="020F0502020204030204"/>
                <a:cs typeface="Bai Jamjuree" pitchFamily="2" charset="-34"/>
              </a:rPr>
              <a:t>​</a:t>
            </a:r>
          </a:p>
          <a:p>
            <a:pPr defTabSz="228600">
              <a:spcAft>
                <a:spcPts val="300"/>
              </a:spcAft>
            </a:pPr>
            <a:r>
              <a:rPr lang="de-DE" i="1" spc="-25">
                <a:solidFill>
                  <a:srgbClr val="A2A3AD"/>
                </a:solidFill>
                <a:latin typeface="Inter Light" panose="020F0502020204030204"/>
                <a:cs typeface="Bai Jamjuree" pitchFamily="2" charset="-34"/>
              </a:rPr>
              <a:t>S3.MDR-A_13/14: Gründe für fehlende Maßnahmen / ggf. Zeitplan bis zur Einführung​​</a:t>
            </a:r>
          </a:p>
          <a:p>
            <a:pPr defTabSz="228600">
              <a:spcAft>
                <a:spcPts val="600"/>
              </a:spcAft>
            </a:pPr>
            <a:endParaRPr lang="de-DE" spc="-25">
              <a:solidFill>
                <a:schemeClr val="tx1"/>
              </a:solidFill>
              <a:latin typeface="Inter Light" panose="020F0502020204030204"/>
              <a:cs typeface="Bai Jamjuree" pitchFamily="2" charset="-34"/>
            </a:endParaRPr>
          </a:p>
        </p:txBody>
      </p:sp>
      <p:sp>
        <p:nvSpPr>
          <p:cNvPr id="7" name="Rounded Rectangle 20">
            <a:extLst>
              <a:ext uri="{FF2B5EF4-FFF2-40B4-BE49-F238E27FC236}">
                <a16:creationId xmlns:a16="http://schemas.microsoft.com/office/drawing/2014/main" id="{CE8AD10E-882B-DC00-DC6A-2166649D735D}"/>
              </a:ext>
            </a:extLst>
          </p:cNvPr>
          <p:cNvSpPr/>
          <p:nvPr/>
        </p:nvSpPr>
        <p:spPr>
          <a:xfrm>
            <a:off x="635040" y="4667960"/>
            <a:ext cx="894522" cy="1299371"/>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S3.MDR-A:</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Maßnahmen </a:t>
            </a:r>
          </a:p>
        </p:txBody>
      </p:sp>
      <p:sp>
        <p:nvSpPr>
          <p:cNvPr id="8" name="Oval 7">
            <a:extLst>
              <a:ext uri="{FF2B5EF4-FFF2-40B4-BE49-F238E27FC236}">
                <a16:creationId xmlns:a16="http://schemas.microsoft.com/office/drawing/2014/main" id="{D5AEF179-1795-1BAC-F574-D44DCFBF8C8D}"/>
              </a:ext>
            </a:extLst>
          </p:cNvPr>
          <p:cNvSpPr/>
          <p:nvPr/>
        </p:nvSpPr>
        <p:spPr>
          <a:xfrm>
            <a:off x="1296531" y="505810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9" name="Rounded Rectangle 2">
            <a:extLst>
              <a:ext uri="{FF2B5EF4-FFF2-40B4-BE49-F238E27FC236}">
                <a16:creationId xmlns:a16="http://schemas.microsoft.com/office/drawing/2014/main" id="{D7D0241B-61BF-ED2F-3547-440DB3980DD0}"/>
              </a:ext>
            </a:extLst>
          </p:cNvPr>
          <p:cNvSpPr/>
          <p:nvPr/>
        </p:nvSpPr>
        <p:spPr>
          <a:xfrm>
            <a:off x="4102798" y="6020297"/>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13 &amp; 14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10" name="Picture 4" descr="Home">
            <a:extLst>
              <a:ext uri="{FF2B5EF4-FFF2-40B4-BE49-F238E27FC236}">
                <a16:creationId xmlns:a16="http://schemas.microsoft.com/office/drawing/2014/main" id="{7767C4C5-0022-E82A-8D45-2E2761CB58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06" b="18249"/>
          <a:stretch/>
        </p:blipFill>
        <p:spPr bwMode="auto">
          <a:xfrm>
            <a:off x="10908693" y="1686055"/>
            <a:ext cx="783016" cy="260918"/>
          </a:xfrm>
          <a:prstGeom prst="roundRect">
            <a:avLst>
              <a:gd name="adj" fmla="val 7617"/>
            </a:avLst>
          </a:prstGeom>
          <a:noFill/>
          <a:extLst>
            <a:ext uri="{909E8E84-426E-40DD-AFC4-6F175D3DCCD1}">
              <a14:hiddenFill xmlns:a14="http://schemas.microsoft.com/office/drawing/2010/main">
                <a:solidFill>
                  <a:srgbClr val="FFFFFF"/>
                </a:solidFill>
              </a14:hiddenFill>
            </a:ext>
          </a:extLst>
        </p:spPr>
      </p:pic>
      <p:pic>
        <p:nvPicPr>
          <p:cNvPr id="12" name="Grafik 11" descr="Ein Bild, das Text, Screenshot, Schrift, Dokument enthält.&#10;&#10;KI-generierte Inhalte können fehlerhaft sein.">
            <a:extLst>
              <a:ext uri="{FF2B5EF4-FFF2-40B4-BE49-F238E27FC236}">
                <a16:creationId xmlns:a16="http://schemas.microsoft.com/office/drawing/2014/main" id="{C6AA8204-E4BA-A3A4-70BD-21B2AB54A845}"/>
              </a:ext>
            </a:extLst>
          </p:cNvPr>
          <p:cNvPicPr>
            <a:picLocks noChangeAspect="1"/>
          </p:cNvPicPr>
          <p:nvPr/>
        </p:nvPicPr>
        <p:blipFill>
          <a:blip r:embed="rId4"/>
          <a:stretch>
            <a:fillRect/>
          </a:stretch>
        </p:blipFill>
        <p:spPr>
          <a:xfrm>
            <a:off x="6523684" y="1719522"/>
            <a:ext cx="1630319" cy="461655"/>
          </a:xfrm>
          <a:prstGeom prst="roundRect">
            <a:avLst>
              <a:gd name="adj" fmla="val 6843"/>
            </a:avLst>
          </a:prstGeom>
        </p:spPr>
      </p:pic>
      <p:pic>
        <p:nvPicPr>
          <p:cNvPr id="14" name="Grafik 13" descr="Ein Bild, das Text, Screenshot, Brief, Schrift enthält.&#10;&#10;KI-generierte Inhalte können fehlerhaft sein.">
            <a:extLst>
              <a:ext uri="{FF2B5EF4-FFF2-40B4-BE49-F238E27FC236}">
                <a16:creationId xmlns:a16="http://schemas.microsoft.com/office/drawing/2014/main" id="{C5537C6A-C91A-F499-F237-07DF7FF0AC6D}"/>
              </a:ext>
            </a:extLst>
          </p:cNvPr>
          <p:cNvPicPr>
            <a:picLocks noChangeAspect="1"/>
          </p:cNvPicPr>
          <p:nvPr/>
        </p:nvPicPr>
        <p:blipFill>
          <a:blip r:embed="rId5"/>
          <a:stretch>
            <a:fillRect/>
          </a:stretch>
        </p:blipFill>
        <p:spPr>
          <a:xfrm>
            <a:off x="6523422" y="2200935"/>
            <a:ext cx="1630582" cy="1951511"/>
          </a:xfrm>
          <a:prstGeom prst="roundRect">
            <a:avLst>
              <a:gd name="adj" fmla="val 3065"/>
            </a:avLst>
          </a:prstGeom>
        </p:spPr>
      </p:pic>
      <p:pic>
        <p:nvPicPr>
          <p:cNvPr id="18" name="Grafik 17" descr="Ein Bild, das Text, Screenshot, Schrift, Dokument enthält.&#10;&#10;KI-generierte Inhalte können fehlerhaft sein.">
            <a:extLst>
              <a:ext uri="{FF2B5EF4-FFF2-40B4-BE49-F238E27FC236}">
                <a16:creationId xmlns:a16="http://schemas.microsoft.com/office/drawing/2014/main" id="{5738DABC-902E-CECF-0607-7E2AEEFB5F33}"/>
              </a:ext>
            </a:extLst>
          </p:cNvPr>
          <p:cNvPicPr>
            <a:picLocks noChangeAspect="1"/>
          </p:cNvPicPr>
          <p:nvPr/>
        </p:nvPicPr>
        <p:blipFill>
          <a:blip r:embed="rId6"/>
          <a:stretch>
            <a:fillRect/>
          </a:stretch>
        </p:blipFill>
        <p:spPr>
          <a:xfrm>
            <a:off x="8183134" y="1719522"/>
            <a:ext cx="1559350" cy="1512755"/>
          </a:xfrm>
          <a:prstGeom prst="roundRect">
            <a:avLst>
              <a:gd name="adj" fmla="val 1651"/>
            </a:avLst>
          </a:prstGeom>
        </p:spPr>
      </p:pic>
      <p:sp>
        <p:nvSpPr>
          <p:cNvPr id="22" name="Abgerundetes Rechteck 21">
            <a:extLst>
              <a:ext uri="{FF2B5EF4-FFF2-40B4-BE49-F238E27FC236}">
                <a16:creationId xmlns:a16="http://schemas.microsoft.com/office/drawing/2014/main" id="{0E402151-6536-74A4-D22D-FD64DB59056B}"/>
              </a:ext>
            </a:extLst>
          </p:cNvPr>
          <p:cNvSpPr/>
          <p:nvPr/>
        </p:nvSpPr>
        <p:spPr>
          <a:xfrm>
            <a:off x="8183133" y="2519124"/>
            <a:ext cx="1527860" cy="327314"/>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1" name="Oval 20">
            <a:extLst>
              <a:ext uri="{FF2B5EF4-FFF2-40B4-BE49-F238E27FC236}">
                <a16:creationId xmlns:a16="http://schemas.microsoft.com/office/drawing/2014/main" id="{AA7F4F10-D1B1-7A75-7EB3-09633DCC9C32}"/>
              </a:ext>
            </a:extLst>
          </p:cNvPr>
          <p:cNvSpPr/>
          <p:nvPr/>
        </p:nvSpPr>
        <p:spPr>
          <a:xfrm>
            <a:off x="9687856" y="263051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23" name="Abgerundetes Rechteck 22">
            <a:extLst>
              <a:ext uri="{FF2B5EF4-FFF2-40B4-BE49-F238E27FC236}">
                <a16:creationId xmlns:a16="http://schemas.microsoft.com/office/drawing/2014/main" id="{8F497C42-5A24-E847-5BE1-BDA0214B9541}"/>
              </a:ext>
            </a:extLst>
          </p:cNvPr>
          <p:cNvSpPr/>
          <p:nvPr/>
        </p:nvSpPr>
        <p:spPr>
          <a:xfrm>
            <a:off x="8183133" y="2866290"/>
            <a:ext cx="1527860" cy="8236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4" name="Oval 23">
            <a:extLst>
              <a:ext uri="{FF2B5EF4-FFF2-40B4-BE49-F238E27FC236}">
                <a16:creationId xmlns:a16="http://schemas.microsoft.com/office/drawing/2014/main" id="{50F00D1F-F420-F79F-84F7-DC5DC255F766}"/>
              </a:ext>
            </a:extLst>
          </p:cNvPr>
          <p:cNvSpPr/>
          <p:nvPr/>
        </p:nvSpPr>
        <p:spPr>
          <a:xfrm>
            <a:off x="9687856" y="284569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25" name="Oval 24">
            <a:extLst>
              <a:ext uri="{FF2B5EF4-FFF2-40B4-BE49-F238E27FC236}">
                <a16:creationId xmlns:a16="http://schemas.microsoft.com/office/drawing/2014/main" id="{57EFCF4F-C1A9-383E-8B88-76F4BCE611DA}"/>
              </a:ext>
            </a:extLst>
          </p:cNvPr>
          <p:cNvSpPr/>
          <p:nvPr/>
        </p:nvSpPr>
        <p:spPr>
          <a:xfrm>
            <a:off x="1563569" y="221164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6" name="Abgerundetes Rechteck 25">
            <a:extLst>
              <a:ext uri="{FF2B5EF4-FFF2-40B4-BE49-F238E27FC236}">
                <a16:creationId xmlns:a16="http://schemas.microsoft.com/office/drawing/2014/main" id="{137BCBA8-C0F7-2A5A-9357-27D8B83EB4C6}"/>
              </a:ext>
            </a:extLst>
          </p:cNvPr>
          <p:cNvSpPr/>
          <p:nvPr/>
        </p:nvSpPr>
        <p:spPr>
          <a:xfrm>
            <a:off x="6523423" y="3367273"/>
            <a:ext cx="1011778" cy="136586"/>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7" name="Oval 26">
            <a:extLst>
              <a:ext uri="{FF2B5EF4-FFF2-40B4-BE49-F238E27FC236}">
                <a16:creationId xmlns:a16="http://schemas.microsoft.com/office/drawing/2014/main" id="{BA1FAC07-F2C5-C306-8E80-A7043F0B3F57}"/>
              </a:ext>
            </a:extLst>
          </p:cNvPr>
          <p:cNvSpPr/>
          <p:nvPr/>
        </p:nvSpPr>
        <p:spPr>
          <a:xfrm>
            <a:off x="6451796" y="338646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03</a:t>
            </a:r>
          </a:p>
        </p:txBody>
      </p:sp>
      <p:sp>
        <p:nvSpPr>
          <p:cNvPr id="29" name="Oval 28">
            <a:extLst>
              <a:ext uri="{FF2B5EF4-FFF2-40B4-BE49-F238E27FC236}">
                <a16:creationId xmlns:a16="http://schemas.microsoft.com/office/drawing/2014/main" id="{11C22B26-D4E8-3D55-048E-758F29CF4596}"/>
              </a:ext>
            </a:extLst>
          </p:cNvPr>
          <p:cNvSpPr/>
          <p:nvPr/>
        </p:nvSpPr>
        <p:spPr>
          <a:xfrm>
            <a:off x="1563568" y="202565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0" name="Abgerundetes Rechteck 29">
            <a:extLst>
              <a:ext uri="{FF2B5EF4-FFF2-40B4-BE49-F238E27FC236}">
                <a16:creationId xmlns:a16="http://schemas.microsoft.com/office/drawing/2014/main" id="{A004944B-5C5C-3A0A-1442-8B30E5C325A1}"/>
              </a:ext>
            </a:extLst>
          </p:cNvPr>
          <p:cNvSpPr/>
          <p:nvPr/>
        </p:nvSpPr>
        <p:spPr>
          <a:xfrm>
            <a:off x="6536470" y="2037383"/>
            <a:ext cx="1534337" cy="132007"/>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1" name="Oval 30">
            <a:extLst>
              <a:ext uri="{FF2B5EF4-FFF2-40B4-BE49-F238E27FC236}">
                <a16:creationId xmlns:a16="http://schemas.microsoft.com/office/drawing/2014/main" id="{3EF95EAA-0D09-D2C5-49BE-A68F4159E7B7}"/>
              </a:ext>
            </a:extLst>
          </p:cNvPr>
          <p:cNvSpPr/>
          <p:nvPr/>
        </p:nvSpPr>
        <p:spPr>
          <a:xfrm>
            <a:off x="6463110" y="204451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11</a:t>
            </a:r>
          </a:p>
        </p:txBody>
      </p:sp>
      <p:sp>
        <p:nvSpPr>
          <p:cNvPr id="32" name="Oval 31">
            <a:extLst>
              <a:ext uri="{FF2B5EF4-FFF2-40B4-BE49-F238E27FC236}">
                <a16:creationId xmlns:a16="http://schemas.microsoft.com/office/drawing/2014/main" id="{4186364E-108F-078E-C6C0-29F64631A013}"/>
              </a:ext>
            </a:extLst>
          </p:cNvPr>
          <p:cNvSpPr/>
          <p:nvPr/>
        </p:nvSpPr>
        <p:spPr>
          <a:xfrm>
            <a:off x="1563568" y="309567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42" name="Grafik 41" descr="Ein Bild, das Text, Screenshot, Schrift, Dokument enthält.&#10;&#10;KI-generierte Inhalte können fehlerhaft sein.">
            <a:extLst>
              <a:ext uri="{FF2B5EF4-FFF2-40B4-BE49-F238E27FC236}">
                <a16:creationId xmlns:a16="http://schemas.microsoft.com/office/drawing/2014/main" id="{8FC4E519-62F6-3D4D-9B72-38F1B03EFA91}"/>
              </a:ext>
            </a:extLst>
          </p:cNvPr>
          <p:cNvPicPr>
            <a:picLocks noChangeAspect="1"/>
          </p:cNvPicPr>
          <p:nvPr/>
        </p:nvPicPr>
        <p:blipFill>
          <a:blip r:embed="rId7"/>
          <a:stretch>
            <a:fillRect/>
          </a:stretch>
        </p:blipFill>
        <p:spPr>
          <a:xfrm>
            <a:off x="6526155" y="4530522"/>
            <a:ext cx="1517730" cy="1380997"/>
          </a:xfrm>
          <a:prstGeom prst="roundRect">
            <a:avLst>
              <a:gd name="adj" fmla="val 3147"/>
            </a:avLst>
          </a:prstGeom>
        </p:spPr>
      </p:pic>
      <p:pic>
        <p:nvPicPr>
          <p:cNvPr id="44" name="Grafik 43" descr="Ein Bild, das Text, Papier, Schrift, Dokument enthält.&#10;&#10;KI-generierte Inhalte können fehlerhaft sein.">
            <a:extLst>
              <a:ext uri="{FF2B5EF4-FFF2-40B4-BE49-F238E27FC236}">
                <a16:creationId xmlns:a16="http://schemas.microsoft.com/office/drawing/2014/main" id="{5F4E70D5-004E-9DAE-1792-B08D14F60F5C}"/>
              </a:ext>
            </a:extLst>
          </p:cNvPr>
          <p:cNvPicPr>
            <a:picLocks noChangeAspect="1"/>
          </p:cNvPicPr>
          <p:nvPr/>
        </p:nvPicPr>
        <p:blipFill>
          <a:blip r:embed="rId8"/>
          <a:stretch>
            <a:fillRect/>
          </a:stretch>
        </p:blipFill>
        <p:spPr>
          <a:xfrm>
            <a:off x="8070806" y="4268546"/>
            <a:ext cx="1141155" cy="1649822"/>
          </a:xfrm>
          <a:prstGeom prst="roundRect">
            <a:avLst>
              <a:gd name="adj" fmla="val 2873"/>
            </a:avLst>
          </a:prstGeom>
        </p:spPr>
      </p:pic>
      <p:pic>
        <p:nvPicPr>
          <p:cNvPr id="46" name="Grafik 45" descr="Ein Bild, das Text, Schrift, Screenshot, Dokument enthält.&#10;&#10;KI-generierte Inhalte können fehlerhaft sein.">
            <a:extLst>
              <a:ext uri="{FF2B5EF4-FFF2-40B4-BE49-F238E27FC236}">
                <a16:creationId xmlns:a16="http://schemas.microsoft.com/office/drawing/2014/main" id="{35A4E9B2-01BE-F4C3-26D1-51BBE50BCE5D}"/>
              </a:ext>
            </a:extLst>
          </p:cNvPr>
          <p:cNvPicPr>
            <a:picLocks noChangeAspect="1"/>
          </p:cNvPicPr>
          <p:nvPr/>
        </p:nvPicPr>
        <p:blipFill>
          <a:blip r:embed="rId9"/>
          <a:stretch>
            <a:fillRect/>
          </a:stretch>
        </p:blipFill>
        <p:spPr>
          <a:xfrm>
            <a:off x="9241615" y="4788557"/>
            <a:ext cx="1667078" cy="1119606"/>
          </a:xfrm>
          <a:prstGeom prst="roundRect">
            <a:avLst>
              <a:gd name="adj" fmla="val 4895"/>
            </a:avLst>
          </a:prstGeom>
        </p:spPr>
      </p:pic>
      <p:sp>
        <p:nvSpPr>
          <p:cNvPr id="2" name="Footer Placeholder 1">
            <a:extLst>
              <a:ext uri="{FF2B5EF4-FFF2-40B4-BE49-F238E27FC236}">
                <a16:creationId xmlns:a16="http://schemas.microsoft.com/office/drawing/2014/main" id="{797A839D-C40A-3C13-D88D-EB220A62C51D}"/>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HOCHTIEF Group Report 2024, S. 292-294; Stora Enso Annual Report 2024, S. 123</a:t>
            </a:r>
          </a:p>
        </p:txBody>
      </p:sp>
      <p:sp>
        <p:nvSpPr>
          <p:cNvPr id="48" name="Abgerundetes Rechteck 21">
            <a:extLst>
              <a:ext uri="{FF2B5EF4-FFF2-40B4-BE49-F238E27FC236}">
                <a16:creationId xmlns:a16="http://schemas.microsoft.com/office/drawing/2014/main" id="{FBEECFD7-FD92-3DA9-CB77-D10107120027}"/>
              </a:ext>
            </a:extLst>
          </p:cNvPr>
          <p:cNvSpPr/>
          <p:nvPr/>
        </p:nvSpPr>
        <p:spPr>
          <a:xfrm>
            <a:off x="8076152" y="5769684"/>
            <a:ext cx="1135809" cy="148684"/>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0" name="Oval 49">
            <a:extLst>
              <a:ext uri="{FF2B5EF4-FFF2-40B4-BE49-F238E27FC236}">
                <a16:creationId xmlns:a16="http://schemas.microsoft.com/office/drawing/2014/main" id="{EB772A16-DF9A-C8D5-2B52-620DE2B9E910}"/>
              </a:ext>
            </a:extLst>
          </p:cNvPr>
          <p:cNvSpPr/>
          <p:nvPr/>
        </p:nvSpPr>
        <p:spPr>
          <a:xfrm>
            <a:off x="7985728" y="579614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51" name="Abgerundetes Rechteck 21">
            <a:extLst>
              <a:ext uri="{FF2B5EF4-FFF2-40B4-BE49-F238E27FC236}">
                <a16:creationId xmlns:a16="http://schemas.microsoft.com/office/drawing/2014/main" id="{9B4B594F-22D7-07CD-2350-EEB464881150}"/>
              </a:ext>
            </a:extLst>
          </p:cNvPr>
          <p:cNvSpPr/>
          <p:nvPr/>
        </p:nvSpPr>
        <p:spPr>
          <a:xfrm>
            <a:off x="8604316" y="5536566"/>
            <a:ext cx="396809" cy="45719"/>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3" name="Abgerundetes Rechteck 21">
            <a:extLst>
              <a:ext uri="{FF2B5EF4-FFF2-40B4-BE49-F238E27FC236}">
                <a16:creationId xmlns:a16="http://schemas.microsoft.com/office/drawing/2014/main" id="{AB8B47AC-D6F7-7106-7A79-9EFCEA7D73A2}"/>
              </a:ext>
            </a:extLst>
          </p:cNvPr>
          <p:cNvSpPr/>
          <p:nvPr/>
        </p:nvSpPr>
        <p:spPr>
          <a:xfrm>
            <a:off x="9442990" y="4779831"/>
            <a:ext cx="225788" cy="90613"/>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4" name="Oval 53">
            <a:extLst>
              <a:ext uri="{FF2B5EF4-FFF2-40B4-BE49-F238E27FC236}">
                <a16:creationId xmlns:a16="http://schemas.microsoft.com/office/drawing/2014/main" id="{D8132C66-B8C8-146D-DF33-2D2E05AF0EBA}"/>
              </a:ext>
            </a:extLst>
          </p:cNvPr>
          <p:cNvSpPr/>
          <p:nvPr/>
        </p:nvSpPr>
        <p:spPr>
          <a:xfrm>
            <a:off x="9606458" y="4713468"/>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55" name="Oval 54">
            <a:extLst>
              <a:ext uri="{FF2B5EF4-FFF2-40B4-BE49-F238E27FC236}">
                <a16:creationId xmlns:a16="http://schemas.microsoft.com/office/drawing/2014/main" id="{25F4A50A-1694-F434-70BC-755DEED3E706}"/>
              </a:ext>
            </a:extLst>
          </p:cNvPr>
          <p:cNvSpPr/>
          <p:nvPr/>
        </p:nvSpPr>
        <p:spPr>
          <a:xfrm>
            <a:off x="1563568" y="470381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59" name="Grafik 58">
            <a:extLst>
              <a:ext uri="{FF2B5EF4-FFF2-40B4-BE49-F238E27FC236}">
                <a16:creationId xmlns:a16="http://schemas.microsoft.com/office/drawing/2014/main" id="{4BE5321B-C8CE-9312-8F84-66EB48E930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00355" y="3796838"/>
            <a:ext cx="605669" cy="703357"/>
          </a:xfrm>
          <a:prstGeom prst="rect">
            <a:avLst/>
          </a:prstGeom>
        </p:spPr>
      </p:pic>
      <p:sp>
        <p:nvSpPr>
          <p:cNvPr id="11" name="Abgerundetes Rechteck 10">
            <a:extLst>
              <a:ext uri="{FF2B5EF4-FFF2-40B4-BE49-F238E27FC236}">
                <a16:creationId xmlns:a16="http://schemas.microsoft.com/office/drawing/2014/main" id="{92FA936F-AEA2-828C-60E0-697F2ECF8936}"/>
              </a:ext>
            </a:extLst>
          </p:cNvPr>
          <p:cNvSpPr/>
          <p:nvPr/>
        </p:nvSpPr>
        <p:spPr>
          <a:xfrm>
            <a:off x="6546806" y="2667011"/>
            <a:ext cx="1576893" cy="6829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32819548-D1CF-4867-889D-C4BF5897DB98}"/>
              </a:ext>
            </a:extLst>
          </p:cNvPr>
          <p:cNvSpPr/>
          <p:nvPr/>
        </p:nvSpPr>
        <p:spPr>
          <a:xfrm>
            <a:off x="6442269" y="264402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18</a:t>
            </a:r>
          </a:p>
        </p:txBody>
      </p:sp>
      <p:sp>
        <p:nvSpPr>
          <p:cNvPr id="15" name="Oval 14">
            <a:extLst>
              <a:ext uri="{FF2B5EF4-FFF2-40B4-BE49-F238E27FC236}">
                <a16:creationId xmlns:a16="http://schemas.microsoft.com/office/drawing/2014/main" id="{D81450DF-3FC9-536A-2C93-72ABC583CC8C}"/>
              </a:ext>
            </a:extLst>
          </p:cNvPr>
          <p:cNvSpPr/>
          <p:nvPr/>
        </p:nvSpPr>
        <p:spPr>
          <a:xfrm>
            <a:off x="1561431" y="432228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16" name="Abgerundetes Rechteck 21">
            <a:extLst>
              <a:ext uri="{FF2B5EF4-FFF2-40B4-BE49-F238E27FC236}">
                <a16:creationId xmlns:a16="http://schemas.microsoft.com/office/drawing/2014/main" id="{8B5BFFDA-A2FE-60F3-BF3B-ADCB8BDF7E1B}"/>
              </a:ext>
            </a:extLst>
          </p:cNvPr>
          <p:cNvSpPr/>
          <p:nvPr/>
        </p:nvSpPr>
        <p:spPr>
          <a:xfrm>
            <a:off x="6536470" y="4970290"/>
            <a:ext cx="1504682" cy="104536"/>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7" name="Oval 16">
            <a:extLst>
              <a:ext uri="{FF2B5EF4-FFF2-40B4-BE49-F238E27FC236}">
                <a16:creationId xmlns:a16="http://schemas.microsoft.com/office/drawing/2014/main" id="{37F586E9-788F-EE52-8C0B-56B1683ACADE}"/>
              </a:ext>
            </a:extLst>
          </p:cNvPr>
          <p:cNvSpPr/>
          <p:nvPr/>
        </p:nvSpPr>
        <p:spPr>
          <a:xfrm>
            <a:off x="6463110" y="4918022"/>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11</a:t>
            </a:r>
          </a:p>
        </p:txBody>
      </p:sp>
      <p:sp>
        <p:nvSpPr>
          <p:cNvPr id="19" name="Oval 18">
            <a:extLst>
              <a:ext uri="{FF2B5EF4-FFF2-40B4-BE49-F238E27FC236}">
                <a16:creationId xmlns:a16="http://schemas.microsoft.com/office/drawing/2014/main" id="{DA226D52-6FB6-3810-827B-6A3D8DD6C2D1}"/>
              </a:ext>
            </a:extLst>
          </p:cNvPr>
          <p:cNvSpPr/>
          <p:nvPr/>
        </p:nvSpPr>
        <p:spPr>
          <a:xfrm>
            <a:off x="6463110" y="502422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12</a:t>
            </a:r>
          </a:p>
        </p:txBody>
      </p:sp>
      <p:sp>
        <p:nvSpPr>
          <p:cNvPr id="34" name="Abgerundetes Rechteck 33">
            <a:extLst>
              <a:ext uri="{FF2B5EF4-FFF2-40B4-BE49-F238E27FC236}">
                <a16:creationId xmlns:a16="http://schemas.microsoft.com/office/drawing/2014/main" id="{7D6C29B2-F855-FE66-597F-81B79038F6B1}"/>
              </a:ext>
            </a:extLst>
          </p:cNvPr>
          <p:cNvSpPr/>
          <p:nvPr/>
        </p:nvSpPr>
        <p:spPr>
          <a:xfrm>
            <a:off x="8078598" y="5353122"/>
            <a:ext cx="1133363" cy="16575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2" name="Oval 51">
            <a:extLst>
              <a:ext uri="{FF2B5EF4-FFF2-40B4-BE49-F238E27FC236}">
                <a16:creationId xmlns:a16="http://schemas.microsoft.com/office/drawing/2014/main" id="{A4DCE836-4662-0BCA-D05A-D6B63969E483}"/>
              </a:ext>
            </a:extLst>
          </p:cNvPr>
          <p:cNvSpPr/>
          <p:nvPr/>
        </p:nvSpPr>
        <p:spPr>
          <a:xfrm>
            <a:off x="8962809" y="547774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35" name="Oval 34">
            <a:extLst>
              <a:ext uri="{FF2B5EF4-FFF2-40B4-BE49-F238E27FC236}">
                <a16:creationId xmlns:a16="http://schemas.microsoft.com/office/drawing/2014/main" id="{9C0FD651-1F8E-E9AF-F879-10CBEA75F984}"/>
              </a:ext>
            </a:extLst>
          </p:cNvPr>
          <p:cNvSpPr/>
          <p:nvPr/>
        </p:nvSpPr>
        <p:spPr>
          <a:xfrm>
            <a:off x="9157242" y="529609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36" name="Oval 35">
            <a:extLst>
              <a:ext uri="{FF2B5EF4-FFF2-40B4-BE49-F238E27FC236}">
                <a16:creationId xmlns:a16="http://schemas.microsoft.com/office/drawing/2014/main" id="{06D9D60A-1588-91EE-B748-B197075C78F4}"/>
              </a:ext>
            </a:extLst>
          </p:cNvPr>
          <p:cNvSpPr/>
          <p:nvPr/>
        </p:nvSpPr>
        <p:spPr>
          <a:xfrm>
            <a:off x="6437943" y="6049766"/>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Tree>
    <p:extLst>
      <p:ext uri="{BB962C8B-B14F-4D97-AF65-F5344CB8AC3E}">
        <p14:creationId xmlns:p14="http://schemas.microsoft.com/office/powerpoint/2010/main" val="2127090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06B8-E23F-8D3A-4497-27FCFAB9E10F}"/>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5CCECF09-57F5-DD39-4F27-18A609B09291}"/>
              </a:ext>
            </a:extLst>
          </p:cNvPr>
          <p:cNvSpPr/>
          <p:nvPr/>
        </p:nvSpPr>
        <p:spPr>
          <a:xfrm>
            <a:off x="1649435" y="1642957"/>
            <a:ext cx="4604610" cy="1324501"/>
          </a:xfrm>
          <a:prstGeom prst="roundRect">
            <a:avLst>
              <a:gd name="adj" fmla="val 61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600"/>
              </a:spcAft>
            </a:pPr>
            <a:r>
              <a:rPr lang="de-DE" spc="-25">
                <a:solidFill>
                  <a:schemeClr val="tx1"/>
                </a:solidFill>
                <a:latin typeface="Inter Light" panose="020F0502020204030204"/>
                <a:cs typeface="Bai Jamjuree" pitchFamily="2" charset="-34"/>
              </a:rPr>
              <a:t>S3-5_01: Partizipation bei Zielsetzung </a:t>
            </a:r>
          </a:p>
          <a:p>
            <a:pPr defTabSz="228600">
              <a:spcAft>
                <a:spcPts val="600"/>
              </a:spcAft>
            </a:pPr>
            <a:r>
              <a:rPr lang="de-DE" spc="-25">
                <a:solidFill>
                  <a:schemeClr val="tx1"/>
                </a:solidFill>
                <a:latin typeface="Inter Light" panose="020F0502020204030204"/>
                <a:cs typeface="Bai Jamjuree" pitchFamily="2" charset="-34"/>
              </a:rPr>
              <a:t>S3-5_02: Partizipation bei Leistungsüberwachung der Ziele </a:t>
            </a:r>
          </a:p>
          <a:p>
            <a:pPr defTabSz="228600">
              <a:spcAft>
                <a:spcPts val="600"/>
              </a:spcAft>
            </a:pPr>
            <a:r>
              <a:rPr lang="de-DE" spc="-25">
                <a:solidFill>
                  <a:schemeClr val="tx1"/>
                </a:solidFill>
                <a:latin typeface="Inter Light" panose="020F0502020204030204"/>
                <a:cs typeface="Bai Jamjuree" pitchFamily="2" charset="-34"/>
              </a:rPr>
              <a:t>S3-5_03: Partizipation bei Ableitung von Verbesserungen</a:t>
            </a:r>
          </a:p>
          <a:p>
            <a:pPr defTabSz="228600">
              <a:spcAft>
                <a:spcPts val="600"/>
              </a:spcAft>
            </a:pPr>
            <a:r>
              <a:rPr lang="de-DE" spc="-25">
                <a:solidFill>
                  <a:srgbClr val="A2A3AD"/>
                </a:solidFill>
                <a:latin typeface="Inter Light" panose="020F0502020204030204"/>
                <a:cs typeface="Bai Jamjuree" pitchFamily="2" charset="-34"/>
              </a:rPr>
              <a:t>S3-5_04 (v): Angestrebten Verbesserungen im Leben der betroffenen Gemeinschaften</a:t>
            </a:r>
          </a:p>
          <a:p>
            <a:pPr defTabSz="228600">
              <a:spcAft>
                <a:spcPts val="600"/>
              </a:spcAft>
            </a:pPr>
            <a:r>
              <a:rPr lang="de-DE" spc="-50">
                <a:solidFill>
                  <a:srgbClr val="A2A3AD"/>
                </a:solidFill>
                <a:latin typeface="Inter Light" panose="020F0502020204030204"/>
                <a:cs typeface="Bai Jamjuree" pitchFamily="2" charset="-34"/>
              </a:rPr>
              <a:t>S3-5_05 (v): Zeitlichen Stabilität von Zielen (Definitionen &amp; Methoden zur Vergleichbarkeit)</a:t>
            </a:r>
          </a:p>
          <a:p>
            <a:pPr defTabSz="228600">
              <a:spcAft>
                <a:spcPts val="600"/>
              </a:spcAft>
            </a:pPr>
            <a:r>
              <a:rPr lang="de-DE" spc="-25">
                <a:solidFill>
                  <a:srgbClr val="A2A3AD"/>
                </a:solidFill>
                <a:latin typeface="Inter Light" panose="020F0502020204030204"/>
                <a:cs typeface="Bai Jamjuree" pitchFamily="2" charset="-34"/>
              </a:rPr>
              <a:t>S3-5_06 (v): Zielgrundlage – Standards oder Selbstverpflichtungen </a:t>
            </a:r>
          </a:p>
          <a:p>
            <a:pPr defTabSz="228600">
              <a:spcAft>
                <a:spcPts val="300"/>
              </a:spcAft>
            </a:pPr>
            <a:endParaRPr lang="de-DE" spc="-25">
              <a:solidFill>
                <a:srgbClr val="A2A3AD"/>
              </a:solidFill>
              <a:latin typeface="Inter Light" panose="020F0502020204030204"/>
              <a:cs typeface="Bai Jamjuree" pitchFamily="2" charset="-34"/>
            </a:endParaRPr>
          </a:p>
        </p:txBody>
      </p:sp>
      <p:sp>
        <p:nvSpPr>
          <p:cNvPr id="38" name="Slide Number Placeholder 37">
            <a:extLst>
              <a:ext uri="{FF2B5EF4-FFF2-40B4-BE49-F238E27FC236}">
                <a16:creationId xmlns:a16="http://schemas.microsoft.com/office/drawing/2014/main" id="{0CADD0FF-3794-AB5F-52A9-6A697CDA18D1}"/>
              </a:ext>
            </a:extLst>
          </p:cNvPr>
          <p:cNvSpPr>
            <a:spLocks noGrp="1"/>
          </p:cNvSpPr>
          <p:nvPr>
            <p:ph type="sldNum" sz="quarter" idx="11"/>
          </p:nvPr>
        </p:nvSpPr>
        <p:spPr/>
        <p:txBody>
          <a:bodyPr/>
          <a:lstStyle/>
          <a:p>
            <a:fld id="{5237CC50-559B-734E-9989-0D093A8E99B9}" type="slidenum">
              <a:rPr lang="en-US" smtClean="0"/>
              <a:pPr/>
              <a:t>23</a:t>
            </a:fld>
            <a:endParaRPr lang="en-US"/>
          </a:p>
        </p:txBody>
      </p:sp>
      <p:sp>
        <p:nvSpPr>
          <p:cNvPr id="5" name="Text Placeholder 4">
            <a:extLst>
              <a:ext uri="{FF2B5EF4-FFF2-40B4-BE49-F238E27FC236}">
                <a16:creationId xmlns:a16="http://schemas.microsoft.com/office/drawing/2014/main" id="{9C02F571-7984-FD17-A908-2E12D51DE017}"/>
              </a:ext>
            </a:extLst>
          </p:cNvPr>
          <p:cNvSpPr>
            <a:spLocks noGrp="1"/>
          </p:cNvSpPr>
          <p:nvPr>
            <p:ph type="body" sz="quarter" idx="12"/>
          </p:nvPr>
        </p:nvSpPr>
        <p:spPr/>
        <p:txBody>
          <a:bodyPr/>
          <a:lstStyle/>
          <a:p>
            <a:r>
              <a:rPr lang="de-DE"/>
              <a:t>Fokus: Datenpunkte des S3 – Betroffene Gemeinschaften</a:t>
            </a:r>
          </a:p>
        </p:txBody>
      </p:sp>
      <p:sp>
        <p:nvSpPr>
          <p:cNvPr id="20" name="Rounded Rectangle 19">
            <a:extLst>
              <a:ext uri="{FF2B5EF4-FFF2-40B4-BE49-F238E27FC236}">
                <a16:creationId xmlns:a16="http://schemas.microsoft.com/office/drawing/2014/main" id="{18B0D1FC-900B-D656-C5AC-3CE59A0A7A4C}"/>
              </a:ext>
            </a:extLst>
          </p:cNvPr>
          <p:cNvSpPr/>
          <p:nvPr/>
        </p:nvSpPr>
        <p:spPr>
          <a:xfrm>
            <a:off x="635042" y="1361752"/>
            <a:ext cx="2166114"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S3-5 Ziele,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MDR-T (T = Targets)</a:t>
            </a:r>
          </a:p>
        </p:txBody>
      </p:sp>
      <p:sp>
        <p:nvSpPr>
          <p:cNvPr id="58" name="TextBox 57">
            <a:extLst>
              <a:ext uri="{FF2B5EF4-FFF2-40B4-BE49-F238E27FC236}">
                <a16:creationId xmlns:a16="http://schemas.microsoft.com/office/drawing/2014/main" id="{D4A06AD2-A3DE-112A-24CE-A57848225FD4}"/>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0ED5B1DC-DE2E-29EE-BDFA-559859F157D8}"/>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Quellen: HOCHTIEF Group Report 2024, S. 292-294; Iveco Annual Report 2024, S. 112 </a:t>
            </a:r>
          </a:p>
        </p:txBody>
      </p:sp>
      <p:sp>
        <p:nvSpPr>
          <p:cNvPr id="33" name="Title 3">
            <a:extLst>
              <a:ext uri="{FF2B5EF4-FFF2-40B4-BE49-F238E27FC236}">
                <a16:creationId xmlns:a16="http://schemas.microsoft.com/office/drawing/2014/main" id="{58C6588F-92D2-9B5B-38BF-ADB330502887}"/>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S3-5) Ziele im Zusammenhang mit betroffenen Gemeinschaften</a:t>
            </a:r>
          </a:p>
        </p:txBody>
      </p:sp>
      <p:sp>
        <p:nvSpPr>
          <p:cNvPr id="28" name="Rounded Rectangle 20">
            <a:extLst>
              <a:ext uri="{FF2B5EF4-FFF2-40B4-BE49-F238E27FC236}">
                <a16:creationId xmlns:a16="http://schemas.microsoft.com/office/drawing/2014/main" id="{A80E4879-A9A5-BE21-0B3D-7ED0F6F8E80A}"/>
              </a:ext>
            </a:extLst>
          </p:cNvPr>
          <p:cNvSpPr/>
          <p:nvPr/>
        </p:nvSpPr>
        <p:spPr>
          <a:xfrm>
            <a:off x="639988" y="1641218"/>
            <a:ext cx="894522" cy="1324501"/>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S3-5:</a:t>
            </a:r>
            <a:br>
              <a:rPr lang="de-DE" b="1" spc="-25">
                <a:solidFill>
                  <a:schemeClr val="tx1"/>
                </a:solidFill>
                <a:latin typeface="Inter Light" panose="020F0502020204030204"/>
                <a:cs typeface="Bai Jamjuree" pitchFamily="2" charset="-34"/>
              </a:rPr>
            </a:br>
            <a:r>
              <a:rPr lang="de-DE" b="1" spc="-20">
                <a:solidFill>
                  <a:schemeClr val="tx1"/>
                </a:solidFill>
                <a:latin typeface="Inter Light" panose="020F0502020204030204"/>
                <a:cs typeface="Bai Jamjuree" pitchFamily="2" charset="-34"/>
              </a:rPr>
              <a:t>Ziele </a:t>
            </a:r>
            <a:br>
              <a:rPr lang="de-DE" b="1" spc="-20">
                <a:solidFill>
                  <a:schemeClr val="tx1"/>
                </a:solidFill>
                <a:latin typeface="Inter Light" panose="020F0502020204030204"/>
                <a:cs typeface="Bai Jamjuree" pitchFamily="2" charset="-34"/>
              </a:rPr>
            </a:br>
            <a:r>
              <a:rPr lang="de-DE" b="1" spc="-20">
                <a:solidFill>
                  <a:schemeClr val="tx1"/>
                </a:solidFill>
                <a:latin typeface="Inter Light" panose="020F0502020204030204"/>
                <a:cs typeface="Bai Jamjuree" pitchFamily="2" charset="-34"/>
              </a:rPr>
              <a:t>betroffene Gemein-</a:t>
            </a:r>
            <a:r>
              <a:rPr lang="de-DE" b="1" spc="-20" err="1">
                <a:solidFill>
                  <a:schemeClr val="tx1"/>
                </a:solidFill>
                <a:latin typeface="Inter Light" panose="020F0502020204030204"/>
                <a:cs typeface="Bai Jamjuree" pitchFamily="2" charset="-34"/>
              </a:rPr>
              <a:t>schaften</a:t>
            </a:r>
            <a:endParaRPr lang="de-DE" b="1" spc="-20">
              <a:solidFill>
                <a:schemeClr val="tx1"/>
              </a:solidFill>
              <a:latin typeface="Inter Light" panose="020F0502020204030204"/>
              <a:cs typeface="Bai Jamjuree" pitchFamily="2" charset="-34"/>
            </a:endParaRPr>
          </a:p>
        </p:txBody>
      </p:sp>
      <p:sp>
        <p:nvSpPr>
          <p:cNvPr id="6" name="Rounded Rectangle 8">
            <a:extLst>
              <a:ext uri="{FF2B5EF4-FFF2-40B4-BE49-F238E27FC236}">
                <a16:creationId xmlns:a16="http://schemas.microsoft.com/office/drawing/2014/main" id="{86246864-579A-2949-1C7E-C24AD677E1D4}"/>
              </a:ext>
            </a:extLst>
          </p:cNvPr>
          <p:cNvSpPr/>
          <p:nvPr/>
        </p:nvSpPr>
        <p:spPr>
          <a:xfrm>
            <a:off x="6443181" y="1648564"/>
            <a:ext cx="5309102" cy="3966382"/>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2926AB8B-D5F8-DFF9-8568-E27271A117C5}"/>
              </a:ext>
            </a:extLst>
          </p:cNvPr>
          <p:cNvSpPr/>
          <p:nvPr/>
        </p:nvSpPr>
        <p:spPr>
          <a:xfrm>
            <a:off x="1034981" y="1982127"/>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56" name="Oval 55">
            <a:extLst>
              <a:ext uri="{FF2B5EF4-FFF2-40B4-BE49-F238E27FC236}">
                <a16:creationId xmlns:a16="http://schemas.microsoft.com/office/drawing/2014/main" id="{D2E86DF3-B429-4825-8A16-54C4F0086CDD}"/>
              </a:ext>
            </a:extLst>
          </p:cNvPr>
          <p:cNvSpPr/>
          <p:nvPr/>
        </p:nvSpPr>
        <p:spPr>
          <a:xfrm>
            <a:off x="1563569" y="164856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 name="Rounded Rectangle 48">
            <a:extLst>
              <a:ext uri="{FF2B5EF4-FFF2-40B4-BE49-F238E27FC236}">
                <a16:creationId xmlns:a16="http://schemas.microsoft.com/office/drawing/2014/main" id="{37CB40FD-F2D8-6237-68A4-C512F27DD015}"/>
              </a:ext>
            </a:extLst>
          </p:cNvPr>
          <p:cNvSpPr/>
          <p:nvPr/>
        </p:nvSpPr>
        <p:spPr>
          <a:xfrm>
            <a:off x="1655424" y="3085210"/>
            <a:ext cx="4604610" cy="2530008"/>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36000" rtlCol="0" anchor="t"/>
          <a:lstStyle/>
          <a:p>
            <a:pPr defTabSz="228600">
              <a:lnSpc>
                <a:spcPts val="980"/>
              </a:lnSpc>
              <a:spcAft>
                <a:spcPts val="800"/>
              </a:spcAft>
            </a:pPr>
            <a:r>
              <a:rPr lang="de-DE" i="1" spc="-25">
                <a:solidFill>
                  <a:srgbClr val="A2A3AD"/>
                </a:solidFill>
                <a:latin typeface="Inter Light" panose="020F0502020204030204"/>
                <a:cs typeface="Bai Jamjuree" pitchFamily="2" charset="-34"/>
              </a:rPr>
              <a:t>S3.MDR-T_01: Beziehung zu Konzept bzw. Strategie​​​</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S3.MDR-T_02 / 03: Ziel (messbar)​​​/ Art des Ziels​​​</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S3.MDR-T_04/05/06/07: Anwendungsbereichs / Ausgangswert / Basisjahr / Zeitraum​​​</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S3.MDR-T_08: Angabe von Meilensteinen oder Zwischenzielen​​​</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S3.MDR-T_09/10: Verwendete Methoden &amp; Annahmen / wissenschaftliche Basis​​</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S3.MDR-T_11: Stakeholder-Einbeziehung bei Zielsetzung (ob und wie)​​​</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S3.MDR-T_12/13: Zieländerungen / Leistung im Verhältnis zum offengelegten Ziel​​​</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S3.MDR-T_14/15 (v): Zeitrahmen bis Zielsetzung / Begründung für fehlende Ziele​​​</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S3.MDR-T_16: Wirksamkeit in Bezug auf wesentliche Nachhaltigkeitsthemen​​​</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S3.MDR-T_17: Prozesse zur Überwachung der Wirksamkeit v. Maßnahmen/Konzepten​​​</a:t>
            </a:r>
          </a:p>
          <a:p>
            <a:pPr defTabSz="228600">
              <a:lnSpc>
                <a:spcPts val="980"/>
              </a:lnSpc>
              <a:spcAft>
                <a:spcPts val="800"/>
              </a:spcAft>
            </a:pPr>
            <a:r>
              <a:rPr lang="de-DE" i="1" spc="-25">
                <a:solidFill>
                  <a:srgbClr val="A2A3AD"/>
                </a:solidFill>
                <a:latin typeface="Inter Light" panose="020F0502020204030204"/>
                <a:cs typeface="Bai Jamjuree" pitchFamily="2" charset="-34"/>
              </a:rPr>
              <a:t>S3.MDR-T_18/19: Ambitionsniveau &amp; Indikatoren / Basisjahr zur Fortschrittsbewertung​​</a:t>
            </a:r>
          </a:p>
          <a:p>
            <a:pPr defTabSz="228600">
              <a:spcAft>
                <a:spcPts val="800"/>
              </a:spcAft>
            </a:pPr>
            <a:endParaRPr lang="de-DE" spc="-25">
              <a:solidFill>
                <a:schemeClr val="tx1"/>
              </a:solidFill>
              <a:latin typeface="Inter Light" panose="020F0502020204030204"/>
              <a:cs typeface="Bai Jamjuree" pitchFamily="2" charset="-34"/>
            </a:endParaRPr>
          </a:p>
        </p:txBody>
      </p:sp>
      <p:sp>
        <p:nvSpPr>
          <p:cNvPr id="7" name="Rounded Rectangle 20">
            <a:extLst>
              <a:ext uri="{FF2B5EF4-FFF2-40B4-BE49-F238E27FC236}">
                <a16:creationId xmlns:a16="http://schemas.microsoft.com/office/drawing/2014/main" id="{22F54594-326E-DDF9-3ED1-325F45EAA905}"/>
              </a:ext>
            </a:extLst>
          </p:cNvPr>
          <p:cNvSpPr/>
          <p:nvPr/>
        </p:nvSpPr>
        <p:spPr>
          <a:xfrm>
            <a:off x="641030" y="3084938"/>
            <a:ext cx="894522" cy="2530008"/>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S3.MDR-T:</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zu Zielen </a:t>
            </a:r>
          </a:p>
        </p:txBody>
      </p:sp>
      <p:sp>
        <p:nvSpPr>
          <p:cNvPr id="8" name="Oval 7">
            <a:extLst>
              <a:ext uri="{FF2B5EF4-FFF2-40B4-BE49-F238E27FC236}">
                <a16:creationId xmlns:a16="http://schemas.microsoft.com/office/drawing/2014/main" id="{5BC0F40E-6C37-0065-E674-195610397ECD}"/>
              </a:ext>
            </a:extLst>
          </p:cNvPr>
          <p:cNvSpPr/>
          <p:nvPr/>
        </p:nvSpPr>
        <p:spPr>
          <a:xfrm>
            <a:off x="1310655" y="408777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pic>
        <p:nvPicPr>
          <p:cNvPr id="9" name="Picture 4" descr="Home">
            <a:extLst>
              <a:ext uri="{FF2B5EF4-FFF2-40B4-BE49-F238E27FC236}">
                <a16:creationId xmlns:a16="http://schemas.microsoft.com/office/drawing/2014/main" id="{9AAEEDE7-E030-BB91-7D35-9177AE4CEE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06" b="18249"/>
          <a:stretch/>
        </p:blipFill>
        <p:spPr bwMode="auto">
          <a:xfrm>
            <a:off x="8165802" y="2473167"/>
            <a:ext cx="783016" cy="260918"/>
          </a:xfrm>
          <a:prstGeom prst="roundRect">
            <a:avLst>
              <a:gd name="adj" fmla="val 7617"/>
            </a:avLst>
          </a:prstGeom>
          <a:noFill/>
          <a:extLst>
            <a:ext uri="{909E8E84-426E-40DD-AFC4-6F175D3DCCD1}">
              <a14:hiddenFill xmlns:a14="http://schemas.microsoft.com/office/drawing/2010/main">
                <a:solidFill>
                  <a:srgbClr val="FFFFFF"/>
                </a:solidFill>
              </a14:hiddenFill>
            </a:ext>
          </a:extLst>
        </p:spPr>
      </p:pic>
      <p:pic>
        <p:nvPicPr>
          <p:cNvPr id="10" name="Grafik 9" descr="Ein Bild, das Text, Schrift, Screenshot, Brief enthält.&#10;&#10;KI-generierte Inhalte können fehlerhaft sein.">
            <a:extLst>
              <a:ext uri="{FF2B5EF4-FFF2-40B4-BE49-F238E27FC236}">
                <a16:creationId xmlns:a16="http://schemas.microsoft.com/office/drawing/2014/main" id="{66A89603-7F55-76BC-EB07-6D6FF91998FD}"/>
              </a:ext>
            </a:extLst>
          </p:cNvPr>
          <p:cNvPicPr>
            <a:picLocks noChangeAspect="1"/>
          </p:cNvPicPr>
          <p:nvPr/>
        </p:nvPicPr>
        <p:blipFill>
          <a:blip r:embed="rId4"/>
          <a:stretch>
            <a:fillRect/>
          </a:stretch>
        </p:blipFill>
        <p:spPr>
          <a:xfrm>
            <a:off x="6545969" y="3226111"/>
            <a:ext cx="2402849" cy="1545382"/>
          </a:xfrm>
          <a:prstGeom prst="roundRect">
            <a:avLst>
              <a:gd name="adj" fmla="val 2848"/>
            </a:avLst>
          </a:prstGeom>
        </p:spPr>
      </p:pic>
      <p:sp>
        <p:nvSpPr>
          <p:cNvPr id="11" name="Rounded Rectangle 2">
            <a:extLst>
              <a:ext uri="{FF2B5EF4-FFF2-40B4-BE49-F238E27FC236}">
                <a16:creationId xmlns:a16="http://schemas.microsoft.com/office/drawing/2014/main" id="{2EC1A2FF-EB15-7B1A-6F43-D4D1566A68AC}"/>
              </a:ext>
            </a:extLst>
          </p:cNvPr>
          <p:cNvSpPr/>
          <p:nvPr/>
        </p:nvSpPr>
        <p:spPr>
          <a:xfrm>
            <a:off x="4108787" y="5666744"/>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14 &amp; 15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15" name="Grafik 14" descr="Ein Bild, das Text, Schrift enthält.&#10;&#10;KI-generierte Inhalte können fehlerhaft sein.">
            <a:extLst>
              <a:ext uri="{FF2B5EF4-FFF2-40B4-BE49-F238E27FC236}">
                <a16:creationId xmlns:a16="http://schemas.microsoft.com/office/drawing/2014/main" id="{C37C314C-8EDB-858A-AE3D-3B347141C922}"/>
              </a:ext>
            </a:extLst>
          </p:cNvPr>
          <p:cNvPicPr>
            <a:picLocks noChangeAspect="1"/>
          </p:cNvPicPr>
          <p:nvPr/>
        </p:nvPicPr>
        <p:blipFill>
          <a:blip r:embed="rId5"/>
          <a:stretch>
            <a:fillRect/>
          </a:stretch>
        </p:blipFill>
        <p:spPr>
          <a:xfrm>
            <a:off x="6545969" y="2780649"/>
            <a:ext cx="2404800" cy="423244"/>
          </a:xfrm>
          <a:prstGeom prst="roundRect">
            <a:avLst>
              <a:gd name="adj" fmla="val 8357"/>
            </a:avLst>
          </a:prstGeom>
        </p:spPr>
      </p:pic>
      <p:pic>
        <p:nvPicPr>
          <p:cNvPr id="17" name="Grafik 16" descr="Ein Bild, das Text, Screenshot, Schrift, Algebra enthält.&#10;&#10;KI-generierte Inhalte können fehlerhaft sein.">
            <a:extLst>
              <a:ext uri="{FF2B5EF4-FFF2-40B4-BE49-F238E27FC236}">
                <a16:creationId xmlns:a16="http://schemas.microsoft.com/office/drawing/2014/main" id="{9F72160D-599F-7043-BEDF-DDCCA2D72951}"/>
              </a:ext>
            </a:extLst>
          </p:cNvPr>
          <p:cNvPicPr>
            <a:picLocks noChangeAspect="1"/>
          </p:cNvPicPr>
          <p:nvPr/>
        </p:nvPicPr>
        <p:blipFill>
          <a:blip r:embed="rId6"/>
          <a:stretch>
            <a:fillRect/>
          </a:stretch>
        </p:blipFill>
        <p:spPr>
          <a:xfrm>
            <a:off x="9215392" y="2785049"/>
            <a:ext cx="2402849" cy="566642"/>
          </a:xfrm>
          <a:prstGeom prst="roundRect">
            <a:avLst>
              <a:gd name="adj" fmla="val 5716"/>
            </a:avLst>
          </a:prstGeom>
        </p:spPr>
      </p:pic>
      <p:pic>
        <p:nvPicPr>
          <p:cNvPr id="19" name="Grafik 18" descr="Ein Bild, das Text, Screenshot, Schrift, Algebra enthält.&#10;&#10;KI-generierte Inhalte können fehlerhaft sein.">
            <a:extLst>
              <a:ext uri="{FF2B5EF4-FFF2-40B4-BE49-F238E27FC236}">
                <a16:creationId xmlns:a16="http://schemas.microsoft.com/office/drawing/2014/main" id="{3952D266-C46F-C9A6-0278-823D12898065}"/>
              </a:ext>
            </a:extLst>
          </p:cNvPr>
          <p:cNvPicPr>
            <a:picLocks noChangeAspect="1"/>
          </p:cNvPicPr>
          <p:nvPr/>
        </p:nvPicPr>
        <p:blipFill>
          <a:blip r:embed="rId7"/>
          <a:stretch>
            <a:fillRect/>
          </a:stretch>
        </p:blipFill>
        <p:spPr>
          <a:xfrm>
            <a:off x="9215391" y="3382408"/>
            <a:ext cx="2402849" cy="363393"/>
          </a:xfrm>
          <a:prstGeom prst="roundRect">
            <a:avLst>
              <a:gd name="adj" fmla="val 10026"/>
            </a:avLst>
          </a:prstGeom>
        </p:spPr>
      </p:pic>
      <p:sp>
        <p:nvSpPr>
          <p:cNvPr id="21" name="Abgerundetes Rechteck 21">
            <a:extLst>
              <a:ext uri="{FF2B5EF4-FFF2-40B4-BE49-F238E27FC236}">
                <a16:creationId xmlns:a16="http://schemas.microsoft.com/office/drawing/2014/main" id="{53BD4D84-88C2-46E6-A2EE-61A1FEA50EC3}"/>
              </a:ext>
            </a:extLst>
          </p:cNvPr>
          <p:cNvSpPr/>
          <p:nvPr/>
        </p:nvSpPr>
        <p:spPr>
          <a:xfrm>
            <a:off x="9499297" y="2930363"/>
            <a:ext cx="1183650" cy="61843"/>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pic>
        <p:nvPicPr>
          <p:cNvPr id="9218" name="Picture 2" descr="IVECO">
            <a:extLst>
              <a:ext uri="{FF2B5EF4-FFF2-40B4-BE49-F238E27FC236}">
                <a16:creationId xmlns:a16="http://schemas.microsoft.com/office/drawing/2014/main" id="{2C14791A-03D3-C4BB-B1F7-1232AE4B73E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686"/>
          <a:stretch/>
        </p:blipFill>
        <p:spPr bwMode="auto">
          <a:xfrm>
            <a:off x="10768854" y="2536778"/>
            <a:ext cx="927718" cy="372146"/>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8F2026EF-5E31-61AA-13BB-47ABFEB28D47}"/>
              </a:ext>
            </a:extLst>
          </p:cNvPr>
          <p:cNvSpPr/>
          <p:nvPr/>
        </p:nvSpPr>
        <p:spPr>
          <a:xfrm>
            <a:off x="11552874" y="295758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23" name="Abgerundetes Rechteck 21">
            <a:extLst>
              <a:ext uri="{FF2B5EF4-FFF2-40B4-BE49-F238E27FC236}">
                <a16:creationId xmlns:a16="http://schemas.microsoft.com/office/drawing/2014/main" id="{4EEC9D00-C448-F18B-E6AC-89CDB1FF3C1D}"/>
              </a:ext>
            </a:extLst>
          </p:cNvPr>
          <p:cNvSpPr/>
          <p:nvPr/>
        </p:nvSpPr>
        <p:spPr>
          <a:xfrm>
            <a:off x="10145017" y="2994368"/>
            <a:ext cx="478233" cy="55727"/>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4" name="Oval 23">
            <a:extLst>
              <a:ext uri="{FF2B5EF4-FFF2-40B4-BE49-F238E27FC236}">
                <a16:creationId xmlns:a16="http://schemas.microsoft.com/office/drawing/2014/main" id="{D7D82A75-7223-1573-5E8E-2CEBDEB00C2C}"/>
              </a:ext>
            </a:extLst>
          </p:cNvPr>
          <p:cNvSpPr/>
          <p:nvPr/>
        </p:nvSpPr>
        <p:spPr>
          <a:xfrm>
            <a:off x="9151347" y="294126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26" name="Abgerundetes Rechteck 21">
            <a:extLst>
              <a:ext uri="{FF2B5EF4-FFF2-40B4-BE49-F238E27FC236}">
                <a16:creationId xmlns:a16="http://schemas.microsoft.com/office/drawing/2014/main" id="{C7DEB736-94D5-FB80-33ED-61B1E1A38BC9}"/>
              </a:ext>
            </a:extLst>
          </p:cNvPr>
          <p:cNvSpPr/>
          <p:nvPr/>
        </p:nvSpPr>
        <p:spPr>
          <a:xfrm>
            <a:off x="11181960" y="2932868"/>
            <a:ext cx="104536" cy="59338"/>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7" name="Oval 26">
            <a:extLst>
              <a:ext uri="{FF2B5EF4-FFF2-40B4-BE49-F238E27FC236}">
                <a16:creationId xmlns:a16="http://schemas.microsoft.com/office/drawing/2014/main" id="{F86564C4-4C43-702A-D210-F5E38897926C}"/>
              </a:ext>
            </a:extLst>
          </p:cNvPr>
          <p:cNvSpPr/>
          <p:nvPr/>
        </p:nvSpPr>
        <p:spPr>
          <a:xfrm>
            <a:off x="11175286" y="278873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29" name="Abgerundetes Rechteck 21">
            <a:extLst>
              <a:ext uri="{FF2B5EF4-FFF2-40B4-BE49-F238E27FC236}">
                <a16:creationId xmlns:a16="http://schemas.microsoft.com/office/drawing/2014/main" id="{F84CB59C-3941-719F-6253-B33258848BC4}"/>
              </a:ext>
            </a:extLst>
          </p:cNvPr>
          <p:cNvSpPr/>
          <p:nvPr/>
        </p:nvSpPr>
        <p:spPr>
          <a:xfrm>
            <a:off x="10734291" y="2930363"/>
            <a:ext cx="228055" cy="59338"/>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0" name="Oval 29">
            <a:extLst>
              <a:ext uri="{FF2B5EF4-FFF2-40B4-BE49-F238E27FC236}">
                <a16:creationId xmlns:a16="http://schemas.microsoft.com/office/drawing/2014/main" id="{0BE2046F-4A4C-C75B-09F1-8C52B7EE4582}"/>
              </a:ext>
            </a:extLst>
          </p:cNvPr>
          <p:cNvSpPr/>
          <p:nvPr/>
        </p:nvSpPr>
        <p:spPr>
          <a:xfrm>
            <a:off x="10791563" y="278504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07</a:t>
            </a:r>
          </a:p>
        </p:txBody>
      </p:sp>
      <p:sp>
        <p:nvSpPr>
          <p:cNvPr id="31" name="Abgerundetes Rechteck 30">
            <a:extLst>
              <a:ext uri="{FF2B5EF4-FFF2-40B4-BE49-F238E27FC236}">
                <a16:creationId xmlns:a16="http://schemas.microsoft.com/office/drawing/2014/main" id="{E1AD26F9-3410-E3DD-C97A-B131BE3E0062}"/>
              </a:ext>
            </a:extLst>
          </p:cNvPr>
          <p:cNvSpPr/>
          <p:nvPr/>
        </p:nvSpPr>
        <p:spPr>
          <a:xfrm>
            <a:off x="9561305" y="2888283"/>
            <a:ext cx="377825"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2" name="Oval 31">
            <a:extLst>
              <a:ext uri="{FF2B5EF4-FFF2-40B4-BE49-F238E27FC236}">
                <a16:creationId xmlns:a16="http://schemas.microsoft.com/office/drawing/2014/main" id="{19D55E7B-CF86-6570-8638-65A6C99EA8A8}"/>
              </a:ext>
            </a:extLst>
          </p:cNvPr>
          <p:cNvSpPr/>
          <p:nvPr/>
        </p:nvSpPr>
        <p:spPr>
          <a:xfrm>
            <a:off x="9151347" y="2825827"/>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06</a:t>
            </a:r>
          </a:p>
        </p:txBody>
      </p:sp>
      <p:sp>
        <p:nvSpPr>
          <p:cNvPr id="34" name="Oval 33">
            <a:extLst>
              <a:ext uri="{FF2B5EF4-FFF2-40B4-BE49-F238E27FC236}">
                <a16:creationId xmlns:a16="http://schemas.microsoft.com/office/drawing/2014/main" id="{9C23FBBC-668F-7725-0C60-2DAA32F6D929}"/>
              </a:ext>
            </a:extLst>
          </p:cNvPr>
          <p:cNvSpPr/>
          <p:nvPr/>
        </p:nvSpPr>
        <p:spPr>
          <a:xfrm>
            <a:off x="1569558" y="312479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5" name="Oval 34">
            <a:extLst>
              <a:ext uri="{FF2B5EF4-FFF2-40B4-BE49-F238E27FC236}">
                <a16:creationId xmlns:a16="http://schemas.microsoft.com/office/drawing/2014/main" id="{78851800-DF52-5DF9-9915-8728D2E16017}"/>
              </a:ext>
            </a:extLst>
          </p:cNvPr>
          <p:cNvSpPr/>
          <p:nvPr/>
        </p:nvSpPr>
        <p:spPr>
          <a:xfrm>
            <a:off x="1569557" y="333614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6" name="Oval 35">
            <a:extLst>
              <a:ext uri="{FF2B5EF4-FFF2-40B4-BE49-F238E27FC236}">
                <a16:creationId xmlns:a16="http://schemas.microsoft.com/office/drawing/2014/main" id="{9345D27B-E09A-7EE3-C4BA-F8E193B10F25}"/>
              </a:ext>
            </a:extLst>
          </p:cNvPr>
          <p:cNvSpPr/>
          <p:nvPr/>
        </p:nvSpPr>
        <p:spPr>
          <a:xfrm>
            <a:off x="1569556" y="357517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7" name="Abgerundetes Rechteck 21">
            <a:extLst>
              <a:ext uri="{FF2B5EF4-FFF2-40B4-BE49-F238E27FC236}">
                <a16:creationId xmlns:a16="http://schemas.microsoft.com/office/drawing/2014/main" id="{C58D2FB8-AB07-5A54-36F1-90AD44CF9E16}"/>
              </a:ext>
            </a:extLst>
          </p:cNvPr>
          <p:cNvSpPr/>
          <p:nvPr/>
        </p:nvSpPr>
        <p:spPr>
          <a:xfrm>
            <a:off x="9977758" y="2882330"/>
            <a:ext cx="289694" cy="48033"/>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9" name="Oval 38">
            <a:extLst>
              <a:ext uri="{FF2B5EF4-FFF2-40B4-BE49-F238E27FC236}">
                <a16:creationId xmlns:a16="http://schemas.microsoft.com/office/drawing/2014/main" id="{351BDE06-C739-68EF-C9CB-6E2A5E5C100D}"/>
              </a:ext>
            </a:extLst>
          </p:cNvPr>
          <p:cNvSpPr/>
          <p:nvPr/>
        </p:nvSpPr>
        <p:spPr>
          <a:xfrm>
            <a:off x="10284957" y="278204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04</a:t>
            </a:r>
          </a:p>
        </p:txBody>
      </p:sp>
      <p:sp>
        <p:nvSpPr>
          <p:cNvPr id="40" name="Abgerundetes Rechteck 21">
            <a:extLst>
              <a:ext uri="{FF2B5EF4-FFF2-40B4-BE49-F238E27FC236}">
                <a16:creationId xmlns:a16="http://schemas.microsoft.com/office/drawing/2014/main" id="{406F652D-7B1D-7FC4-9DF5-26626B8B3C26}"/>
              </a:ext>
            </a:extLst>
          </p:cNvPr>
          <p:cNvSpPr/>
          <p:nvPr/>
        </p:nvSpPr>
        <p:spPr>
          <a:xfrm>
            <a:off x="6566753" y="3907911"/>
            <a:ext cx="666879" cy="56717"/>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2" name="Abgerundetes Rechteck 21">
            <a:extLst>
              <a:ext uri="{FF2B5EF4-FFF2-40B4-BE49-F238E27FC236}">
                <a16:creationId xmlns:a16="http://schemas.microsoft.com/office/drawing/2014/main" id="{CBE8BB49-C731-6803-8B0E-316D3BFAB227}"/>
              </a:ext>
            </a:extLst>
          </p:cNvPr>
          <p:cNvSpPr/>
          <p:nvPr/>
        </p:nvSpPr>
        <p:spPr>
          <a:xfrm>
            <a:off x="8355461" y="3851194"/>
            <a:ext cx="564960" cy="56717"/>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3" name="Rechteck 42">
            <a:extLst>
              <a:ext uri="{FF2B5EF4-FFF2-40B4-BE49-F238E27FC236}">
                <a16:creationId xmlns:a16="http://schemas.microsoft.com/office/drawing/2014/main" id="{4170DCDF-DF18-D3D3-FA1B-833523FC151D}"/>
              </a:ext>
            </a:extLst>
          </p:cNvPr>
          <p:cNvSpPr/>
          <p:nvPr/>
        </p:nvSpPr>
        <p:spPr>
          <a:xfrm>
            <a:off x="6547482" y="3887127"/>
            <a:ext cx="45719" cy="9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4" name="Rechteck 43">
            <a:extLst>
              <a:ext uri="{FF2B5EF4-FFF2-40B4-BE49-F238E27FC236}">
                <a16:creationId xmlns:a16="http://schemas.microsoft.com/office/drawing/2014/main" id="{2BF0B9B1-6472-CAE2-DEF8-7BE8183B49D1}"/>
              </a:ext>
            </a:extLst>
          </p:cNvPr>
          <p:cNvSpPr/>
          <p:nvPr/>
        </p:nvSpPr>
        <p:spPr>
          <a:xfrm>
            <a:off x="8895828" y="3830082"/>
            <a:ext cx="45719" cy="9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5" name="Oval 44">
            <a:extLst>
              <a:ext uri="{FF2B5EF4-FFF2-40B4-BE49-F238E27FC236}">
                <a16:creationId xmlns:a16="http://schemas.microsoft.com/office/drawing/2014/main" id="{95D28FED-4D5E-1EC4-215A-DE37F3D6B905}"/>
              </a:ext>
            </a:extLst>
          </p:cNvPr>
          <p:cNvSpPr/>
          <p:nvPr/>
        </p:nvSpPr>
        <p:spPr>
          <a:xfrm>
            <a:off x="6481924" y="388161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46" name="Abgerundetes Rechteck 21">
            <a:extLst>
              <a:ext uri="{FF2B5EF4-FFF2-40B4-BE49-F238E27FC236}">
                <a16:creationId xmlns:a16="http://schemas.microsoft.com/office/drawing/2014/main" id="{4322E49C-43F2-809F-F6D0-CB2A111FF294}"/>
              </a:ext>
            </a:extLst>
          </p:cNvPr>
          <p:cNvSpPr/>
          <p:nvPr/>
        </p:nvSpPr>
        <p:spPr>
          <a:xfrm>
            <a:off x="7319763" y="3909004"/>
            <a:ext cx="104536" cy="59338"/>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7" name="Oval 46">
            <a:extLst>
              <a:ext uri="{FF2B5EF4-FFF2-40B4-BE49-F238E27FC236}">
                <a16:creationId xmlns:a16="http://schemas.microsoft.com/office/drawing/2014/main" id="{2F05EE55-3205-0495-2996-F10CDFCF9EEB}"/>
              </a:ext>
            </a:extLst>
          </p:cNvPr>
          <p:cNvSpPr/>
          <p:nvPr/>
        </p:nvSpPr>
        <p:spPr>
          <a:xfrm>
            <a:off x="7317163" y="4113656"/>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50" name="Abgerundetes Rechteck 21">
            <a:extLst>
              <a:ext uri="{FF2B5EF4-FFF2-40B4-BE49-F238E27FC236}">
                <a16:creationId xmlns:a16="http://schemas.microsoft.com/office/drawing/2014/main" id="{3BF68ED4-0C18-F135-F384-5AECEC265EDA}"/>
              </a:ext>
            </a:extLst>
          </p:cNvPr>
          <p:cNvSpPr/>
          <p:nvPr/>
        </p:nvSpPr>
        <p:spPr>
          <a:xfrm>
            <a:off x="7471604" y="3909004"/>
            <a:ext cx="104536" cy="59338"/>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1" name="Oval 50">
            <a:extLst>
              <a:ext uri="{FF2B5EF4-FFF2-40B4-BE49-F238E27FC236}">
                <a16:creationId xmlns:a16="http://schemas.microsoft.com/office/drawing/2014/main" id="{3F9390ED-07E1-D178-5439-B093D081B569}"/>
              </a:ext>
            </a:extLst>
          </p:cNvPr>
          <p:cNvSpPr/>
          <p:nvPr/>
        </p:nvSpPr>
        <p:spPr>
          <a:xfrm>
            <a:off x="7463033" y="411556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07</a:t>
            </a:r>
          </a:p>
        </p:txBody>
      </p:sp>
      <p:sp>
        <p:nvSpPr>
          <p:cNvPr id="52" name="Abgerundetes Rechteck 21">
            <a:extLst>
              <a:ext uri="{FF2B5EF4-FFF2-40B4-BE49-F238E27FC236}">
                <a16:creationId xmlns:a16="http://schemas.microsoft.com/office/drawing/2014/main" id="{7B138CB1-1FC7-F320-731A-6ABDAFE0831F}"/>
              </a:ext>
            </a:extLst>
          </p:cNvPr>
          <p:cNvSpPr/>
          <p:nvPr/>
        </p:nvSpPr>
        <p:spPr>
          <a:xfrm>
            <a:off x="8600008" y="3452309"/>
            <a:ext cx="341540" cy="56717"/>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3" name="Abgerundetes Rechteck 21">
            <a:extLst>
              <a:ext uri="{FF2B5EF4-FFF2-40B4-BE49-F238E27FC236}">
                <a16:creationId xmlns:a16="http://schemas.microsoft.com/office/drawing/2014/main" id="{BF0C69A1-791A-B485-AD66-088980E46ABC}"/>
              </a:ext>
            </a:extLst>
          </p:cNvPr>
          <p:cNvSpPr/>
          <p:nvPr/>
        </p:nvSpPr>
        <p:spPr>
          <a:xfrm>
            <a:off x="6566753" y="3507222"/>
            <a:ext cx="237804" cy="56717"/>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4" name="Rechteck 53">
            <a:extLst>
              <a:ext uri="{FF2B5EF4-FFF2-40B4-BE49-F238E27FC236}">
                <a16:creationId xmlns:a16="http://schemas.microsoft.com/office/drawing/2014/main" id="{F11C829E-E5B1-10B5-7A5B-707131B8390A}"/>
              </a:ext>
            </a:extLst>
          </p:cNvPr>
          <p:cNvSpPr/>
          <p:nvPr/>
        </p:nvSpPr>
        <p:spPr>
          <a:xfrm>
            <a:off x="6545968" y="3452309"/>
            <a:ext cx="45719" cy="138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5" name="Rechteck 54">
            <a:extLst>
              <a:ext uri="{FF2B5EF4-FFF2-40B4-BE49-F238E27FC236}">
                <a16:creationId xmlns:a16="http://schemas.microsoft.com/office/drawing/2014/main" id="{4849DD62-7742-846D-F766-BD745FB06593}"/>
              </a:ext>
            </a:extLst>
          </p:cNvPr>
          <p:cNvSpPr/>
          <p:nvPr/>
        </p:nvSpPr>
        <p:spPr>
          <a:xfrm>
            <a:off x="8916147" y="3424947"/>
            <a:ext cx="36000" cy="138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7" name="Oval 56">
            <a:extLst>
              <a:ext uri="{FF2B5EF4-FFF2-40B4-BE49-F238E27FC236}">
                <a16:creationId xmlns:a16="http://schemas.microsoft.com/office/drawing/2014/main" id="{716EC655-3C2F-CDCC-E83C-5F55630C290E}"/>
              </a:ext>
            </a:extLst>
          </p:cNvPr>
          <p:cNvSpPr/>
          <p:nvPr/>
        </p:nvSpPr>
        <p:spPr>
          <a:xfrm>
            <a:off x="8916147" y="342995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59" name="Abgerundetes Rechteck 21">
            <a:extLst>
              <a:ext uri="{FF2B5EF4-FFF2-40B4-BE49-F238E27FC236}">
                <a16:creationId xmlns:a16="http://schemas.microsoft.com/office/drawing/2014/main" id="{1715C41B-89F5-617D-F93D-7116DD517201}"/>
              </a:ext>
            </a:extLst>
          </p:cNvPr>
          <p:cNvSpPr/>
          <p:nvPr/>
        </p:nvSpPr>
        <p:spPr>
          <a:xfrm>
            <a:off x="8505863" y="3657250"/>
            <a:ext cx="435684" cy="56717"/>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 name="Abgerundetes Rechteck 21">
            <a:extLst>
              <a:ext uri="{FF2B5EF4-FFF2-40B4-BE49-F238E27FC236}">
                <a16:creationId xmlns:a16="http://schemas.microsoft.com/office/drawing/2014/main" id="{B99B343B-280A-4D98-5485-AF75B18C74EF}"/>
              </a:ext>
            </a:extLst>
          </p:cNvPr>
          <p:cNvSpPr/>
          <p:nvPr/>
        </p:nvSpPr>
        <p:spPr>
          <a:xfrm>
            <a:off x="6566752" y="3708560"/>
            <a:ext cx="153573" cy="53040"/>
          </a:xfrm>
          <a:prstGeom prst="roundRect">
            <a:avLst>
              <a:gd name="adj" fmla="val 1156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2" name="Rechteck 61">
            <a:extLst>
              <a:ext uri="{FF2B5EF4-FFF2-40B4-BE49-F238E27FC236}">
                <a16:creationId xmlns:a16="http://schemas.microsoft.com/office/drawing/2014/main" id="{38F91C94-9814-A8DA-BE1E-98F4D1F91817}"/>
              </a:ext>
            </a:extLst>
          </p:cNvPr>
          <p:cNvSpPr/>
          <p:nvPr/>
        </p:nvSpPr>
        <p:spPr>
          <a:xfrm>
            <a:off x="8901435" y="3621365"/>
            <a:ext cx="45719" cy="9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3" name="Rechteck 62">
            <a:extLst>
              <a:ext uri="{FF2B5EF4-FFF2-40B4-BE49-F238E27FC236}">
                <a16:creationId xmlns:a16="http://schemas.microsoft.com/office/drawing/2014/main" id="{3F64B3BC-6F8A-E0D6-F4B8-85966D57CA62}"/>
              </a:ext>
            </a:extLst>
          </p:cNvPr>
          <p:cNvSpPr/>
          <p:nvPr/>
        </p:nvSpPr>
        <p:spPr>
          <a:xfrm>
            <a:off x="6545967" y="3678914"/>
            <a:ext cx="45719" cy="9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0" name="Oval 59">
            <a:extLst>
              <a:ext uri="{FF2B5EF4-FFF2-40B4-BE49-F238E27FC236}">
                <a16:creationId xmlns:a16="http://schemas.microsoft.com/office/drawing/2014/main" id="{16A1B605-B921-42DF-5909-BF47712BB3F5}"/>
              </a:ext>
            </a:extLst>
          </p:cNvPr>
          <p:cNvSpPr/>
          <p:nvPr/>
        </p:nvSpPr>
        <p:spPr>
          <a:xfrm>
            <a:off x="8916722" y="362752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04</a:t>
            </a:r>
          </a:p>
        </p:txBody>
      </p:sp>
      <p:sp>
        <p:nvSpPr>
          <p:cNvPr id="12" name="Rounded Rectangle 2">
            <a:extLst>
              <a:ext uri="{FF2B5EF4-FFF2-40B4-BE49-F238E27FC236}">
                <a16:creationId xmlns:a16="http://schemas.microsoft.com/office/drawing/2014/main" id="{5653755F-0556-75EB-8F5D-F72E6B5922CE}"/>
              </a:ext>
            </a:extLst>
          </p:cNvPr>
          <p:cNvSpPr/>
          <p:nvPr/>
        </p:nvSpPr>
        <p:spPr>
          <a:xfrm>
            <a:off x="10895687" y="3789771"/>
            <a:ext cx="722553" cy="28198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Italien</a:t>
            </a:r>
            <a:br>
              <a:rPr lang="de-DE" sz="800" spc="-25">
                <a:solidFill>
                  <a:schemeClr val="bg1"/>
                </a:solidFill>
                <a:latin typeface="Inter Light" panose="020F0502020204030204"/>
                <a:cs typeface="Bai Jamjuree" pitchFamily="2" charset="-34"/>
              </a:rPr>
            </a:br>
            <a:r>
              <a:rPr lang="de-DE" sz="800" spc="-25">
                <a:solidFill>
                  <a:schemeClr val="bg1"/>
                </a:solidFill>
                <a:latin typeface="Inter Light" panose="020F0502020204030204"/>
                <a:cs typeface="Bai Jamjuree" pitchFamily="2" charset="-34"/>
              </a:rPr>
              <a:t>Automobil</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1FF5F1A9-1C48-6C44-ECDF-E83AE54473AB}"/>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Tree>
    <p:extLst>
      <p:ext uri="{BB962C8B-B14F-4D97-AF65-F5344CB8AC3E}">
        <p14:creationId xmlns:p14="http://schemas.microsoft.com/office/powerpoint/2010/main" val="614072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C588-189C-D83E-060D-669EFAAF966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2FA04-3078-DE6E-4E24-D955CE4C869C}"/>
              </a:ext>
            </a:extLst>
          </p:cNvPr>
          <p:cNvSpPr>
            <a:spLocks noGrp="1"/>
          </p:cNvSpPr>
          <p:nvPr>
            <p:ph type="sldNum" sz="quarter" idx="11"/>
          </p:nvPr>
        </p:nvSpPr>
        <p:spPr/>
        <p:txBody>
          <a:bodyPr/>
          <a:lstStyle/>
          <a:p>
            <a:fld id="{5237CC50-559B-734E-9989-0D093A8E99B9}" type="slidenum">
              <a:rPr lang="en-US" smtClean="0"/>
              <a:pPr/>
              <a:t>24</a:t>
            </a:fld>
            <a:endParaRPr lang="en-US"/>
          </a:p>
        </p:txBody>
      </p:sp>
      <p:sp>
        <p:nvSpPr>
          <p:cNvPr id="5" name="Title 4">
            <a:extLst>
              <a:ext uri="{FF2B5EF4-FFF2-40B4-BE49-F238E27FC236}">
                <a16:creationId xmlns:a16="http://schemas.microsoft.com/office/drawing/2014/main" id="{FEE33BEA-9BA5-7659-4277-A7C87485DAF8}"/>
              </a:ext>
            </a:extLst>
          </p:cNvPr>
          <p:cNvSpPr>
            <a:spLocks noGrp="1"/>
          </p:cNvSpPr>
          <p:nvPr>
            <p:ph type="title"/>
          </p:nvPr>
        </p:nvSpPr>
        <p:spPr/>
        <p:txBody>
          <a:bodyPr/>
          <a:lstStyle/>
          <a:p>
            <a:r>
              <a:rPr lang="en-DE"/>
              <a:t>Inhalte dieser Folge</a:t>
            </a:r>
          </a:p>
        </p:txBody>
      </p:sp>
      <p:sp>
        <p:nvSpPr>
          <p:cNvPr id="21" name="Text Placeholder 20">
            <a:extLst>
              <a:ext uri="{FF2B5EF4-FFF2-40B4-BE49-F238E27FC236}">
                <a16:creationId xmlns:a16="http://schemas.microsoft.com/office/drawing/2014/main" id="{7E803E46-F854-5073-09AE-D7165717DC96}"/>
              </a:ext>
            </a:extLst>
          </p:cNvPr>
          <p:cNvSpPr>
            <a:spLocks noGrp="1"/>
          </p:cNvSpPr>
          <p:nvPr>
            <p:ph type="body" sz="quarter" idx="12"/>
          </p:nvPr>
        </p:nvSpPr>
        <p:spPr/>
        <p:txBody>
          <a:bodyPr/>
          <a:lstStyle/>
          <a:p>
            <a:r>
              <a:rPr lang="en-DE"/>
              <a:t>Agenda</a:t>
            </a:r>
          </a:p>
        </p:txBody>
      </p:sp>
      <p:sp>
        <p:nvSpPr>
          <p:cNvPr id="22" name="Rounded Rectangle 21">
            <a:extLst>
              <a:ext uri="{FF2B5EF4-FFF2-40B4-BE49-F238E27FC236}">
                <a16:creationId xmlns:a16="http://schemas.microsoft.com/office/drawing/2014/main" id="{4A8EE356-1A8C-7565-0E15-B451729634FF}"/>
              </a:ext>
            </a:extLst>
          </p:cNvPr>
          <p:cNvSpPr/>
          <p:nvPr/>
        </p:nvSpPr>
        <p:spPr>
          <a:xfrm>
            <a:off x="4695447" y="1548596"/>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pPr marL="450850" indent="-450850">
              <a:buAutoNum type="arabicPlain"/>
            </a:pPr>
            <a:r>
              <a:rPr lang="de-DE" sz="1400">
                <a:solidFill>
                  <a:schemeClr val="accent3"/>
                </a:solidFill>
                <a:latin typeface="+mj-lt"/>
                <a:ea typeface="Helvetica Neue Light" panose="02000403000000020004" pitchFamily="2" charset="0"/>
                <a:cs typeface="Helvetica Neue Medium" panose="02000503000000020004" pitchFamily="2" charset="0"/>
              </a:rPr>
              <a:t>Einführung in S2 Arbeitskräfte der Wertschöpfungskette, </a:t>
            </a:r>
            <a:br>
              <a:rPr lang="de-DE" sz="1400">
                <a:solidFill>
                  <a:schemeClr val="accent3"/>
                </a:solidFill>
                <a:latin typeface="+mj-lt"/>
                <a:ea typeface="Helvetica Neue Light" panose="02000403000000020004" pitchFamily="2" charset="0"/>
                <a:cs typeface="Helvetica Neue Medium" panose="02000503000000020004" pitchFamily="2" charset="0"/>
              </a:rPr>
            </a:br>
            <a:r>
              <a:rPr lang="de-DE" sz="1400">
                <a:solidFill>
                  <a:schemeClr val="accent3"/>
                </a:solidFill>
                <a:latin typeface="+mj-lt"/>
                <a:ea typeface="Helvetica Neue Light" panose="02000403000000020004" pitchFamily="2" charset="0"/>
                <a:cs typeface="Helvetica Neue Medium" panose="02000503000000020004" pitchFamily="2" charset="0"/>
              </a:rPr>
              <a:t>S3 betroffene Gemeinschaften &amp; </a:t>
            </a:r>
            <a:r>
              <a:rPr lang="de-DE" sz="1400">
                <a:solidFill>
                  <a:schemeClr val="accent3"/>
                </a:solidFill>
                <a:effectLst/>
                <a:latin typeface="+mj-lt"/>
                <a:ea typeface="Helvetica Neue Light" panose="02000403000000020004" pitchFamily="2" charset="0"/>
                <a:cs typeface="Helvetica Neue Medium" panose="02000503000000020004" pitchFamily="2" charset="0"/>
              </a:rPr>
              <a:t>S4 Verbraucher und Endnutzer</a:t>
            </a:r>
          </a:p>
        </p:txBody>
      </p:sp>
      <p:sp>
        <p:nvSpPr>
          <p:cNvPr id="23" name="Rounded Rectangle 22">
            <a:extLst>
              <a:ext uri="{FF2B5EF4-FFF2-40B4-BE49-F238E27FC236}">
                <a16:creationId xmlns:a16="http://schemas.microsoft.com/office/drawing/2014/main" id="{15BD7047-F0FD-5D95-5B58-D9E7A05D840E}"/>
              </a:ext>
            </a:extLst>
          </p:cNvPr>
          <p:cNvSpPr/>
          <p:nvPr/>
        </p:nvSpPr>
        <p:spPr>
          <a:xfrm>
            <a:off x="4695447" y="2182475"/>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2</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S2 – Arbeitskräfte der Wertschöpfungskette</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sp>
        <p:nvSpPr>
          <p:cNvPr id="25" name="Rounded Rectangle 24">
            <a:extLst>
              <a:ext uri="{FF2B5EF4-FFF2-40B4-BE49-F238E27FC236}">
                <a16:creationId xmlns:a16="http://schemas.microsoft.com/office/drawing/2014/main" id="{942ECD26-CBCF-7C5E-0F7E-578F9216F105}"/>
              </a:ext>
            </a:extLst>
          </p:cNvPr>
          <p:cNvSpPr/>
          <p:nvPr/>
        </p:nvSpPr>
        <p:spPr>
          <a:xfrm>
            <a:off x="4695447" y="2816354"/>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3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S3 – Betroffene Gemeinschaften</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28" name="Straight Connector 27">
            <a:extLst>
              <a:ext uri="{FF2B5EF4-FFF2-40B4-BE49-F238E27FC236}">
                <a16:creationId xmlns:a16="http://schemas.microsoft.com/office/drawing/2014/main" id="{34690D23-BD00-2FD5-2A5C-936F1FE96080}"/>
              </a:ext>
            </a:extLst>
          </p:cNvPr>
          <p:cNvCxnSpPr>
            <a:cxnSpLocks/>
          </p:cNvCxnSpPr>
          <p:nvPr/>
        </p:nvCxnSpPr>
        <p:spPr>
          <a:xfrm>
            <a:off x="4695447" y="2103552"/>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7050F534-7196-6EB4-112E-56739140F2B1}"/>
              </a:ext>
            </a:extLst>
          </p:cNvPr>
          <p:cNvCxnSpPr>
            <a:cxnSpLocks/>
          </p:cNvCxnSpPr>
          <p:nvPr/>
        </p:nvCxnSpPr>
        <p:spPr>
          <a:xfrm>
            <a:off x="4695447" y="2737431"/>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5EEA3C55-FC4B-64B1-A9EB-4A160091640A}"/>
              </a:ext>
            </a:extLst>
          </p:cNvPr>
          <p:cNvCxnSpPr>
            <a:cxnSpLocks/>
          </p:cNvCxnSpPr>
          <p:nvPr/>
        </p:nvCxnSpPr>
        <p:spPr>
          <a:xfrm>
            <a:off x="4695447" y="3371310"/>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76685134-FCCB-C404-9DD8-8D73FC5557F7}"/>
              </a:ext>
            </a:extLst>
          </p:cNvPr>
          <p:cNvSpPr/>
          <p:nvPr/>
        </p:nvSpPr>
        <p:spPr>
          <a:xfrm>
            <a:off x="4695447" y="4084112"/>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5		Zusammenfassung &amp; </a:t>
            </a:r>
            <a:r>
              <a:rPr lang="de-DE" sz="1400">
                <a:solidFill>
                  <a:schemeClr val="tx1"/>
                </a:solidFill>
                <a:latin typeface="+mj-lt"/>
                <a:ea typeface="Helvetica Neue Light" panose="02000403000000020004" pitchFamily="2" charset="0"/>
                <a:cs typeface="Helvetica Neue Medium" panose="02000503000000020004" pitchFamily="2" charset="0"/>
              </a:rPr>
              <a:t>Ausblick</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cxnSp>
        <p:nvCxnSpPr>
          <p:cNvPr id="3" name="Straight Connector 29">
            <a:extLst>
              <a:ext uri="{FF2B5EF4-FFF2-40B4-BE49-F238E27FC236}">
                <a16:creationId xmlns:a16="http://schemas.microsoft.com/office/drawing/2014/main" id="{FF16E169-6B18-D988-2EB0-4E7713BA6835}"/>
              </a:ext>
            </a:extLst>
          </p:cNvPr>
          <p:cNvCxnSpPr>
            <a:cxnSpLocks/>
          </p:cNvCxnSpPr>
          <p:nvPr/>
        </p:nvCxnSpPr>
        <p:spPr>
          <a:xfrm>
            <a:off x="4695447" y="4005189"/>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4" name="Rounded Rectangle 5">
            <a:extLst>
              <a:ext uri="{FF2B5EF4-FFF2-40B4-BE49-F238E27FC236}">
                <a16:creationId xmlns:a16="http://schemas.microsoft.com/office/drawing/2014/main" id="{BC4DFC95-0D39-18B4-98BA-31C1703A9308}"/>
              </a:ext>
            </a:extLst>
          </p:cNvPr>
          <p:cNvSpPr/>
          <p:nvPr/>
        </p:nvSpPr>
        <p:spPr>
          <a:xfrm>
            <a:off x="4695447" y="4717994"/>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6</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Fragen &amp; Antworten</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sp>
        <p:nvSpPr>
          <p:cNvPr id="7" name="Rounded Rectangle 24">
            <a:extLst>
              <a:ext uri="{FF2B5EF4-FFF2-40B4-BE49-F238E27FC236}">
                <a16:creationId xmlns:a16="http://schemas.microsoft.com/office/drawing/2014/main" id="{D2A77983-2350-8F0F-6127-CBB11678AAD9}"/>
              </a:ext>
            </a:extLst>
          </p:cNvPr>
          <p:cNvSpPr/>
          <p:nvPr/>
        </p:nvSpPr>
        <p:spPr>
          <a:xfrm>
            <a:off x="4695447" y="3450233"/>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accent4"/>
                </a:solidFill>
                <a:latin typeface="+mj-lt"/>
                <a:ea typeface="Helvetica Neue Light" panose="02000403000000020004" pitchFamily="2" charset="0"/>
                <a:cs typeface="Helvetica Neue Medium" panose="02000503000000020004" pitchFamily="2" charset="0"/>
              </a:rPr>
              <a:t>4</a:t>
            </a:r>
            <a:r>
              <a:rPr lang="de-DE" sz="1400">
                <a:solidFill>
                  <a:schemeClr val="accent4"/>
                </a:solidFill>
                <a:effectLst/>
                <a:latin typeface="+mj-lt"/>
                <a:ea typeface="Helvetica Neue Light" panose="02000403000000020004" pitchFamily="2" charset="0"/>
                <a:cs typeface="Helvetica Neue Medium" panose="02000503000000020004" pitchFamily="2" charset="0"/>
              </a:rPr>
              <a:t>		</a:t>
            </a:r>
            <a:r>
              <a:rPr lang="de-DE" sz="1400">
                <a:solidFill>
                  <a:schemeClr val="accent4"/>
                </a:solidFill>
                <a:latin typeface="+mj-lt"/>
                <a:ea typeface="Helvetica Neue Light" panose="02000403000000020004" pitchFamily="2" charset="0"/>
                <a:cs typeface="Helvetica Neue Medium" panose="02000503000000020004" pitchFamily="2" charset="0"/>
              </a:rPr>
              <a:t>Fokus: Datenpunkte des S4 – Verbraucher und Endnutzer </a:t>
            </a:r>
            <a:endParaRPr lang="de-DE" sz="1400">
              <a:solidFill>
                <a:schemeClr val="accent4"/>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8" name="Straight Connector 29">
            <a:extLst>
              <a:ext uri="{FF2B5EF4-FFF2-40B4-BE49-F238E27FC236}">
                <a16:creationId xmlns:a16="http://schemas.microsoft.com/office/drawing/2014/main" id="{7E35F7F1-02A0-82D8-4510-8952B57A28C1}"/>
              </a:ext>
            </a:extLst>
          </p:cNvPr>
          <p:cNvCxnSpPr>
            <a:cxnSpLocks/>
          </p:cNvCxnSpPr>
          <p:nvPr/>
        </p:nvCxnSpPr>
        <p:spPr>
          <a:xfrm>
            <a:off x="4695447" y="4639068"/>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56042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BD347-CF65-16CB-EBE0-E01BA194515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00A1EE-CFAF-36AA-DBD7-A7508730E935}"/>
              </a:ext>
            </a:extLst>
          </p:cNvPr>
          <p:cNvSpPr>
            <a:spLocks noGrp="1"/>
          </p:cNvSpPr>
          <p:nvPr>
            <p:ph type="sldNum" sz="quarter" idx="11"/>
          </p:nvPr>
        </p:nvSpPr>
        <p:spPr/>
        <p:txBody>
          <a:bodyPr/>
          <a:lstStyle/>
          <a:p>
            <a:fld id="{5237CC50-559B-734E-9989-0D093A8E99B9}" type="slidenum">
              <a:rPr lang="en-US" smtClean="0"/>
              <a:pPr/>
              <a:t>25</a:t>
            </a:fld>
            <a:endParaRPr lang="en-US"/>
          </a:p>
        </p:txBody>
      </p:sp>
      <p:sp>
        <p:nvSpPr>
          <p:cNvPr id="4" name="Title 3">
            <a:extLst>
              <a:ext uri="{FF2B5EF4-FFF2-40B4-BE49-F238E27FC236}">
                <a16:creationId xmlns:a16="http://schemas.microsoft.com/office/drawing/2014/main" id="{71DF3EA1-19C8-B891-81D9-DB15CAE04CB7}"/>
              </a:ext>
            </a:extLst>
          </p:cNvPr>
          <p:cNvSpPr>
            <a:spLocks noGrp="1"/>
          </p:cNvSpPr>
          <p:nvPr>
            <p:ph type="title"/>
          </p:nvPr>
        </p:nvSpPr>
        <p:spPr/>
        <p:txBody>
          <a:bodyPr/>
          <a:lstStyle/>
          <a:p>
            <a:r>
              <a:rPr lang="en-US"/>
              <a:t>Aufbau ESRS S4: </a:t>
            </a:r>
            <a:r>
              <a:rPr lang="en-US" err="1"/>
              <a:t>Verbraucher</a:t>
            </a:r>
            <a:r>
              <a:rPr lang="en-US"/>
              <a:t> und </a:t>
            </a:r>
            <a:r>
              <a:rPr lang="en-US" err="1"/>
              <a:t>Endnutzer</a:t>
            </a:r>
            <a:endParaRPr lang="en-US"/>
          </a:p>
        </p:txBody>
      </p:sp>
      <p:sp>
        <p:nvSpPr>
          <p:cNvPr id="5" name="Text Placeholder 4">
            <a:extLst>
              <a:ext uri="{FF2B5EF4-FFF2-40B4-BE49-F238E27FC236}">
                <a16:creationId xmlns:a16="http://schemas.microsoft.com/office/drawing/2014/main" id="{8795AECF-D1F9-F79D-E641-15B976B756AD}"/>
              </a:ext>
            </a:extLst>
          </p:cNvPr>
          <p:cNvSpPr>
            <a:spLocks noGrp="1"/>
          </p:cNvSpPr>
          <p:nvPr>
            <p:ph type="body" sz="quarter" idx="12"/>
          </p:nvPr>
        </p:nvSpPr>
        <p:spPr/>
        <p:txBody>
          <a:bodyPr/>
          <a:lstStyle/>
          <a:p>
            <a:r>
              <a:rPr lang="en-US" err="1"/>
              <a:t>Fokus</a:t>
            </a:r>
            <a:r>
              <a:rPr lang="en-US"/>
              <a:t>: </a:t>
            </a:r>
            <a:r>
              <a:rPr lang="en-US" err="1"/>
              <a:t>Datenpunkte</a:t>
            </a:r>
            <a:r>
              <a:rPr lang="en-US"/>
              <a:t> des S4 – </a:t>
            </a:r>
            <a:r>
              <a:rPr lang="en-US" err="1"/>
              <a:t>Verbraucher</a:t>
            </a:r>
            <a:r>
              <a:rPr lang="en-US"/>
              <a:t> und </a:t>
            </a:r>
            <a:r>
              <a:rPr lang="en-US" err="1"/>
              <a:t>Endnutzer</a:t>
            </a:r>
            <a:endParaRPr lang="en-US"/>
          </a:p>
        </p:txBody>
      </p:sp>
      <p:sp>
        <p:nvSpPr>
          <p:cNvPr id="42" name="Triangle 41">
            <a:extLst>
              <a:ext uri="{FF2B5EF4-FFF2-40B4-BE49-F238E27FC236}">
                <a16:creationId xmlns:a16="http://schemas.microsoft.com/office/drawing/2014/main" id="{3BA95B7C-6E7F-4619-83E8-6994BE300336}"/>
              </a:ext>
            </a:extLst>
          </p:cNvPr>
          <p:cNvSpPr/>
          <p:nvPr/>
        </p:nvSpPr>
        <p:spPr>
          <a:xfrm rot="5400000">
            <a:off x="4798399" y="3438660"/>
            <a:ext cx="1985691" cy="2678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 name="Rounded Rectangle 5">
            <a:extLst>
              <a:ext uri="{FF2B5EF4-FFF2-40B4-BE49-F238E27FC236}">
                <a16:creationId xmlns:a16="http://schemas.microsoft.com/office/drawing/2014/main" id="{7038D5E1-D0C0-CCC1-22D5-D68AE10D4FBC}"/>
              </a:ext>
            </a:extLst>
          </p:cNvPr>
          <p:cNvSpPr/>
          <p:nvPr/>
        </p:nvSpPr>
        <p:spPr>
          <a:xfrm>
            <a:off x="6031116" y="1960471"/>
            <a:ext cx="5511243" cy="323119"/>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100" spc="-25">
                <a:solidFill>
                  <a:srgbClr val="FFFFFF"/>
                </a:solidFill>
                <a:latin typeface="+mj-lt"/>
                <a:cs typeface="Bai Jamjuree" pitchFamily="2" charset="-34"/>
              </a:rPr>
              <a:t>Datenpunkte sind in sogenannte Angabepflichten (DRs</a:t>
            </a:r>
            <a:r>
              <a:rPr lang="de-DE" sz="1100" spc="-25" baseline="30000">
                <a:solidFill>
                  <a:srgbClr val="FFFFFF"/>
                </a:solidFill>
                <a:latin typeface="+mj-lt"/>
                <a:cs typeface="Bai Jamjuree" pitchFamily="2" charset="-34"/>
              </a:rPr>
              <a:t>1</a:t>
            </a:r>
            <a:r>
              <a:rPr lang="de-DE" sz="1100" spc="-25">
                <a:solidFill>
                  <a:srgbClr val="FFFFFF"/>
                </a:solidFill>
                <a:latin typeface="+mj-lt"/>
                <a:cs typeface="Bai Jamjuree" pitchFamily="2" charset="-34"/>
              </a:rPr>
              <a:t>) gegliedert</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pic>
        <p:nvPicPr>
          <p:cNvPr id="8" name="Grafik 7" descr="Ein Bild, das Text, Quittung, Screenshot, Reihe enthält.&#10;&#10;KI-generierte Inhalte können fehlerhaft sein.">
            <a:extLst>
              <a:ext uri="{FF2B5EF4-FFF2-40B4-BE49-F238E27FC236}">
                <a16:creationId xmlns:a16="http://schemas.microsoft.com/office/drawing/2014/main" id="{67EF008B-39C7-723E-1DB7-A6DE77B02DE0}"/>
              </a:ext>
            </a:extLst>
          </p:cNvPr>
          <p:cNvPicPr>
            <a:picLocks noChangeAspect="1"/>
          </p:cNvPicPr>
          <p:nvPr/>
        </p:nvPicPr>
        <p:blipFill>
          <a:blip r:embed="rId3"/>
          <a:stretch>
            <a:fillRect/>
          </a:stretch>
        </p:blipFill>
        <p:spPr>
          <a:xfrm>
            <a:off x="6031115" y="2579740"/>
            <a:ext cx="5511243" cy="2121166"/>
          </a:xfrm>
          <a:prstGeom prst="rect">
            <a:avLst/>
          </a:prstGeom>
        </p:spPr>
      </p:pic>
      <p:sp>
        <p:nvSpPr>
          <p:cNvPr id="2" name="Textfeld 1">
            <a:extLst>
              <a:ext uri="{FF2B5EF4-FFF2-40B4-BE49-F238E27FC236}">
                <a16:creationId xmlns:a16="http://schemas.microsoft.com/office/drawing/2014/main" id="{83BA0FCC-89CE-AF43-55CE-F450459C49A0}"/>
              </a:ext>
            </a:extLst>
          </p:cNvPr>
          <p:cNvSpPr txBox="1"/>
          <p:nvPr/>
        </p:nvSpPr>
        <p:spPr>
          <a:xfrm>
            <a:off x="633600" y="6015600"/>
            <a:ext cx="8102314" cy="184666"/>
          </a:xfrm>
          <a:prstGeom prst="rect">
            <a:avLst/>
          </a:prstGeom>
          <a:noFill/>
        </p:spPr>
        <p:txBody>
          <a:bodyPr wrap="square" lIns="0">
            <a:spAutoFit/>
          </a:bodyPr>
          <a:lstStyle/>
          <a:p>
            <a:r>
              <a:rPr lang="de-DE" sz="600" b="0" i="0">
                <a:solidFill>
                  <a:srgbClr val="000000"/>
                </a:solidFill>
                <a:effectLst/>
              </a:rPr>
              <a:t> 1) Disclosure </a:t>
            </a:r>
            <a:r>
              <a:rPr lang="de-DE" sz="600" b="0" i="0" err="1">
                <a:solidFill>
                  <a:srgbClr val="000000"/>
                </a:solidFill>
                <a:effectLst/>
              </a:rPr>
              <a:t>Requirements</a:t>
            </a:r>
            <a:r>
              <a:rPr lang="de-DE" sz="600" b="0" i="0">
                <a:solidFill>
                  <a:srgbClr val="000000"/>
                </a:solidFill>
                <a:effectLst/>
              </a:rPr>
              <a:t> | 2) nicht markierte Angabepflichten fallen unter die Übergangsregelung für alle Unternehmen und sind im 1. verpflichtenden Jahr nicht berichtspflichtig​</a:t>
            </a:r>
            <a:endParaRPr lang="de-DE" sz="600"/>
          </a:p>
        </p:txBody>
      </p:sp>
      <p:grpSp>
        <p:nvGrpSpPr>
          <p:cNvPr id="38" name="Group 37">
            <a:extLst>
              <a:ext uri="{FF2B5EF4-FFF2-40B4-BE49-F238E27FC236}">
                <a16:creationId xmlns:a16="http://schemas.microsoft.com/office/drawing/2014/main" id="{35FCE60C-EDD3-D5B8-947C-6CAE13A4B99B}"/>
              </a:ext>
            </a:extLst>
          </p:cNvPr>
          <p:cNvGrpSpPr/>
          <p:nvPr/>
        </p:nvGrpSpPr>
        <p:grpSpPr>
          <a:xfrm>
            <a:off x="649640" y="1941682"/>
            <a:ext cx="4916853" cy="3272985"/>
            <a:chOff x="615243" y="1927897"/>
            <a:chExt cx="4873168" cy="3192677"/>
          </a:xfrm>
        </p:grpSpPr>
        <p:pic>
          <p:nvPicPr>
            <p:cNvPr id="19" name="Grafik 18" descr="Ein Bild, das Text, Screenshot, Software, Design enthält.&#10;&#10;KI-generierte Inhalte können fehlerhaft sein.">
              <a:extLst>
                <a:ext uri="{FF2B5EF4-FFF2-40B4-BE49-F238E27FC236}">
                  <a16:creationId xmlns:a16="http://schemas.microsoft.com/office/drawing/2014/main" id="{6E922E0C-84AC-0FB9-4693-47AEF3179D1B}"/>
                </a:ext>
              </a:extLst>
            </p:cNvPr>
            <p:cNvPicPr>
              <a:picLocks noChangeAspect="1"/>
            </p:cNvPicPr>
            <p:nvPr/>
          </p:nvPicPr>
          <p:blipFill>
            <a:blip r:embed="rId4"/>
            <a:srcRect r="34886"/>
            <a:stretch/>
          </p:blipFill>
          <p:spPr>
            <a:xfrm>
              <a:off x="615243" y="1927897"/>
              <a:ext cx="4873168" cy="3192677"/>
            </a:xfrm>
            <a:prstGeom prst="rect">
              <a:avLst/>
            </a:prstGeom>
          </p:spPr>
        </p:pic>
        <p:sp>
          <p:nvSpPr>
            <p:cNvPr id="20" name="Rounded Rectangle 38">
              <a:extLst>
                <a:ext uri="{FF2B5EF4-FFF2-40B4-BE49-F238E27FC236}">
                  <a16:creationId xmlns:a16="http://schemas.microsoft.com/office/drawing/2014/main" id="{540C7255-76CE-0AA6-E79D-4A5C3EC056FC}"/>
                </a:ext>
              </a:extLst>
            </p:cNvPr>
            <p:cNvSpPr/>
            <p:nvPr/>
          </p:nvSpPr>
          <p:spPr>
            <a:xfrm>
              <a:off x="2390025" y="2282512"/>
              <a:ext cx="347403" cy="201255"/>
            </a:xfrm>
            <a:prstGeom prst="roundRect">
              <a:avLst>
                <a:gd name="adj" fmla="val 50000"/>
              </a:avLst>
            </a:prstGeom>
            <a:noFill/>
            <a:ln cmpd="sng">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1" name="Rounded Rectangle 38">
              <a:extLst>
                <a:ext uri="{FF2B5EF4-FFF2-40B4-BE49-F238E27FC236}">
                  <a16:creationId xmlns:a16="http://schemas.microsoft.com/office/drawing/2014/main" id="{5B338B14-E0CD-7DAC-4692-635D287A045E}"/>
                </a:ext>
              </a:extLst>
            </p:cNvPr>
            <p:cNvSpPr/>
            <p:nvPr/>
          </p:nvSpPr>
          <p:spPr>
            <a:xfrm>
              <a:off x="3991924" y="2282512"/>
              <a:ext cx="345759" cy="201255"/>
            </a:xfrm>
            <a:prstGeom prst="roundRect">
              <a:avLst>
                <a:gd name="adj" fmla="val 50000"/>
              </a:avLst>
            </a:prstGeom>
            <a:noFill/>
            <a:ln cmpd="sng">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2" name="Rounded Rectangle 38">
              <a:extLst>
                <a:ext uri="{FF2B5EF4-FFF2-40B4-BE49-F238E27FC236}">
                  <a16:creationId xmlns:a16="http://schemas.microsoft.com/office/drawing/2014/main" id="{ACC69910-DC3E-3F6A-B320-750592F5659F}"/>
                </a:ext>
              </a:extLst>
            </p:cNvPr>
            <p:cNvSpPr/>
            <p:nvPr/>
          </p:nvSpPr>
          <p:spPr>
            <a:xfrm>
              <a:off x="2392340" y="3041403"/>
              <a:ext cx="345759" cy="201255"/>
            </a:xfrm>
            <a:prstGeom prst="roundRect">
              <a:avLst>
                <a:gd name="adj" fmla="val 50000"/>
              </a:avLst>
            </a:prstGeom>
            <a:noFill/>
            <a:ln cmpd="sng">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3" name="Rounded Rectangle 38">
              <a:extLst>
                <a:ext uri="{FF2B5EF4-FFF2-40B4-BE49-F238E27FC236}">
                  <a16:creationId xmlns:a16="http://schemas.microsoft.com/office/drawing/2014/main" id="{ACEAF39D-D65C-E8B3-ED90-05E8F6ABEDAE}"/>
                </a:ext>
              </a:extLst>
            </p:cNvPr>
            <p:cNvSpPr/>
            <p:nvPr/>
          </p:nvSpPr>
          <p:spPr>
            <a:xfrm>
              <a:off x="3989295" y="3047421"/>
              <a:ext cx="345759" cy="195238"/>
            </a:xfrm>
            <a:prstGeom prst="roundRect">
              <a:avLst>
                <a:gd name="adj" fmla="val 50000"/>
              </a:avLst>
            </a:prstGeom>
            <a:noFill/>
            <a:ln cmpd="sng">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4" name="Rounded Rectangle 38">
              <a:extLst>
                <a:ext uri="{FF2B5EF4-FFF2-40B4-BE49-F238E27FC236}">
                  <a16:creationId xmlns:a16="http://schemas.microsoft.com/office/drawing/2014/main" id="{C5680AE5-1779-213F-BD02-C3B1EADE1A95}"/>
                </a:ext>
              </a:extLst>
            </p:cNvPr>
            <p:cNvSpPr/>
            <p:nvPr/>
          </p:nvSpPr>
          <p:spPr>
            <a:xfrm>
              <a:off x="726103" y="3038392"/>
              <a:ext cx="564815" cy="201255"/>
            </a:xfrm>
            <a:prstGeom prst="roundRect">
              <a:avLst>
                <a:gd name="adj" fmla="val 50000"/>
              </a:avLst>
            </a:prstGeom>
            <a:noFill/>
            <a:ln cmpd="sng">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5" name="Rounded Rectangle 38">
              <a:extLst>
                <a:ext uri="{FF2B5EF4-FFF2-40B4-BE49-F238E27FC236}">
                  <a16:creationId xmlns:a16="http://schemas.microsoft.com/office/drawing/2014/main" id="{B2A41F4C-38CF-37AD-38D8-9BA23A0CE89B}"/>
                </a:ext>
              </a:extLst>
            </p:cNvPr>
            <p:cNvSpPr/>
            <p:nvPr/>
          </p:nvSpPr>
          <p:spPr>
            <a:xfrm>
              <a:off x="726103" y="2283662"/>
              <a:ext cx="564815" cy="201255"/>
            </a:xfrm>
            <a:prstGeom prst="roundRect">
              <a:avLst>
                <a:gd name="adj" fmla="val 50000"/>
              </a:avLst>
            </a:prstGeom>
            <a:noFill/>
            <a:ln cmpd="sng">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sp>
          <p:nvSpPr>
            <p:cNvPr id="26" name="Rounded Rectangle 38">
              <a:extLst>
                <a:ext uri="{FF2B5EF4-FFF2-40B4-BE49-F238E27FC236}">
                  <a16:creationId xmlns:a16="http://schemas.microsoft.com/office/drawing/2014/main" id="{6701839A-ADFA-F583-BB0A-2CDAE9AC28AA}"/>
                </a:ext>
              </a:extLst>
            </p:cNvPr>
            <p:cNvSpPr/>
            <p:nvPr/>
          </p:nvSpPr>
          <p:spPr>
            <a:xfrm>
              <a:off x="726103" y="4391071"/>
              <a:ext cx="353189" cy="201255"/>
            </a:xfrm>
            <a:prstGeom prst="roundRect">
              <a:avLst>
                <a:gd name="adj" fmla="val 50000"/>
              </a:avLst>
            </a:prstGeom>
            <a:noFill/>
            <a:ln>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endParaRPr>
            </a:p>
          </p:txBody>
        </p:sp>
      </p:grpSp>
      <p:sp>
        <p:nvSpPr>
          <p:cNvPr id="30" name="Rounded Rectangle 38">
            <a:extLst>
              <a:ext uri="{FF2B5EF4-FFF2-40B4-BE49-F238E27FC236}">
                <a16:creationId xmlns:a16="http://schemas.microsoft.com/office/drawing/2014/main" id="{E97BEF66-EC84-5DB2-2F0D-498A046F5EF1}"/>
              </a:ext>
            </a:extLst>
          </p:cNvPr>
          <p:cNvSpPr/>
          <p:nvPr/>
        </p:nvSpPr>
        <p:spPr>
          <a:xfrm>
            <a:off x="3515432" y="4140819"/>
            <a:ext cx="239696" cy="141544"/>
          </a:xfrm>
          <a:prstGeom prst="roundRect">
            <a:avLst>
              <a:gd name="adj" fmla="val 50000"/>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none" lIns="3600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noProof="0">
                <a:ln>
                  <a:noFill/>
                </a:ln>
                <a:solidFill>
                  <a:schemeClr val="tx1"/>
                </a:solidFill>
                <a:effectLst/>
                <a:uLnTx/>
                <a:uFillTx/>
                <a:latin typeface="Inter Light" panose="020F0502020204030204"/>
                <a:ea typeface="+mn-ea"/>
                <a:cs typeface="Bai Jamjuree" pitchFamily="2" charset="-34"/>
              </a:rPr>
              <a:t> = ab dem ersten Jahr berichtspflichtig für Unternehmen &gt;750 MA</a:t>
            </a:r>
            <a:r>
              <a:rPr kumimoji="0" lang="de-DE" sz="500" b="0" i="0" u="none" strike="noStrike" kern="1200" cap="none" spc="-25" normalizeH="0" baseline="30000" noProof="0">
                <a:ln>
                  <a:noFill/>
                </a:ln>
                <a:solidFill>
                  <a:schemeClr val="tx1"/>
                </a:solidFill>
                <a:effectLst/>
                <a:uLnTx/>
                <a:uFillTx/>
                <a:latin typeface="Inter Light" panose="020F0502020204030204"/>
                <a:ea typeface="+mn-ea"/>
                <a:cs typeface="Bai Jamjuree" pitchFamily="2" charset="-34"/>
              </a:rPr>
              <a:t>2</a:t>
            </a:r>
          </a:p>
        </p:txBody>
      </p:sp>
      <p:sp>
        <p:nvSpPr>
          <p:cNvPr id="31" name="Rounded Rectangle 6">
            <a:extLst>
              <a:ext uri="{FF2B5EF4-FFF2-40B4-BE49-F238E27FC236}">
                <a16:creationId xmlns:a16="http://schemas.microsoft.com/office/drawing/2014/main" id="{5AE92F27-3D0F-D121-163C-B69BD6D75761}"/>
              </a:ext>
            </a:extLst>
          </p:cNvPr>
          <p:cNvSpPr/>
          <p:nvPr/>
        </p:nvSpPr>
        <p:spPr>
          <a:xfrm>
            <a:off x="4110326" y="5228110"/>
            <a:ext cx="1456168" cy="38873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marR="0" indent="0" algn="just" defTabSz="228600" rtl="0" eaLnBrk="1" fontAlgn="auto" latinLnBrk="0" hangingPunct="1">
              <a:lnSpc>
                <a:spcPct val="100000"/>
              </a:lnSpc>
              <a:spcBef>
                <a:spcPts val="0"/>
              </a:spcBef>
              <a:spcAft>
                <a:spcPts val="0"/>
              </a:spcAft>
              <a:buClrTx/>
              <a:buSzTx/>
              <a:buFontTx/>
              <a:buNone/>
              <a:tabLst/>
            </a:pPr>
            <a:r>
              <a:rPr lang="de-DE" sz="800" spc="-25">
                <a:solidFill>
                  <a:srgbClr val="FFFFFF"/>
                </a:solidFill>
                <a:latin typeface="Bai Jamjuree ExtraLight" pitchFamily="2" charset="-34"/>
                <a:cs typeface="Bai Jamjuree ExtraLight" pitchFamily="2" charset="-34"/>
              </a:rPr>
              <a:t>S4 hat keine extra GOV oder IRO Datenpunkte</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32" name="Graphic 5">
            <a:extLst>
              <a:ext uri="{FF2B5EF4-FFF2-40B4-BE49-F238E27FC236}">
                <a16:creationId xmlns:a16="http://schemas.microsoft.com/office/drawing/2014/main" id="{47B8B7CA-BDE8-DA9C-E116-3E39B73D5D1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45" t="3468" r="8918" b="3145"/>
          <a:stretch/>
        </p:blipFill>
        <p:spPr>
          <a:xfrm>
            <a:off x="4171696" y="5292566"/>
            <a:ext cx="224399" cy="244134"/>
          </a:xfrm>
          <a:prstGeom prst="rect">
            <a:avLst/>
          </a:prstGeom>
        </p:spPr>
      </p:pic>
      <p:sp>
        <p:nvSpPr>
          <p:cNvPr id="33" name="Rounded Rectangle 6">
            <a:extLst>
              <a:ext uri="{FF2B5EF4-FFF2-40B4-BE49-F238E27FC236}">
                <a16:creationId xmlns:a16="http://schemas.microsoft.com/office/drawing/2014/main" id="{01831E42-F3D7-7373-B601-405970B8DAB5}"/>
              </a:ext>
            </a:extLst>
          </p:cNvPr>
          <p:cNvSpPr/>
          <p:nvPr/>
        </p:nvSpPr>
        <p:spPr>
          <a:xfrm>
            <a:off x="2970292" y="4767050"/>
            <a:ext cx="2596202" cy="41040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defTabSz="228600"/>
            <a:r>
              <a:rPr lang="de-DE" sz="800" spc="-25">
                <a:solidFill>
                  <a:srgbClr val="FFFFFF"/>
                </a:solidFill>
                <a:latin typeface="Bai Jamjuree ExtraLight" pitchFamily="2" charset="-34"/>
                <a:cs typeface="Bai Jamjuree ExtraLight" pitchFamily="2" charset="-34"/>
              </a:rPr>
              <a:t>S4 für Unternehmen mit </a:t>
            </a:r>
            <a:r>
              <a:rPr lang="de-DE" sz="800" u="sng" spc="-25">
                <a:solidFill>
                  <a:schemeClr val="bg1"/>
                </a:solidFill>
                <a:latin typeface="Bai Jamjuree ExtraLight" pitchFamily="2" charset="-34"/>
                <a:cs typeface="Bai Jamjuree ExtraLight" pitchFamily="2" charset="-34"/>
              </a:rPr>
              <a:t>&lt;</a:t>
            </a:r>
            <a:r>
              <a:rPr lang="de-DE" sz="800" spc="-25">
                <a:solidFill>
                  <a:schemeClr val="bg1"/>
                </a:solidFill>
                <a:latin typeface="Bai Jamjuree ExtraLight" pitchFamily="2" charset="-34"/>
                <a:cs typeface="Bai Jamjuree ExtraLight" pitchFamily="2" charset="-34"/>
              </a:rPr>
              <a:t>  </a:t>
            </a:r>
            <a:r>
              <a:rPr lang="de-DE" sz="800" spc="-25">
                <a:solidFill>
                  <a:srgbClr val="FFFFFF"/>
                </a:solidFill>
                <a:latin typeface="Bai Jamjuree ExtraLight" pitchFamily="2" charset="-34"/>
                <a:cs typeface="Bai Jamjuree ExtraLight" pitchFamily="2" charset="-34"/>
              </a:rPr>
              <a:t>750 Mitarbeitern erst ab dem 3. Jahr berichtspflichtig (2 Jahre </a:t>
            </a:r>
            <a:r>
              <a:rPr lang="de-DE" sz="800" spc="-25" err="1">
                <a:solidFill>
                  <a:srgbClr val="FFFFFF"/>
                </a:solidFill>
                <a:latin typeface="Bai Jamjuree ExtraLight" pitchFamily="2" charset="-34"/>
                <a:cs typeface="Bai Jamjuree ExtraLight" pitchFamily="2" charset="-34"/>
              </a:rPr>
              <a:t>phase</a:t>
            </a:r>
            <a:r>
              <a:rPr lang="de-DE" sz="800" spc="-25">
                <a:solidFill>
                  <a:srgbClr val="FFFFFF"/>
                </a:solidFill>
                <a:latin typeface="Bai Jamjuree ExtraLight" pitchFamily="2" charset="-34"/>
                <a:cs typeface="Bai Jamjuree ExtraLight" pitchFamily="2" charset="-34"/>
              </a:rPr>
              <a:t>-in)</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34" name="Graphic 5">
            <a:extLst>
              <a:ext uri="{FF2B5EF4-FFF2-40B4-BE49-F238E27FC236}">
                <a16:creationId xmlns:a16="http://schemas.microsoft.com/office/drawing/2014/main" id="{642B7F20-907F-6742-4F7E-1D6D393C3A2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45" t="3468" r="8918" b="3145"/>
          <a:stretch/>
        </p:blipFill>
        <p:spPr>
          <a:xfrm>
            <a:off x="3016438" y="4837661"/>
            <a:ext cx="224399" cy="244134"/>
          </a:xfrm>
          <a:prstGeom prst="rect">
            <a:avLst/>
          </a:prstGeom>
        </p:spPr>
      </p:pic>
      <p:grpSp>
        <p:nvGrpSpPr>
          <p:cNvPr id="35" name="Group 34">
            <a:extLst>
              <a:ext uri="{FF2B5EF4-FFF2-40B4-BE49-F238E27FC236}">
                <a16:creationId xmlns:a16="http://schemas.microsoft.com/office/drawing/2014/main" id="{B8D119C6-41D9-BB77-00BF-EF9CF415A653}"/>
              </a:ext>
            </a:extLst>
          </p:cNvPr>
          <p:cNvGrpSpPr/>
          <p:nvPr/>
        </p:nvGrpSpPr>
        <p:grpSpPr>
          <a:xfrm>
            <a:off x="635041" y="5228110"/>
            <a:ext cx="3413916" cy="388738"/>
            <a:chOff x="652290" y="1519402"/>
            <a:chExt cx="3413916" cy="388738"/>
          </a:xfrm>
        </p:grpSpPr>
        <p:sp>
          <p:nvSpPr>
            <p:cNvPr id="36" name="Rounded Rectangle 35">
              <a:extLst>
                <a:ext uri="{FF2B5EF4-FFF2-40B4-BE49-F238E27FC236}">
                  <a16:creationId xmlns:a16="http://schemas.microsoft.com/office/drawing/2014/main" id="{04787E50-C867-45DB-CB10-52403EB3CB81}"/>
                </a:ext>
              </a:extLst>
            </p:cNvPr>
            <p:cNvSpPr/>
            <p:nvPr/>
          </p:nvSpPr>
          <p:spPr>
            <a:xfrm>
              <a:off x="652290" y="1519402"/>
              <a:ext cx="3413916" cy="38873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marR="0" indent="0" algn="just" defTabSz="228600" rtl="0" eaLnBrk="1" fontAlgn="auto" latinLnBrk="0" hangingPunct="1">
                <a:lnSpc>
                  <a:spcPct val="100000"/>
                </a:lnSpc>
                <a:spcBef>
                  <a:spcPts val="0"/>
                </a:spcBef>
                <a:spcAft>
                  <a:spcPts val="0"/>
                </a:spcAft>
                <a:buClrTx/>
                <a:buSzTx/>
                <a:buFontTx/>
                <a:buNone/>
                <a:tabLst/>
              </a:pPr>
              <a:r>
                <a:rPr lang="de-DE" sz="800" spc="-25">
                  <a:solidFill>
                    <a:srgbClr val="FFFFFF"/>
                  </a:solidFill>
                  <a:latin typeface="Bai Jamjuree ExtraLight" pitchFamily="2" charset="-34"/>
                  <a:cs typeface="Bai Jamjuree ExtraLight" pitchFamily="2" charset="-34"/>
                </a:rPr>
                <a:t>S4.SBM-2 enthält nur den Hinweis, Verbraucher und Endnutzer </a:t>
              </a:r>
              <a:br>
                <a:rPr lang="de-DE" sz="800" spc="-25">
                  <a:solidFill>
                    <a:srgbClr val="FFFFFF"/>
                  </a:solidFill>
                  <a:latin typeface="Bai Jamjuree ExtraLight" pitchFamily="2" charset="-34"/>
                  <a:cs typeface="Bai Jamjuree ExtraLight" pitchFamily="2" charset="-34"/>
                </a:rPr>
              </a:br>
              <a:r>
                <a:rPr lang="de-DE" sz="800" spc="-25">
                  <a:solidFill>
                    <a:srgbClr val="FFFFFF"/>
                  </a:solidFill>
                  <a:latin typeface="Bai Jamjuree ExtraLight" pitchFamily="2" charset="-34"/>
                  <a:cs typeface="Bai Jamjuree ExtraLight" pitchFamily="2" charset="-34"/>
                </a:rPr>
                <a:t>beim Beantworten von SBM-2 (ESRS 2) zu berücksichtigen</a:t>
              </a:r>
              <a:endParaRPr kumimoji="0" lang="de-DE" sz="800" u="none" strike="noStrike" kern="1200" cap="none" spc="-25" normalizeH="0" baseline="0" noProof="0">
                <a:ln>
                  <a:noFill/>
                </a:ln>
                <a:solidFill>
                  <a:srgbClr val="FFFFFF"/>
                </a:solidFill>
                <a:effectLst/>
                <a:uLnTx/>
                <a:uFillTx/>
                <a:latin typeface="Bai Jamjuree ExtraLight" pitchFamily="2" charset="-34"/>
                <a:cs typeface="Bai Jamjuree ExtraLight" pitchFamily="2" charset="-34"/>
              </a:endParaRPr>
            </a:p>
          </p:txBody>
        </p:sp>
        <p:pic>
          <p:nvPicPr>
            <p:cNvPr id="37" name="Graphic 5">
              <a:extLst>
                <a:ext uri="{FF2B5EF4-FFF2-40B4-BE49-F238E27FC236}">
                  <a16:creationId xmlns:a16="http://schemas.microsoft.com/office/drawing/2014/main" id="{66DFC7CC-B5EA-8D31-B99C-78A672E10FE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45" t="3468" r="8918" b="3145"/>
            <a:stretch/>
          </p:blipFill>
          <p:spPr>
            <a:xfrm>
              <a:off x="713659" y="1581353"/>
              <a:ext cx="224399" cy="244134"/>
            </a:xfrm>
            <a:prstGeom prst="rect">
              <a:avLst/>
            </a:prstGeom>
          </p:spPr>
        </p:pic>
      </p:grpSp>
    </p:spTree>
    <p:extLst>
      <p:ext uri="{BB962C8B-B14F-4D97-AF65-F5344CB8AC3E}">
        <p14:creationId xmlns:p14="http://schemas.microsoft.com/office/powerpoint/2010/main" val="337577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C3D4C-61A4-0464-139F-A06E25498119}"/>
            </a:ext>
          </a:extLst>
        </p:cNvPr>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81B34F66-C5A0-25BC-A911-731942F06BBE}"/>
              </a:ext>
            </a:extLst>
          </p:cNvPr>
          <p:cNvSpPr>
            <a:spLocks noGrp="1"/>
          </p:cNvSpPr>
          <p:nvPr>
            <p:ph type="sldNum" sz="quarter" idx="11"/>
          </p:nvPr>
        </p:nvSpPr>
        <p:spPr/>
        <p:txBody>
          <a:bodyPr/>
          <a:lstStyle/>
          <a:p>
            <a:fld id="{5237CC50-559B-734E-9989-0D093A8E99B9}" type="slidenum">
              <a:rPr lang="en-US" smtClean="0"/>
              <a:pPr/>
              <a:t>26</a:t>
            </a:fld>
            <a:endParaRPr lang="en-US"/>
          </a:p>
        </p:txBody>
      </p:sp>
      <p:sp>
        <p:nvSpPr>
          <p:cNvPr id="5" name="Text Placeholder 4">
            <a:extLst>
              <a:ext uri="{FF2B5EF4-FFF2-40B4-BE49-F238E27FC236}">
                <a16:creationId xmlns:a16="http://schemas.microsoft.com/office/drawing/2014/main" id="{1FCAF170-4530-AA42-A3F9-CD5D4EA8077D}"/>
              </a:ext>
            </a:extLst>
          </p:cNvPr>
          <p:cNvSpPr>
            <a:spLocks noGrp="1"/>
          </p:cNvSpPr>
          <p:nvPr>
            <p:ph type="body" sz="quarter" idx="12"/>
          </p:nvPr>
        </p:nvSpPr>
        <p:spPr/>
        <p:txBody>
          <a:bodyPr/>
          <a:lstStyle/>
          <a:p>
            <a:r>
              <a:rPr lang="en-US" err="1"/>
              <a:t>Fokus</a:t>
            </a:r>
            <a:r>
              <a:rPr lang="en-US"/>
              <a:t>: </a:t>
            </a:r>
            <a:r>
              <a:rPr lang="en-US" err="1"/>
              <a:t>Datenpunkte</a:t>
            </a:r>
            <a:r>
              <a:rPr lang="en-US"/>
              <a:t> des S4 – </a:t>
            </a:r>
            <a:r>
              <a:rPr lang="en-US" err="1"/>
              <a:t>Verbraucher</a:t>
            </a:r>
            <a:r>
              <a:rPr lang="en-US"/>
              <a:t> und </a:t>
            </a:r>
            <a:r>
              <a:rPr lang="en-US" err="1"/>
              <a:t>Endnutzer</a:t>
            </a:r>
            <a:endParaRPr lang="en-US"/>
          </a:p>
        </p:txBody>
      </p:sp>
      <p:sp>
        <p:nvSpPr>
          <p:cNvPr id="33" name="Title 3">
            <a:extLst>
              <a:ext uri="{FF2B5EF4-FFF2-40B4-BE49-F238E27FC236}">
                <a16:creationId xmlns:a16="http://schemas.microsoft.com/office/drawing/2014/main" id="{2F8612FB-8696-FC28-1457-01BE38122B18}"/>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Definition: Verbraucher &amp; Endnutzer (B2C) </a:t>
            </a:r>
          </a:p>
        </p:txBody>
      </p:sp>
      <p:sp>
        <p:nvSpPr>
          <p:cNvPr id="6" name="Rounded Rectangle 8">
            <a:extLst>
              <a:ext uri="{FF2B5EF4-FFF2-40B4-BE49-F238E27FC236}">
                <a16:creationId xmlns:a16="http://schemas.microsoft.com/office/drawing/2014/main" id="{176D6B66-C15C-61C6-26A6-14A6319CC9A4}"/>
              </a:ext>
            </a:extLst>
          </p:cNvPr>
          <p:cNvSpPr/>
          <p:nvPr/>
        </p:nvSpPr>
        <p:spPr>
          <a:xfrm>
            <a:off x="634499" y="1883606"/>
            <a:ext cx="5209711" cy="759549"/>
          </a:xfrm>
          <a:prstGeom prst="roundRect">
            <a:avLst>
              <a:gd name="adj" fmla="val 7883"/>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7" name="AutoShape 6" descr="PostNL Vector Logo - Download Free SVG Icon | Worldvectorlogo">
            <a:extLst>
              <a:ext uri="{FF2B5EF4-FFF2-40B4-BE49-F238E27FC236}">
                <a16:creationId xmlns:a16="http://schemas.microsoft.com/office/drawing/2014/main" id="{69A556A5-F6BA-276A-6F1A-D4F42F063EC2}"/>
              </a:ext>
            </a:extLst>
          </p:cNvPr>
          <p:cNvSpPr>
            <a:spLocks noChangeAspect="1" noChangeArrowheads="1"/>
          </p:cNvSpPr>
          <p:nvPr/>
        </p:nvSpPr>
        <p:spPr bwMode="auto">
          <a:xfrm>
            <a:off x="5943601" y="26431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Rounded Rectangle 8">
            <a:extLst>
              <a:ext uri="{FF2B5EF4-FFF2-40B4-BE49-F238E27FC236}">
                <a16:creationId xmlns:a16="http://schemas.microsoft.com/office/drawing/2014/main" id="{F9FA0ABD-923A-FC84-DF36-1431CC681AC4}"/>
              </a:ext>
            </a:extLst>
          </p:cNvPr>
          <p:cNvSpPr/>
          <p:nvPr/>
        </p:nvSpPr>
        <p:spPr>
          <a:xfrm>
            <a:off x="634499" y="2915057"/>
            <a:ext cx="5209711" cy="630504"/>
          </a:xfrm>
          <a:prstGeom prst="roundRect">
            <a:avLst>
              <a:gd name="adj" fmla="val 7883"/>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4" name="Rounded Rectangle 19">
            <a:extLst>
              <a:ext uri="{FF2B5EF4-FFF2-40B4-BE49-F238E27FC236}">
                <a16:creationId xmlns:a16="http://schemas.microsoft.com/office/drawing/2014/main" id="{5581ED42-515F-CF56-5FDC-BC72A2B335D8}"/>
              </a:ext>
            </a:extLst>
          </p:cNvPr>
          <p:cNvSpPr/>
          <p:nvPr/>
        </p:nvSpPr>
        <p:spPr>
          <a:xfrm>
            <a:off x="903285" y="2810484"/>
            <a:ext cx="1443600"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Definition</a:t>
            </a:r>
            <a:r>
              <a:rPr lang="de-DE" b="1" spc="-25">
                <a:solidFill>
                  <a:srgbClr val="FFFFFF"/>
                </a:solidFill>
                <a:latin typeface="Inter Light" panose="020F0502020204030204"/>
                <a:cs typeface="Bai Jamjuree" pitchFamily="2" charset="-34"/>
              </a:rPr>
              <a:t> Endnutzer</a:t>
            </a:r>
            <a:endPar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5" name="Textfeld 14">
            <a:extLst>
              <a:ext uri="{FF2B5EF4-FFF2-40B4-BE49-F238E27FC236}">
                <a16:creationId xmlns:a16="http://schemas.microsoft.com/office/drawing/2014/main" id="{527E800C-F277-4A13-BCD7-D0E072E8033C}"/>
              </a:ext>
            </a:extLst>
          </p:cNvPr>
          <p:cNvSpPr txBox="1"/>
          <p:nvPr/>
        </p:nvSpPr>
        <p:spPr>
          <a:xfrm>
            <a:off x="726104" y="2052406"/>
            <a:ext cx="5118106" cy="507831"/>
          </a:xfrm>
          <a:prstGeom prst="rect">
            <a:avLst/>
          </a:prstGeom>
          <a:noFill/>
        </p:spPr>
        <p:txBody>
          <a:bodyPr wrap="square" rtlCol="0">
            <a:spAutoFit/>
          </a:bodyPr>
          <a:lstStyle/>
          <a:p>
            <a:r>
              <a:rPr lang="de-DE"/>
              <a:t>Personen, die Waren und Dienstleistungen für den persönlichen Gebrauch entweder für sich selbst oder für Dritte erwerben, verbrauchen oder nutzen, </a:t>
            </a:r>
            <a:r>
              <a:rPr lang="de-DE" u="sng"/>
              <a:t>nicht für</a:t>
            </a:r>
            <a:r>
              <a:rPr lang="de-DE"/>
              <a:t> den Weiterverkauf, den Handel oder für gewerbliche, geschäftliche, handwerkliche oder </a:t>
            </a:r>
            <a:r>
              <a:rPr lang="de-DE" u="sng"/>
              <a:t>berufliche Zwecke</a:t>
            </a:r>
            <a:r>
              <a:rPr lang="de-DE"/>
              <a:t> </a:t>
            </a:r>
          </a:p>
        </p:txBody>
      </p:sp>
      <p:sp>
        <p:nvSpPr>
          <p:cNvPr id="16" name="Textfeld 15">
            <a:extLst>
              <a:ext uri="{FF2B5EF4-FFF2-40B4-BE49-F238E27FC236}">
                <a16:creationId xmlns:a16="http://schemas.microsoft.com/office/drawing/2014/main" id="{0E935DAA-CB12-B1C2-6439-60BFF15EE17D}"/>
              </a:ext>
            </a:extLst>
          </p:cNvPr>
          <p:cNvSpPr txBox="1"/>
          <p:nvPr/>
        </p:nvSpPr>
        <p:spPr>
          <a:xfrm>
            <a:off x="722695" y="3083856"/>
            <a:ext cx="4796726" cy="369332"/>
          </a:xfrm>
          <a:prstGeom prst="rect">
            <a:avLst/>
          </a:prstGeom>
          <a:noFill/>
        </p:spPr>
        <p:txBody>
          <a:bodyPr wrap="square" rtlCol="0">
            <a:spAutoFit/>
          </a:bodyPr>
          <a:lstStyle/>
          <a:p>
            <a:r>
              <a:rPr lang="de-DE"/>
              <a:t>Personen, die ein bestimmtes Produkt oder eine bestimmte Dienstleistung letztendlich nutzen oder die für die Nutzung vorgesehen sind </a:t>
            </a:r>
          </a:p>
        </p:txBody>
      </p:sp>
      <p:sp>
        <p:nvSpPr>
          <p:cNvPr id="20" name="Rounded Rectangle 19">
            <a:extLst>
              <a:ext uri="{FF2B5EF4-FFF2-40B4-BE49-F238E27FC236}">
                <a16:creationId xmlns:a16="http://schemas.microsoft.com/office/drawing/2014/main" id="{1013B6AF-51D3-726A-EA0D-D04F59251D7F}"/>
              </a:ext>
            </a:extLst>
          </p:cNvPr>
          <p:cNvSpPr/>
          <p:nvPr/>
        </p:nvSpPr>
        <p:spPr>
          <a:xfrm>
            <a:off x="831688" y="1774307"/>
            <a:ext cx="1442174"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Definition</a:t>
            </a:r>
            <a:r>
              <a:rPr lang="de-DE" b="1" spc="-25">
                <a:solidFill>
                  <a:srgbClr val="FFFFFF"/>
                </a:solidFill>
                <a:latin typeface="Inter Light" panose="020F0502020204030204"/>
                <a:cs typeface="Bai Jamjuree" pitchFamily="2" charset="-34"/>
              </a:rPr>
              <a:t> Verbraucher</a:t>
            </a:r>
            <a:endPar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7" name="Rounded Rectangle 2">
            <a:extLst>
              <a:ext uri="{FF2B5EF4-FFF2-40B4-BE49-F238E27FC236}">
                <a16:creationId xmlns:a16="http://schemas.microsoft.com/office/drawing/2014/main" id="{289642F3-5B97-63BC-765F-28D4F91A5C3D}"/>
              </a:ext>
            </a:extLst>
          </p:cNvPr>
          <p:cNvSpPr/>
          <p:nvPr/>
        </p:nvSpPr>
        <p:spPr>
          <a:xfrm>
            <a:off x="6574595" y="1848720"/>
            <a:ext cx="5083083" cy="1927615"/>
          </a:xfrm>
          <a:prstGeom prst="roundRect">
            <a:avLst>
              <a:gd name="adj" fmla="val 51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08000" rIns="72000" bIns="36000" rtlCol="0" anchor="t">
            <a:noAutofit/>
          </a:bodyPr>
          <a:lstStyle/>
          <a:p>
            <a:pPr defTabSz="228600">
              <a:spcAft>
                <a:spcPts val="600"/>
              </a:spcAft>
            </a:pPr>
            <a:r>
              <a:rPr lang="de-DE" sz="800" b="1" spc="-25">
                <a:solidFill>
                  <a:schemeClr val="bg1"/>
                </a:solidFill>
                <a:latin typeface="Inter Light" panose="020F0502020204030204"/>
                <a:cs typeface="Bai Jamjuree" pitchFamily="2" charset="-34"/>
              </a:rPr>
              <a:t>Endnutzer (S4) vs. Beschäftigte der Wertschöpfungskette (S2)</a:t>
            </a:r>
            <a:endParaRPr lang="de-DE" sz="800" spc="-25">
              <a:solidFill>
                <a:schemeClr val="bg1"/>
              </a:solidFill>
              <a:latin typeface="Inter Light" panose="020F0502020204030204"/>
              <a:cs typeface="Bai Jamjuree" pitchFamily="2" charset="-34"/>
            </a:endParaRPr>
          </a:p>
          <a:p>
            <a:pPr defTabSz="228600">
              <a:spcAft>
                <a:spcPts val="600"/>
              </a:spcAft>
            </a:pPr>
            <a:br>
              <a:rPr lang="de-DE" sz="800" b="1" spc="-25">
                <a:solidFill>
                  <a:schemeClr val="bg1"/>
                </a:solidFill>
                <a:latin typeface="Inter Light" panose="020F0502020204030204"/>
                <a:cs typeface="Bai Jamjuree" pitchFamily="2" charset="-34"/>
              </a:rPr>
            </a:br>
            <a:r>
              <a:rPr lang="de-DE" sz="800" b="1" spc="-25">
                <a:solidFill>
                  <a:schemeClr val="bg1"/>
                </a:solidFill>
                <a:latin typeface="Inter Light" panose="020F0502020204030204"/>
                <a:cs typeface="Bai Jamjuree" pitchFamily="2" charset="-34"/>
              </a:rPr>
              <a:t>Beispiel</a:t>
            </a:r>
            <a:r>
              <a:rPr lang="de-DE" sz="800" spc="-25">
                <a:solidFill>
                  <a:schemeClr val="bg1"/>
                </a:solidFill>
                <a:latin typeface="Inter Light" panose="020F0502020204030204"/>
                <a:cs typeface="Bai Jamjuree" pitchFamily="2" charset="-34"/>
              </a:rPr>
              <a:t>: Ein Hafenbetreiber bietet Fährdienste an (B2B). Ein Lkw-Fahrer nutzt die Fähre, um beruflich Waren zu transportieren. Aufgrund unzureichender Sicherheitsvorkehrungen kommt es zu einem Unfall. </a:t>
            </a:r>
          </a:p>
          <a:p>
            <a:pPr defTabSz="228600">
              <a:spcAft>
                <a:spcPts val="600"/>
              </a:spcAft>
            </a:pPr>
            <a:r>
              <a:rPr lang="de-DE" sz="800" spc="-25">
                <a:solidFill>
                  <a:schemeClr val="bg1"/>
                </a:solidFill>
                <a:latin typeface="Inter Light" panose="020F0502020204030204"/>
                <a:cs typeface="Bai Jamjuree" pitchFamily="2" charset="-34"/>
              </a:rPr>
              <a:t>Muss dieser Vorfall als negative Auswirkung unter S2 oder S4 berichtet werden?</a:t>
            </a:r>
          </a:p>
          <a:p>
            <a:pPr defTabSz="228600">
              <a:spcAft>
                <a:spcPts val="600"/>
              </a:spcAft>
            </a:pPr>
            <a:r>
              <a:rPr lang="de-DE" sz="800" b="1" spc="-25">
                <a:solidFill>
                  <a:schemeClr val="bg1"/>
                </a:solidFill>
                <a:latin typeface="Inter Light" panose="020F0502020204030204"/>
                <a:cs typeface="Bai Jamjuree" pitchFamily="2" charset="-34"/>
              </a:rPr>
              <a:t>Da der Lkw-Fahrer die Leistung im Rahmen seiner beruflichen Tätigkeit nutzt, gilt er als Beschäftigter der Wertschöpfungskette → Berichterstattung unter S2</a:t>
            </a:r>
            <a:endParaRPr lang="de-DE" sz="800" spc="-25">
              <a:solidFill>
                <a:schemeClr val="bg1"/>
              </a:solidFill>
              <a:latin typeface="Inter Light" panose="020F0502020204030204"/>
              <a:cs typeface="Bai Jamjuree" pitchFamily="2" charset="-34"/>
            </a:endParaRPr>
          </a:p>
          <a:p>
            <a:pPr defTabSz="228600">
              <a:spcAft>
                <a:spcPts val="600"/>
              </a:spcAft>
            </a:pPr>
            <a:r>
              <a:rPr lang="de-DE" sz="800" i="1" spc="-25">
                <a:solidFill>
                  <a:schemeClr val="bg1"/>
                </a:solidFill>
                <a:latin typeface="Inter Light" panose="020F0502020204030204"/>
                <a:cs typeface="Bai Jamjuree" pitchFamily="2" charset="-34"/>
              </a:rPr>
              <a:t>Wichtig: In bestimmten Situationen können negative Auswirkungen sowohl Beschäftigte in der Wertschöpfungskette als auch Endnutzer betreffen. Um Doppelzählungen zu vermeiden, entscheidet das berichtspflichtige Unternehmen, unter welchem Standard (S2 oder S4) die Auswirkung berichtet wird. Die Zuordnung kann erläutert werden. </a:t>
            </a:r>
          </a:p>
        </p:txBody>
      </p:sp>
      <p:pic>
        <p:nvPicPr>
          <p:cNvPr id="18" name="Graphic 5">
            <a:extLst>
              <a:ext uri="{FF2B5EF4-FFF2-40B4-BE49-F238E27FC236}">
                <a16:creationId xmlns:a16="http://schemas.microsoft.com/office/drawing/2014/main" id="{7BE4BCC4-504D-23D5-8443-53993AE4A12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245" t="3468" r="8918" b="3145"/>
          <a:stretch/>
        </p:blipFill>
        <p:spPr>
          <a:xfrm>
            <a:off x="6624457" y="1943062"/>
            <a:ext cx="224399" cy="244134"/>
          </a:xfrm>
          <a:prstGeom prst="rect">
            <a:avLst/>
          </a:prstGeom>
        </p:spPr>
      </p:pic>
      <p:sp>
        <p:nvSpPr>
          <p:cNvPr id="25" name="Rounded Rectangle 19">
            <a:extLst>
              <a:ext uri="{FF2B5EF4-FFF2-40B4-BE49-F238E27FC236}">
                <a16:creationId xmlns:a16="http://schemas.microsoft.com/office/drawing/2014/main" id="{C6867252-9351-B475-0DBA-42EF6CA81FB6}"/>
              </a:ext>
            </a:extLst>
          </p:cNvPr>
          <p:cNvSpPr/>
          <p:nvPr/>
        </p:nvSpPr>
        <p:spPr>
          <a:xfrm>
            <a:off x="6848856" y="1769554"/>
            <a:ext cx="710073" cy="1583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sz="7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FAQ ID 1026</a:t>
            </a:r>
          </a:p>
        </p:txBody>
      </p:sp>
      <p:pic>
        <p:nvPicPr>
          <p:cNvPr id="4" name="Grafik 3" descr="Ein Bild, das Text, Screenshot, Schrift, Design enthält.&#10;&#10;KI-generierte Inhalte können fehlerhaft sein.">
            <a:extLst>
              <a:ext uri="{FF2B5EF4-FFF2-40B4-BE49-F238E27FC236}">
                <a16:creationId xmlns:a16="http://schemas.microsoft.com/office/drawing/2014/main" id="{07FA2B8B-66A5-2163-8CE7-10324959DE75}"/>
              </a:ext>
            </a:extLst>
          </p:cNvPr>
          <p:cNvPicPr>
            <a:picLocks noChangeAspect="1"/>
          </p:cNvPicPr>
          <p:nvPr/>
        </p:nvPicPr>
        <p:blipFill>
          <a:blip r:embed="rId5"/>
          <a:srcRect t="2414"/>
          <a:stretch/>
        </p:blipFill>
        <p:spPr>
          <a:xfrm>
            <a:off x="12535933" y="530708"/>
            <a:ext cx="3013902" cy="1992952"/>
          </a:xfrm>
          <a:prstGeom prst="roundRect">
            <a:avLst>
              <a:gd name="adj" fmla="val 3846"/>
            </a:avLst>
          </a:prstGeom>
        </p:spPr>
      </p:pic>
      <p:sp>
        <p:nvSpPr>
          <p:cNvPr id="7" name="Footer Placeholder 1">
            <a:extLst>
              <a:ext uri="{FF2B5EF4-FFF2-40B4-BE49-F238E27FC236}">
                <a16:creationId xmlns:a16="http://schemas.microsoft.com/office/drawing/2014/main" id="{AD03A6F7-5E2D-E5DC-8757-54251E3267A6}"/>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buNone/>
            </a:pPr>
            <a:r>
              <a:rPr lang="de-DE" sz="600"/>
              <a:t>Quellen: ESRS Anhang II Tabelle 2; SAP Integrated Report 2024, S. 227; Vienna Insurance Group, S. 139; PwC </a:t>
            </a:r>
            <a:r>
              <a:rPr lang="en-GB" sz="600"/>
              <a:t>Chapter 17: Social — Sustainability reporting on consumers and end-users (2024), S. 5</a:t>
            </a:r>
          </a:p>
          <a:p>
            <a:pPr>
              <a:defRPr/>
            </a:pPr>
            <a:r>
              <a:rPr lang="de-DE" sz="600"/>
              <a:t>  </a:t>
            </a:r>
          </a:p>
        </p:txBody>
      </p:sp>
      <p:sp>
        <p:nvSpPr>
          <p:cNvPr id="13" name="Rounded Rectangle 2">
            <a:extLst>
              <a:ext uri="{FF2B5EF4-FFF2-40B4-BE49-F238E27FC236}">
                <a16:creationId xmlns:a16="http://schemas.microsoft.com/office/drawing/2014/main" id="{9EF528CF-8766-919D-1220-FF875FF130F0}"/>
              </a:ext>
            </a:extLst>
          </p:cNvPr>
          <p:cNvSpPr/>
          <p:nvPr/>
        </p:nvSpPr>
        <p:spPr>
          <a:xfrm>
            <a:off x="903286" y="3462011"/>
            <a:ext cx="2333986" cy="338476"/>
          </a:xfrm>
          <a:prstGeom prst="roundRect">
            <a:avLst>
              <a:gd name="adj" fmla="val 1255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08000" rIns="72000" bIns="36000" rtlCol="0" anchor="t">
            <a:noAutofit/>
          </a:bodyPr>
          <a:lstStyle/>
          <a:p>
            <a:pPr defTabSz="228600">
              <a:spcAft>
                <a:spcPts val="600"/>
              </a:spcAft>
            </a:pPr>
            <a:r>
              <a:rPr lang="de-DE" sz="800" b="1" spc="-25">
                <a:solidFill>
                  <a:schemeClr val="bg1"/>
                </a:solidFill>
                <a:latin typeface="Inter Light" panose="020F0502020204030204"/>
                <a:cs typeface="Bai Jamjuree" pitchFamily="2" charset="-34"/>
              </a:rPr>
              <a:t>Endnutzer ≠ Mitarbeiter von B2B Kunden</a:t>
            </a:r>
            <a:endParaRPr lang="de-DE" sz="800" i="1" spc="-25">
              <a:solidFill>
                <a:schemeClr val="bg1"/>
              </a:solidFill>
              <a:latin typeface="Inter Light" panose="020F0502020204030204"/>
              <a:cs typeface="Bai Jamjuree" pitchFamily="2" charset="-34"/>
            </a:endParaRPr>
          </a:p>
        </p:txBody>
      </p:sp>
      <p:pic>
        <p:nvPicPr>
          <p:cNvPr id="19" name="Graphic 5">
            <a:extLst>
              <a:ext uri="{FF2B5EF4-FFF2-40B4-BE49-F238E27FC236}">
                <a16:creationId xmlns:a16="http://schemas.microsoft.com/office/drawing/2014/main" id="{24D28467-6AF5-3830-67A3-C84D5EBFD34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245" t="3468" r="8918" b="3145"/>
          <a:stretch/>
        </p:blipFill>
        <p:spPr>
          <a:xfrm>
            <a:off x="943431" y="3499920"/>
            <a:ext cx="224399" cy="244134"/>
          </a:xfrm>
          <a:prstGeom prst="rect">
            <a:avLst/>
          </a:prstGeom>
        </p:spPr>
      </p:pic>
      <p:pic>
        <p:nvPicPr>
          <p:cNvPr id="22" name="Picture 21">
            <a:extLst>
              <a:ext uri="{FF2B5EF4-FFF2-40B4-BE49-F238E27FC236}">
                <a16:creationId xmlns:a16="http://schemas.microsoft.com/office/drawing/2014/main" id="{F1A3A1B9-19A0-DCC4-3837-3C87D442B2D3}"/>
              </a:ext>
            </a:extLst>
          </p:cNvPr>
          <p:cNvPicPr>
            <a:picLocks noChangeAspect="1"/>
          </p:cNvPicPr>
          <p:nvPr/>
        </p:nvPicPr>
        <p:blipFill>
          <a:blip r:embed="rId6"/>
          <a:srcRect l="1221" r="2183"/>
          <a:stretch/>
        </p:blipFill>
        <p:spPr>
          <a:xfrm>
            <a:off x="634499" y="3967638"/>
            <a:ext cx="3474720" cy="1553153"/>
          </a:xfrm>
          <a:prstGeom prst="roundRect">
            <a:avLst>
              <a:gd name="adj" fmla="val 2412"/>
            </a:avLst>
          </a:prstGeom>
        </p:spPr>
      </p:pic>
      <p:sp>
        <p:nvSpPr>
          <p:cNvPr id="23" name="Footer Placeholder 1">
            <a:extLst>
              <a:ext uri="{FF2B5EF4-FFF2-40B4-BE49-F238E27FC236}">
                <a16:creationId xmlns:a16="http://schemas.microsoft.com/office/drawing/2014/main" id="{5CDA6D3E-035B-A978-77A5-1A93AB28192C}"/>
              </a:ext>
            </a:extLst>
          </p:cNvPr>
          <p:cNvSpPr txBox="1">
            <a:spLocks/>
          </p:cNvSpPr>
          <p:nvPr/>
        </p:nvSpPr>
        <p:spPr>
          <a:xfrm>
            <a:off x="12737639" y="2100217"/>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Quellen: ESRS Anhang II, </a:t>
            </a:r>
            <a:r>
              <a:rPr lang="de-DE" sz="600" err="1"/>
              <a:t>Nokian</a:t>
            </a:r>
            <a:r>
              <a:rPr lang="de-DE" sz="600"/>
              <a:t> </a:t>
            </a:r>
            <a:r>
              <a:rPr lang="de-DE" sz="600" err="1"/>
              <a:t>Tyres</a:t>
            </a:r>
            <a:r>
              <a:rPr lang="de-DE" sz="600"/>
              <a:t> Annual Report 2024, S. 47</a:t>
            </a:r>
          </a:p>
        </p:txBody>
      </p:sp>
      <p:pic>
        <p:nvPicPr>
          <p:cNvPr id="26" name="Graphic 25" descr="Cruise ship outline">
            <a:extLst>
              <a:ext uri="{FF2B5EF4-FFF2-40B4-BE49-F238E27FC236}">
                <a16:creationId xmlns:a16="http://schemas.microsoft.com/office/drawing/2014/main" id="{8581BD92-11C9-0614-F18E-979CFD2B9D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9766" y="1851340"/>
            <a:ext cx="427578" cy="427578"/>
          </a:xfrm>
          <a:prstGeom prst="rect">
            <a:avLst/>
          </a:prstGeom>
        </p:spPr>
      </p:pic>
      <p:pic>
        <p:nvPicPr>
          <p:cNvPr id="28" name="Graphic 27" descr="Truck outline">
            <a:extLst>
              <a:ext uri="{FF2B5EF4-FFF2-40B4-BE49-F238E27FC236}">
                <a16:creationId xmlns:a16="http://schemas.microsoft.com/office/drawing/2014/main" id="{866F9522-D14F-D29F-A84A-E6297A5ED7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1015093" y="1883606"/>
            <a:ext cx="396242" cy="396242"/>
          </a:xfrm>
          <a:prstGeom prst="rect">
            <a:avLst/>
          </a:prstGeom>
        </p:spPr>
      </p:pic>
      <p:pic>
        <p:nvPicPr>
          <p:cNvPr id="24" name="Grafik 23" descr="Ein Bild, das Text, Screenshot, Schrift, Dokument enthält.&#10;&#10;KI-generierte Inhalte können fehlerhaft sein.">
            <a:extLst>
              <a:ext uri="{FF2B5EF4-FFF2-40B4-BE49-F238E27FC236}">
                <a16:creationId xmlns:a16="http://schemas.microsoft.com/office/drawing/2014/main" id="{1A814DA1-28C4-5B53-5F7E-7200D40DBBA4}"/>
              </a:ext>
            </a:extLst>
          </p:cNvPr>
          <p:cNvPicPr>
            <a:picLocks noChangeAspect="1"/>
          </p:cNvPicPr>
          <p:nvPr/>
        </p:nvPicPr>
        <p:blipFill>
          <a:blip r:embed="rId11"/>
          <a:stretch>
            <a:fillRect/>
          </a:stretch>
        </p:blipFill>
        <p:spPr>
          <a:xfrm>
            <a:off x="4151059" y="3967638"/>
            <a:ext cx="1685165" cy="1553753"/>
          </a:xfrm>
          <a:prstGeom prst="roundRect">
            <a:avLst>
              <a:gd name="adj" fmla="val 3110"/>
            </a:avLst>
          </a:prstGeom>
        </p:spPr>
      </p:pic>
      <p:sp>
        <p:nvSpPr>
          <p:cNvPr id="27" name="Abgerundetes Rechteck 26">
            <a:extLst>
              <a:ext uri="{FF2B5EF4-FFF2-40B4-BE49-F238E27FC236}">
                <a16:creationId xmlns:a16="http://schemas.microsoft.com/office/drawing/2014/main" id="{E86A0AA5-4C44-7E1E-0D1B-05ECEE8ED07A}"/>
              </a:ext>
            </a:extLst>
          </p:cNvPr>
          <p:cNvSpPr/>
          <p:nvPr/>
        </p:nvSpPr>
        <p:spPr>
          <a:xfrm>
            <a:off x="4165630" y="5126342"/>
            <a:ext cx="1670594" cy="253057"/>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pic>
        <p:nvPicPr>
          <p:cNvPr id="2" name="Picture 1">
            <a:extLst>
              <a:ext uri="{FF2B5EF4-FFF2-40B4-BE49-F238E27FC236}">
                <a16:creationId xmlns:a16="http://schemas.microsoft.com/office/drawing/2014/main" id="{D533C80C-8603-F180-FD3B-0F10A219CDA2}"/>
              </a:ext>
            </a:extLst>
          </p:cNvPr>
          <p:cNvPicPr>
            <a:picLocks noChangeAspect="1"/>
          </p:cNvPicPr>
          <p:nvPr/>
        </p:nvPicPr>
        <p:blipFill>
          <a:blip r:embed="rId12"/>
          <a:stretch>
            <a:fillRect/>
          </a:stretch>
        </p:blipFill>
        <p:spPr>
          <a:xfrm>
            <a:off x="5281951" y="3854990"/>
            <a:ext cx="474940" cy="215882"/>
          </a:xfrm>
          <a:prstGeom prst="rect">
            <a:avLst/>
          </a:prstGeom>
        </p:spPr>
      </p:pic>
      <p:pic>
        <p:nvPicPr>
          <p:cNvPr id="8" name="Picture 7">
            <a:extLst>
              <a:ext uri="{FF2B5EF4-FFF2-40B4-BE49-F238E27FC236}">
                <a16:creationId xmlns:a16="http://schemas.microsoft.com/office/drawing/2014/main" id="{42D216C0-8BD4-C5DB-F34F-ABB8A8B220C0}"/>
              </a:ext>
            </a:extLst>
          </p:cNvPr>
          <p:cNvPicPr>
            <a:picLocks noChangeAspect="1"/>
          </p:cNvPicPr>
          <p:nvPr/>
        </p:nvPicPr>
        <p:blipFill>
          <a:blip r:embed="rId13"/>
          <a:stretch>
            <a:fillRect/>
          </a:stretch>
        </p:blipFill>
        <p:spPr>
          <a:xfrm>
            <a:off x="7664205" y="3873059"/>
            <a:ext cx="2781939" cy="1894819"/>
          </a:xfrm>
          <a:prstGeom prst="rect">
            <a:avLst/>
          </a:prstGeom>
        </p:spPr>
      </p:pic>
      <p:pic>
        <p:nvPicPr>
          <p:cNvPr id="9" name="Picture 8">
            <a:extLst>
              <a:ext uri="{FF2B5EF4-FFF2-40B4-BE49-F238E27FC236}">
                <a16:creationId xmlns:a16="http://schemas.microsoft.com/office/drawing/2014/main" id="{FCB7D82B-3C02-593E-5456-A1ECD81836E1}"/>
              </a:ext>
            </a:extLst>
          </p:cNvPr>
          <p:cNvPicPr>
            <a:picLocks noChangeAspect="1"/>
          </p:cNvPicPr>
          <p:nvPr/>
        </p:nvPicPr>
        <p:blipFill>
          <a:blip r:embed="rId14"/>
          <a:stretch>
            <a:fillRect/>
          </a:stretch>
        </p:blipFill>
        <p:spPr>
          <a:xfrm>
            <a:off x="7412243" y="3921013"/>
            <a:ext cx="293371" cy="226988"/>
          </a:xfrm>
          <a:prstGeom prst="rect">
            <a:avLst/>
          </a:prstGeom>
        </p:spPr>
      </p:pic>
      <p:sp>
        <p:nvSpPr>
          <p:cNvPr id="11" name="Abgerundetes Rechteck 26">
            <a:extLst>
              <a:ext uri="{FF2B5EF4-FFF2-40B4-BE49-F238E27FC236}">
                <a16:creationId xmlns:a16="http://schemas.microsoft.com/office/drawing/2014/main" id="{9EBCB0DE-A9B0-6D60-F687-A39246E1735B}"/>
              </a:ext>
            </a:extLst>
          </p:cNvPr>
          <p:cNvSpPr/>
          <p:nvPr/>
        </p:nvSpPr>
        <p:spPr>
          <a:xfrm>
            <a:off x="7699013" y="4328362"/>
            <a:ext cx="2702979" cy="253057"/>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2" name="Abgerundetes Rechteck 26">
            <a:extLst>
              <a:ext uri="{FF2B5EF4-FFF2-40B4-BE49-F238E27FC236}">
                <a16:creationId xmlns:a16="http://schemas.microsoft.com/office/drawing/2014/main" id="{76E049B3-BDCD-7AA0-6A2A-126B38471591}"/>
              </a:ext>
            </a:extLst>
          </p:cNvPr>
          <p:cNvSpPr/>
          <p:nvPr/>
        </p:nvSpPr>
        <p:spPr>
          <a:xfrm>
            <a:off x="7699012" y="4907019"/>
            <a:ext cx="2702979" cy="253057"/>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Tree>
    <p:extLst>
      <p:ext uri="{BB962C8B-B14F-4D97-AF65-F5344CB8AC3E}">
        <p14:creationId xmlns:p14="http://schemas.microsoft.com/office/powerpoint/2010/main" val="2038641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217C5-3492-829A-6FF9-83F0F60921C5}"/>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212D4355-86D4-3AE8-885C-1FD7D57405D8}"/>
              </a:ext>
            </a:extLst>
          </p:cNvPr>
          <p:cNvSpPr/>
          <p:nvPr/>
        </p:nvSpPr>
        <p:spPr>
          <a:xfrm>
            <a:off x="1660632" y="1656508"/>
            <a:ext cx="4604610" cy="1462074"/>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spc="-25">
                <a:solidFill>
                  <a:schemeClr val="tx1"/>
                </a:solidFill>
                <a:latin typeface="Inter Light" panose="020F0502020204030204"/>
                <a:cs typeface="Bai Jamjuree" pitchFamily="2" charset="-34"/>
              </a:rPr>
              <a:t>S4.SBM-3_01: Betrachtung aller wesentlich betroffener Verbraucher und Endnutzer</a:t>
            </a:r>
          </a:p>
          <a:p>
            <a:pPr defTabSz="228600">
              <a:spcAft>
                <a:spcPts val="300"/>
              </a:spcAft>
            </a:pPr>
            <a:r>
              <a:rPr lang="de-DE" spc="-25">
                <a:solidFill>
                  <a:schemeClr val="tx1"/>
                </a:solidFill>
                <a:latin typeface="Inter Light" panose="020F0502020204030204"/>
                <a:cs typeface="Bai Jamjuree" pitchFamily="2" charset="-34"/>
              </a:rPr>
              <a:t>S4.SBM-3_02: Beschreibung der Typen von Verbrauchern und Endnutzern</a:t>
            </a:r>
          </a:p>
          <a:p>
            <a:pPr defTabSz="228600">
              <a:spcAft>
                <a:spcPts val="300"/>
              </a:spcAft>
            </a:pPr>
            <a:r>
              <a:rPr lang="de-DE" spc="-25">
                <a:solidFill>
                  <a:schemeClr val="tx1"/>
                </a:solidFill>
                <a:latin typeface="Inter Light" panose="020F0502020204030204"/>
                <a:cs typeface="Bai Jamjuree" pitchFamily="2" charset="-34"/>
              </a:rPr>
              <a:t>S4.SBM-3_03: Art des Verbrauchers und Endnutzers und wesentliche Auswirkung</a:t>
            </a:r>
          </a:p>
          <a:p>
            <a:pPr defTabSz="228600">
              <a:spcAft>
                <a:spcPts val="300"/>
              </a:spcAft>
            </a:pPr>
            <a:r>
              <a:rPr lang="de-DE" i="1" spc="-25">
                <a:solidFill>
                  <a:srgbClr val="A2A3AD"/>
                </a:solidFill>
                <a:latin typeface="Inter Light" panose="020F0502020204030204"/>
                <a:cs typeface="Bai Jamjuree" pitchFamily="2" charset="-34"/>
              </a:rPr>
              <a:t>S4.SBM-3_04: Auftreten wesentlicher negativer Auswirkungen</a:t>
            </a:r>
          </a:p>
          <a:p>
            <a:pPr defTabSz="228600">
              <a:spcAft>
                <a:spcPts val="300"/>
              </a:spcAft>
            </a:pPr>
            <a:r>
              <a:rPr lang="de-DE" i="1" spc="-25">
                <a:solidFill>
                  <a:srgbClr val="A2A3AD"/>
                </a:solidFill>
                <a:latin typeface="Inter Light" panose="020F0502020204030204"/>
                <a:cs typeface="Bai Jamjuree" pitchFamily="2" charset="-34"/>
              </a:rPr>
              <a:t>S4.SBM-3_05: Aktivitäten mit positiven Auswirkungen und Profiteure</a:t>
            </a:r>
          </a:p>
          <a:p>
            <a:pPr defTabSz="228600">
              <a:spcAft>
                <a:spcPts val="300"/>
              </a:spcAft>
            </a:pPr>
            <a:r>
              <a:rPr lang="de-DE" spc="-25">
                <a:solidFill>
                  <a:schemeClr val="tx1"/>
                </a:solidFill>
                <a:latin typeface="Inter Light" panose="020F0502020204030204"/>
                <a:cs typeface="Bai Jamjuree" pitchFamily="2" charset="-34"/>
              </a:rPr>
              <a:t>S4.SBM-3_06: Risiken und Chancen aus Auswirkungen und Abhängigkeiten</a:t>
            </a:r>
          </a:p>
          <a:p>
            <a:pPr defTabSz="228600">
              <a:spcAft>
                <a:spcPts val="300"/>
              </a:spcAft>
            </a:pPr>
            <a:r>
              <a:rPr lang="de-DE" spc="-25">
                <a:solidFill>
                  <a:schemeClr val="tx1"/>
                </a:solidFill>
                <a:latin typeface="Inter Light" panose="020F0502020204030204"/>
                <a:cs typeface="Bai Jamjuree" pitchFamily="2" charset="-34"/>
              </a:rPr>
              <a:t>S4.SBM-3_07: Risikoerfassung von bestimmten Verbrauchergruppen </a:t>
            </a:r>
          </a:p>
          <a:p>
            <a:pPr defTabSz="228600">
              <a:spcAft>
                <a:spcPts val="300"/>
              </a:spcAft>
            </a:pPr>
            <a:r>
              <a:rPr lang="de-DE" spc="-25">
                <a:solidFill>
                  <a:schemeClr val="tx1"/>
                </a:solidFill>
                <a:latin typeface="Inter Light" panose="020F0502020204030204"/>
                <a:cs typeface="Bai Jamjuree" pitchFamily="2" charset="-34"/>
              </a:rPr>
              <a:t>S4.SBM-3_08: Betroffene Verbraucher und Endnutzer von Risiken und Chancen</a:t>
            </a:r>
          </a:p>
          <a:p>
            <a:pPr defTabSz="228600">
              <a:spcAft>
                <a:spcPts val="300"/>
              </a:spcAft>
            </a:pPr>
            <a:endParaRPr lang="de-DE" spc="-25">
              <a:solidFill>
                <a:schemeClr val="tx1"/>
              </a:solidFill>
              <a:latin typeface="Inter Light" panose="020F0502020204030204"/>
              <a:cs typeface="Bai Jamjuree" pitchFamily="2" charset="-34"/>
            </a:endParaRPr>
          </a:p>
        </p:txBody>
      </p:sp>
      <p:sp>
        <p:nvSpPr>
          <p:cNvPr id="38" name="Slide Number Placeholder 37">
            <a:extLst>
              <a:ext uri="{FF2B5EF4-FFF2-40B4-BE49-F238E27FC236}">
                <a16:creationId xmlns:a16="http://schemas.microsoft.com/office/drawing/2014/main" id="{16E88F4E-BC49-521B-FA2F-0EE7CCB88C22}"/>
              </a:ext>
            </a:extLst>
          </p:cNvPr>
          <p:cNvSpPr>
            <a:spLocks noGrp="1"/>
          </p:cNvSpPr>
          <p:nvPr>
            <p:ph type="sldNum" sz="quarter" idx="11"/>
          </p:nvPr>
        </p:nvSpPr>
        <p:spPr/>
        <p:txBody>
          <a:bodyPr/>
          <a:lstStyle/>
          <a:p>
            <a:fld id="{5237CC50-559B-734E-9989-0D093A8E99B9}" type="slidenum">
              <a:rPr lang="en-US" smtClean="0"/>
              <a:pPr/>
              <a:t>27</a:t>
            </a:fld>
            <a:endParaRPr lang="en-US"/>
          </a:p>
        </p:txBody>
      </p:sp>
      <p:sp>
        <p:nvSpPr>
          <p:cNvPr id="5" name="Text Placeholder 4">
            <a:extLst>
              <a:ext uri="{FF2B5EF4-FFF2-40B4-BE49-F238E27FC236}">
                <a16:creationId xmlns:a16="http://schemas.microsoft.com/office/drawing/2014/main" id="{348478A3-9768-7496-B9BA-5C54D98DDF98}"/>
              </a:ext>
            </a:extLst>
          </p:cNvPr>
          <p:cNvSpPr>
            <a:spLocks noGrp="1"/>
          </p:cNvSpPr>
          <p:nvPr>
            <p:ph type="body" sz="quarter" idx="12"/>
          </p:nvPr>
        </p:nvSpPr>
        <p:spPr/>
        <p:txBody>
          <a:bodyPr/>
          <a:lstStyle/>
          <a:p>
            <a:r>
              <a:rPr lang="en-US" err="1"/>
              <a:t>Fokus</a:t>
            </a:r>
            <a:r>
              <a:rPr lang="en-US"/>
              <a:t>: </a:t>
            </a:r>
            <a:r>
              <a:rPr lang="en-US" err="1"/>
              <a:t>Datenpunkte</a:t>
            </a:r>
            <a:r>
              <a:rPr lang="en-US"/>
              <a:t> des S4 – </a:t>
            </a:r>
            <a:r>
              <a:rPr lang="en-US" err="1"/>
              <a:t>Verbraucher</a:t>
            </a:r>
            <a:r>
              <a:rPr lang="en-US"/>
              <a:t> und </a:t>
            </a:r>
            <a:r>
              <a:rPr lang="en-US" err="1"/>
              <a:t>Endnutzer</a:t>
            </a:r>
            <a:endParaRPr lang="en-US"/>
          </a:p>
        </p:txBody>
      </p:sp>
      <p:sp>
        <p:nvSpPr>
          <p:cNvPr id="20" name="Rounded Rectangle 19">
            <a:extLst>
              <a:ext uri="{FF2B5EF4-FFF2-40B4-BE49-F238E27FC236}">
                <a16:creationId xmlns:a16="http://schemas.microsoft.com/office/drawing/2014/main" id="{98F1DF74-DAE4-793D-3C57-0CB839135E44}"/>
              </a:ext>
            </a:extLst>
          </p:cNvPr>
          <p:cNvSpPr/>
          <p:nvPr/>
        </p:nvSpPr>
        <p:spPr>
          <a:xfrm>
            <a:off x="635041" y="1361752"/>
            <a:ext cx="3666503"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lang="de-DE" b="1" spc="-25">
                <a:solidFill>
                  <a:srgbClr val="FFFFFF"/>
                </a:solidFill>
                <a:latin typeface="Inter Light" panose="020F0502020204030204"/>
                <a:cs typeface="Bai Jamjuree" pitchFamily="2" charset="-34"/>
              </a:rPr>
              <a:t>S</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4.SBM-3) Strategie &amp; S4-1) Konzepte,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MDR-P (P = </a:t>
            </a:r>
            <a:r>
              <a:rPr kumimoji="0" lang="de-DE" b="1" i="0" u="none" strike="noStrike" kern="1200" cap="none" spc="-25" normalizeH="0" baseline="0" noProof="0" err="1">
                <a:ln>
                  <a:noFill/>
                </a:ln>
                <a:solidFill>
                  <a:srgbClr val="FFFFFF"/>
                </a:solidFill>
                <a:effectLst/>
                <a:uLnTx/>
                <a:uFillTx/>
                <a:latin typeface="Inter Light" panose="020F0502020204030204"/>
                <a:ea typeface="+mn-ea"/>
                <a:cs typeface="Bai Jamjuree" pitchFamily="2" charset="-34"/>
              </a:rPr>
              <a:t>Policies</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a:t>
            </a:r>
          </a:p>
        </p:txBody>
      </p:sp>
      <p:sp>
        <p:nvSpPr>
          <p:cNvPr id="58" name="TextBox 57">
            <a:extLst>
              <a:ext uri="{FF2B5EF4-FFF2-40B4-BE49-F238E27FC236}">
                <a16:creationId xmlns:a16="http://schemas.microsoft.com/office/drawing/2014/main" id="{C1A8DD16-473B-F847-6608-6DCFF9F4FE46}"/>
              </a:ext>
            </a:extLst>
          </p:cNvPr>
          <p:cNvSpPr txBox="1"/>
          <p:nvPr/>
        </p:nvSpPr>
        <p:spPr>
          <a:xfrm>
            <a:off x="6177143" y="6379088"/>
            <a:ext cx="5374869" cy="200055"/>
          </a:xfrm>
          <a:prstGeom prst="rect">
            <a:avLst/>
          </a:prstGeom>
          <a:noFill/>
        </p:spPr>
        <p:txBody>
          <a:bodyPr wrap="none" lIns="0" rIns="0" rtlCol="0">
            <a:spAutoFit/>
          </a:bodyPr>
          <a:lstStyle/>
          <a:p>
            <a:pPr algn="r"/>
            <a:r>
              <a:rPr lang="de-DE" sz="700"/>
              <a:t>schwarz = verpflichtend  |  </a:t>
            </a:r>
            <a:r>
              <a:rPr lang="de-DE" sz="700">
                <a:solidFill>
                  <a:schemeClr val="accent2">
                    <a:lumMod val="60000"/>
                    <a:lumOff val="40000"/>
                  </a:schemeClr>
                </a:solidFill>
              </a:rPr>
              <a:t>hell + (v) = freiwillig  |  </a:t>
            </a:r>
            <a:r>
              <a:rPr lang="de-DE" sz="700" i="1">
                <a:solidFill>
                  <a:schemeClr val="accent2">
                    <a:lumMod val="60000"/>
                    <a:lumOff val="40000"/>
                  </a:schemeClr>
                </a:solidFill>
              </a:rPr>
              <a:t>hell + kursiv = konditional (d.h. nur wenn auf das Unternehmen zutreffend)</a:t>
            </a:r>
            <a:r>
              <a:rPr lang="de-DE" sz="700" i="1"/>
              <a:t> </a:t>
            </a:r>
          </a:p>
        </p:txBody>
      </p:sp>
      <p:sp>
        <p:nvSpPr>
          <p:cNvPr id="2" name="Footer Placeholder 1">
            <a:extLst>
              <a:ext uri="{FF2B5EF4-FFF2-40B4-BE49-F238E27FC236}">
                <a16:creationId xmlns:a16="http://schemas.microsoft.com/office/drawing/2014/main" id="{7F107BB6-A1C1-B4B2-DC30-1AD094DC816C}"/>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PostNL Annual Report 2024, S. 249, 326-327 &amp; 330-332</a:t>
            </a:r>
          </a:p>
        </p:txBody>
      </p:sp>
      <p:sp>
        <p:nvSpPr>
          <p:cNvPr id="33" name="Title 3">
            <a:extLst>
              <a:ext uri="{FF2B5EF4-FFF2-40B4-BE49-F238E27FC236}">
                <a16:creationId xmlns:a16="http://schemas.microsoft.com/office/drawing/2014/main" id="{823FCE18-1BB5-EF03-D508-88E0088BB522}"/>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S4.SBM-3) Strategie und Geschäftsmodell &amp; S4-1) Konzepte </a:t>
            </a:r>
          </a:p>
        </p:txBody>
      </p:sp>
      <p:sp>
        <p:nvSpPr>
          <p:cNvPr id="22" name="Rounded Rectangle 48">
            <a:extLst>
              <a:ext uri="{FF2B5EF4-FFF2-40B4-BE49-F238E27FC236}">
                <a16:creationId xmlns:a16="http://schemas.microsoft.com/office/drawing/2014/main" id="{E25581D6-A375-8E04-8803-1495DAA983EE}"/>
              </a:ext>
            </a:extLst>
          </p:cNvPr>
          <p:cNvSpPr/>
          <p:nvPr/>
        </p:nvSpPr>
        <p:spPr>
          <a:xfrm>
            <a:off x="1655575" y="3303651"/>
            <a:ext cx="4604610" cy="1487384"/>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spc="-25">
                <a:solidFill>
                  <a:schemeClr val="tx1"/>
                </a:solidFill>
                <a:latin typeface="Inter Light" panose="020F0502020204030204"/>
                <a:cs typeface="Bai Jamjuree" pitchFamily="2" charset="-34"/>
              </a:rPr>
              <a:t>S4-1_01: Konzepte zum Umgang mit wesentlichen IROs </a:t>
            </a:r>
          </a:p>
          <a:p>
            <a:pPr defTabSz="228600">
              <a:spcAft>
                <a:spcPts val="300"/>
              </a:spcAft>
            </a:pPr>
            <a:r>
              <a:rPr lang="de-DE" spc="-25">
                <a:solidFill>
                  <a:schemeClr val="tx1"/>
                </a:solidFill>
                <a:latin typeface="Inter Light" panose="020F0502020204030204"/>
                <a:cs typeface="Bai Jamjuree" pitchFamily="2" charset="-34"/>
              </a:rPr>
              <a:t>S4-1_02: Menschenrechtliche Verpflichtungen </a:t>
            </a:r>
            <a:r>
              <a:rPr lang="de-DE" spc="-25" err="1">
                <a:solidFill>
                  <a:schemeClr val="tx1"/>
                </a:solidFill>
                <a:latin typeface="Inter Light" panose="020F0502020204030204"/>
                <a:cs typeface="Bai Jamjuree" pitchFamily="2" charset="-34"/>
              </a:rPr>
              <a:t>ggü</a:t>
            </a:r>
            <a:r>
              <a:rPr lang="de-DE" spc="-25">
                <a:solidFill>
                  <a:schemeClr val="tx1"/>
                </a:solidFill>
                <a:latin typeface="Inter Light" panose="020F0502020204030204"/>
                <a:cs typeface="Bai Jamjuree" pitchFamily="2" charset="-34"/>
              </a:rPr>
              <a:t>. Verbrauchern &amp; Endnutzern</a:t>
            </a:r>
          </a:p>
          <a:p>
            <a:pPr defTabSz="228600">
              <a:spcAft>
                <a:spcPts val="300"/>
              </a:spcAft>
            </a:pPr>
            <a:r>
              <a:rPr lang="de-DE" spc="-25">
                <a:solidFill>
                  <a:schemeClr val="tx1"/>
                </a:solidFill>
                <a:latin typeface="Inter Light" panose="020F0502020204030204"/>
                <a:cs typeface="Bai Jamjuree" pitchFamily="2" charset="-34"/>
              </a:rPr>
              <a:t>S4-1_03/04: Allgemeiner Ansatz zur Menschenrechtsachtung / Stakeholder-Einbindung</a:t>
            </a:r>
          </a:p>
          <a:p>
            <a:pPr defTabSz="228600">
              <a:spcAft>
                <a:spcPts val="300"/>
              </a:spcAft>
            </a:pPr>
            <a:r>
              <a:rPr lang="de-DE" spc="-25">
                <a:solidFill>
                  <a:schemeClr val="tx1"/>
                </a:solidFill>
                <a:latin typeface="Inter Light" panose="020F0502020204030204"/>
                <a:cs typeface="Bai Jamjuree" pitchFamily="2" charset="-34"/>
              </a:rPr>
              <a:t>S4-1_05: Allgemeiner Ansatz zu Wiedergutmachungsmaßnahmen (Abhilfeprozesse) </a:t>
            </a:r>
          </a:p>
          <a:p>
            <a:pPr defTabSz="228600">
              <a:spcAft>
                <a:spcPts val="300"/>
              </a:spcAft>
            </a:pPr>
            <a:r>
              <a:rPr lang="de-DE" spc="-25">
                <a:solidFill>
                  <a:schemeClr val="tx1"/>
                </a:solidFill>
                <a:latin typeface="Inter Light" panose="020F0502020204030204"/>
                <a:cs typeface="Bai Jamjuree" pitchFamily="2" charset="-34"/>
              </a:rPr>
              <a:t>S4-1_06: Übereinstimmung eigener Konzepte mit internationalen Standards </a:t>
            </a:r>
          </a:p>
          <a:p>
            <a:pPr defTabSz="228600">
              <a:spcAft>
                <a:spcPts val="300"/>
              </a:spcAft>
            </a:pPr>
            <a:r>
              <a:rPr lang="de-DE" spc="-25">
                <a:solidFill>
                  <a:schemeClr val="tx1"/>
                </a:solidFill>
                <a:latin typeface="Inter Light" panose="020F0502020204030204"/>
                <a:cs typeface="Bai Jamjuree" pitchFamily="2" charset="-34"/>
              </a:rPr>
              <a:t>S4-1_07: Verstöße gegen internationale Standards </a:t>
            </a:r>
          </a:p>
          <a:p>
            <a:pPr defTabSz="228600">
              <a:spcAft>
                <a:spcPts val="300"/>
              </a:spcAft>
            </a:pPr>
            <a:r>
              <a:rPr lang="de-DE" spc="-25">
                <a:solidFill>
                  <a:srgbClr val="A2A3AD"/>
                </a:solidFill>
                <a:latin typeface="Inter Light" panose="020F0502020204030204"/>
                <a:cs typeface="Bai Jamjuree" pitchFamily="2" charset="-34"/>
              </a:rPr>
              <a:t>S4-1_08 (v): Wesentlicher Änderungen an Konzepten im Berichtsjahr inkl. Begründung</a:t>
            </a:r>
          </a:p>
          <a:p>
            <a:pPr defTabSz="228600">
              <a:spcAft>
                <a:spcPts val="300"/>
              </a:spcAft>
            </a:pPr>
            <a:r>
              <a:rPr lang="de-DE" spc="-25">
                <a:solidFill>
                  <a:srgbClr val="A2A3AD"/>
                </a:solidFill>
                <a:latin typeface="Inter Light" panose="020F0502020204030204"/>
                <a:cs typeface="Bai Jamjuree" pitchFamily="2" charset="-34"/>
              </a:rPr>
              <a:t>S4-1_09 (v): Beispielhafter Kommunikationsformen über Konzepte </a:t>
            </a:r>
          </a:p>
        </p:txBody>
      </p:sp>
      <p:sp>
        <p:nvSpPr>
          <p:cNvPr id="24" name="Rounded Rectangle 3">
            <a:extLst>
              <a:ext uri="{FF2B5EF4-FFF2-40B4-BE49-F238E27FC236}">
                <a16:creationId xmlns:a16="http://schemas.microsoft.com/office/drawing/2014/main" id="{43B6455E-CA03-CA70-4E4F-BCC44F403133}"/>
              </a:ext>
            </a:extLst>
          </p:cNvPr>
          <p:cNvSpPr/>
          <p:nvPr/>
        </p:nvSpPr>
        <p:spPr>
          <a:xfrm>
            <a:off x="639988" y="3305317"/>
            <a:ext cx="894522" cy="1485839"/>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S4-1: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Konzepte im Zusammen-hang mit Verbraucher und Endnutzer </a:t>
            </a:r>
          </a:p>
        </p:txBody>
      </p:sp>
      <p:sp>
        <p:nvSpPr>
          <p:cNvPr id="28" name="Rounded Rectangle 20">
            <a:extLst>
              <a:ext uri="{FF2B5EF4-FFF2-40B4-BE49-F238E27FC236}">
                <a16:creationId xmlns:a16="http://schemas.microsoft.com/office/drawing/2014/main" id="{7575756C-4DA9-7594-DBE6-C4325CC088A9}"/>
              </a:ext>
            </a:extLst>
          </p:cNvPr>
          <p:cNvSpPr/>
          <p:nvPr/>
        </p:nvSpPr>
        <p:spPr>
          <a:xfrm>
            <a:off x="639988" y="1658126"/>
            <a:ext cx="894522" cy="1460592"/>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kern="1000" spc="-25">
                <a:solidFill>
                  <a:schemeClr val="tx1"/>
                </a:solidFill>
                <a:latin typeface="Inter Light" panose="020F0502020204030204"/>
                <a:cs typeface="Bai Jamjuree" pitchFamily="2" charset="-34"/>
              </a:rPr>
              <a:t>S4.SBM-3:</a:t>
            </a:r>
            <a:br>
              <a:rPr lang="de-DE" b="1" kern="1000" spc="-25">
                <a:solidFill>
                  <a:schemeClr val="tx1"/>
                </a:solidFill>
                <a:latin typeface="Inter Light" panose="020F0502020204030204"/>
                <a:cs typeface="Bai Jamjuree" pitchFamily="2" charset="-34"/>
              </a:rPr>
            </a:br>
            <a:r>
              <a:rPr lang="de-DE" b="1" kern="1000" spc="-25">
                <a:solidFill>
                  <a:schemeClr val="tx1"/>
                </a:solidFill>
                <a:latin typeface="Inter Light" panose="020F0502020204030204"/>
                <a:cs typeface="Bai Jamjuree" pitchFamily="2" charset="-34"/>
              </a:rPr>
              <a:t>Wesentliche IROs </a:t>
            </a:r>
            <a:br>
              <a:rPr lang="de-DE" b="1" kern="1000" spc="-25">
                <a:solidFill>
                  <a:schemeClr val="tx1"/>
                </a:solidFill>
                <a:latin typeface="Inter Light" panose="020F0502020204030204"/>
                <a:cs typeface="Bai Jamjuree" pitchFamily="2" charset="-34"/>
              </a:rPr>
            </a:br>
            <a:r>
              <a:rPr lang="de-DE" b="1" kern="1000" spc="-25">
                <a:solidFill>
                  <a:schemeClr val="tx1"/>
                </a:solidFill>
                <a:latin typeface="Inter Light" panose="020F0502020204030204"/>
                <a:cs typeface="Bai Jamjuree" pitchFamily="2" charset="-34"/>
              </a:rPr>
              <a:t>Strategie und</a:t>
            </a:r>
            <a:br>
              <a:rPr lang="de-DE" b="1" kern="1000" spc="-25">
                <a:solidFill>
                  <a:schemeClr val="tx1"/>
                </a:solidFill>
                <a:latin typeface="Inter Light" panose="020F0502020204030204"/>
                <a:cs typeface="Bai Jamjuree" pitchFamily="2" charset="-34"/>
              </a:rPr>
            </a:br>
            <a:r>
              <a:rPr lang="de-DE" b="1" kern="1000" spc="-25">
                <a:solidFill>
                  <a:schemeClr val="tx1"/>
                </a:solidFill>
                <a:latin typeface="Inter Light" panose="020F0502020204030204"/>
                <a:cs typeface="Bai Jamjuree" pitchFamily="2" charset="-34"/>
              </a:rPr>
              <a:t>Geschäfts-modell</a:t>
            </a:r>
          </a:p>
        </p:txBody>
      </p:sp>
      <p:sp>
        <p:nvSpPr>
          <p:cNvPr id="6" name="Rounded Rectangle 8">
            <a:extLst>
              <a:ext uri="{FF2B5EF4-FFF2-40B4-BE49-F238E27FC236}">
                <a16:creationId xmlns:a16="http://schemas.microsoft.com/office/drawing/2014/main" id="{1E0CA46E-08AC-CBDB-E6FA-09B4A6A09786}"/>
              </a:ext>
            </a:extLst>
          </p:cNvPr>
          <p:cNvSpPr/>
          <p:nvPr/>
        </p:nvSpPr>
        <p:spPr>
          <a:xfrm>
            <a:off x="6443181" y="1640458"/>
            <a:ext cx="5309102" cy="4374508"/>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64E1FA3A-FD1D-33E2-31F3-8E202F2539A0}"/>
              </a:ext>
            </a:extLst>
          </p:cNvPr>
          <p:cNvSpPr/>
          <p:nvPr/>
        </p:nvSpPr>
        <p:spPr>
          <a:xfrm>
            <a:off x="996217" y="364994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E785155F-D08C-8193-31BA-DFC6412ABE81}"/>
              </a:ext>
            </a:extLst>
          </p:cNvPr>
          <p:cNvSpPr/>
          <p:nvPr/>
        </p:nvSpPr>
        <p:spPr>
          <a:xfrm>
            <a:off x="1306811" y="1992136"/>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26" name="Oval 25">
            <a:extLst>
              <a:ext uri="{FF2B5EF4-FFF2-40B4-BE49-F238E27FC236}">
                <a16:creationId xmlns:a16="http://schemas.microsoft.com/office/drawing/2014/main" id="{078155C0-B115-95CC-DBF1-5655577B38EA}"/>
              </a:ext>
            </a:extLst>
          </p:cNvPr>
          <p:cNvSpPr/>
          <p:nvPr/>
        </p:nvSpPr>
        <p:spPr>
          <a:xfrm>
            <a:off x="1547735" y="186168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0" name="Oval 29">
            <a:extLst>
              <a:ext uri="{FF2B5EF4-FFF2-40B4-BE49-F238E27FC236}">
                <a16:creationId xmlns:a16="http://schemas.microsoft.com/office/drawing/2014/main" id="{2F7456DE-79C6-8437-B345-62274DF27F84}"/>
              </a:ext>
            </a:extLst>
          </p:cNvPr>
          <p:cNvSpPr/>
          <p:nvPr/>
        </p:nvSpPr>
        <p:spPr>
          <a:xfrm>
            <a:off x="1547735" y="203743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 name="Rounded Rectangle 48">
            <a:extLst>
              <a:ext uri="{FF2B5EF4-FFF2-40B4-BE49-F238E27FC236}">
                <a16:creationId xmlns:a16="http://schemas.microsoft.com/office/drawing/2014/main" id="{73AC6581-ED7E-7103-5C37-D7C8FB6592D3}"/>
              </a:ext>
            </a:extLst>
          </p:cNvPr>
          <p:cNvSpPr/>
          <p:nvPr/>
        </p:nvSpPr>
        <p:spPr>
          <a:xfrm>
            <a:off x="1655575" y="4944106"/>
            <a:ext cx="4604610" cy="1050126"/>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marL="0" marR="0" indent="0" defTabSz="228600" rtl="0" eaLnBrk="1" fontAlgn="auto" latinLnBrk="0" hangingPunct="1">
              <a:lnSpc>
                <a:spcPct val="100000"/>
              </a:lnSpc>
              <a:spcBef>
                <a:spcPts val="0"/>
              </a:spcBef>
              <a:spcAft>
                <a:spcPts val="300"/>
              </a:spcAft>
              <a:buClrTx/>
              <a:buSzTx/>
              <a:buFontTx/>
              <a:buNone/>
              <a:tabLst/>
            </a:pPr>
            <a:r>
              <a:rPr lang="de-DE" spc="-25">
                <a:solidFill>
                  <a:schemeClr val="tx1"/>
                </a:solidFill>
                <a:latin typeface="Inter Light" panose="020F0502020204030204"/>
                <a:cs typeface="Bai Jamjuree" pitchFamily="2" charset="-34"/>
              </a:rPr>
              <a:t>S4</a:t>
            </a:r>
            <a:r>
              <a:rPr kumimoji="0" lang="de-DE"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rPr>
              <a:t>.MDR-P_01/02/03: Beschreibung der wesentlichen Inhalte &amp; Umfang der Konzepte​​ / höchste Verantwortung für Umsetzung der Konzepte​</a:t>
            </a:r>
          </a:p>
          <a:p>
            <a:pPr defTabSz="228600">
              <a:spcAft>
                <a:spcPts val="300"/>
              </a:spcAft>
            </a:pP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S4.MDR-P_04: Einhaltung von Drittanbieter-Standards oder –Initiativen durch Konzepte​</a:t>
            </a:r>
          </a:p>
          <a:p>
            <a:pPr marL="0" marR="0" indent="0" defTabSz="228600" rtl="0" eaLnBrk="1" fontAlgn="auto" latinLnBrk="0" hangingPunct="1">
              <a:lnSpc>
                <a:spcPct val="100000"/>
              </a:lnSpc>
              <a:spcBef>
                <a:spcPts val="0"/>
              </a:spcBef>
              <a:spcAft>
                <a:spcPts val="300"/>
              </a:spcAft>
              <a:buClrTx/>
              <a:buSzTx/>
              <a:buFontTx/>
              <a:buNone/>
              <a:tabLst/>
            </a:pPr>
            <a:r>
              <a:rPr lang="de-DE" spc="-25">
                <a:solidFill>
                  <a:srgbClr val="A2A3AD"/>
                </a:solidFill>
                <a:latin typeface="Inter Light" panose="020F0502020204030204"/>
                <a:cs typeface="Bai Jamjuree" pitchFamily="2" charset="-34"/>
              </a:rPr>
              <a:t>S4</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.MDR-P_05: Berücksichtigung der Interessen wichtiger Stakeholder in Konzepten​</a:t>
            </a:r>
          </a:p>
          <a:p>
            <a:pPr marL="0" marR="0" indent="0" defTabSz="228600" rtl="0" eaLnBrk="1" fontAlgn="auto" latinLnBrk="0" hangingPunct="1">
              <a:lnSpc>
                <a:spcPct val="100000"/>
              </a:lnSpc>
              <a:spcBef>
                <a:spcPts val="0"/>
              </a:spcBef>
              <a:spcAft>
                <a:spcPts val="300"/>
              </a:spcAft>
              <a:buClrTx/>
              <a:buSzTx/>
              <a:buFontTx/>
              <a:buNone/>
              <a:tabLst/>
            </a:pPr>
            <a:r>
              <a:rPr lang="de-DE" spc="-25">
                <a:solidFill>
                  <a:srgbClr val="A2A3AD"/>
                </a:solidFill>
                <a:latin typeface="Inter Light" panose="020F0502020204030204"/>
                <a:cs typeface="Bai Jamjuree" pitchFamily="2" charset="-34"/>
              </a:rPr>
              <a:t>S4</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.MDR-P_06: Bereitstellung der Konzepte für betroffene Stakeholder &amp; Mitwirkende​</a:t>
            </a:r>
          </a:p>
          <a:p>
            <a:pPr marL="0" marR="0" indent="0" defTabSz="228600" rtl="0" eaLnBrk="1" fontAlgn="auto" latinLnBrk="0" hangingPunct="1">
              <a:lnSpc>
                <a:spcPct val="100000"/>
              </a:lnSpc>
              <a:spcBef>
                <a:spcPts val="0"/>
              </a:spcBef>
              <a:spcAft>
                <a:spcPts val="300"/>
              </a:spcAft>
              <a:buClrTx/>
              <a:buSzTx/>
              <a:buFontTx/>
              <a:buNone/>
              <a:tabLst/>
            </a:pPr>
            <a:r>
              <a:rPr lang="de-DE" spc="-25">
                <a:solidFill>
                  <a:srgbClr val="A2A3AD"/>
                </a:solidFill>
                <a:latin typeface="Inter Light" panose="020F0502020204030204"/>
                <a:cs typeface="Bai Jamjuree" pitchFamily="2" charset="-34"/>
              </a:rPr>
              <a:t>S4</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.MDR-P_07</a:t>
            </a:r>
            <a:r>
              <a:rPr lang="de-DE" i="1" spc="-25">
                <a:solidFill>
                  <a:srgbClr val="A2A3AD"/>
                </a:solidFill>
                <a:latin typeface="Inter Light" panose="020F0502020204030204"/>
                <a:cs typeface="Bai Jamjuree" pitchFamily="2" charset="-34"/>
              </a:rPr>
              <a:t>/</a:t>
            </a:r>
            <a:r>
              <a:rPr kumimoji="0" lang="de-DE" b="0" i="1" u="none" strike="noStrike" kern="1200" cap="none" spc="-25" normalizeH="0" baseline="0" noProof="0">
                <a:ln>
                  <a:noFill/>
                </a:ln>
                <a:solidFill>
                  <a:srgbClr val="A2A3AD"/>
                </a:solidFill>
                <a:effectLst/>
                <a:uLnTx/>
                <a:uFillTx/>
                <a:latin typeface="Inter Light" panose="020F0502020204030204"/>
                <a:ea typeface="+mn-ea"/>
                <a:cs typeface="Bai Jamjuree" pitchFamily="2" charset="-34"/>
              </a:rPr>
              <a:t>08 (v): Gründe für Nichtvorliegen / Zeitrahmen bis Einführung ​​</a:t>
            </a:r>
          </a:p>
        </p:txBody>
      </p:sp>
      <p:sp>
        <p:nvSpPr>
          <p:cNvPr id="8" name="Rounded Rectangle 3">
            <a:extLst>
              <a:ext uri="{FF2B5EF4-FFF2-40B4-BE49-F238E27FC236}">
                <a16:creationId xmlns:a16="http://schemas.microsoft.com/office/drawing/2014/main" id="{3361EDA1-8B6D-7DDF-4DA4-673B7D00801D}"/>
              </a:ext>
            </a:extLst>
          </p:cNvPr>
          <p:cNvSpPr/>
          <p:nvPr/>
        </p:nvSpPr>
        <p:spPr>
          <a:xfrm>
            <a:off x="635001" y="4944107"/>
            <a:ext cx="894522" cy="1050126"/>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S4.MDR-P:</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 Konzepten</a:t>
            </a:r>
          </a:p>
        </p:txBody>
      </p:sp>
      <p:sp>
        <p:nvSpPr>
          <p:cNvPr id="29" name="Rounded Rectangle 2">
            <a:extLst>
              <a:ext uri="{FF2B5EF4-FFF2-40B4-BE49-F238E27FC236}">
                <a16:creationId xmlns:a16="http://schemas.microsoft.com/office/drawing/2014/main" id="{7DF37625-6C7D-BF4E-9EBF-1D0842D5E78F}"/>
              </a:ext>
            </a:extLst>
          </p:cNvPr>
          <p:cNvSpPr/>
          <p:nvPr/>
        </p:nvSpPr>
        <p:spPr>
          <a:xfrm>
            <a:off x="4108938" y="6040038"/>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07 &amp; 08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9" name="Grafik 8" descr="Ein Bild, das Text, Schrift, Screenshot, Veröffentlichung enthält.&#10;&#10;KI-generierte Inhalte können fehlerhaft sein.">
            <a:extLst>
              <a:ext uri="{FF2B5EF4-FFF2-40B4-BE49-F238E27FC236}">
                <a16:creationId xmlns:a16="http://schemas.microsoft.com/office/drawing/2014/main" id="{4BDAC107-D2C6-7DB4-47DA-3549DAE3298D}"/>
              </a:ext>
            </a:extLst>
          </p:cNvPr>
          <p:cNvPicPr>
            <a:picLocks noChangeAspect="1"/>
          </p:cNvPicPr>
          <p:nvPr/>
        </p:nvPicPr>
        <p:blipFill>
          <a:blip r:embed="rId3"/>
          <a:stretch>
            <a:fillRect/>
          </a:stretch>
        </p:blipFill>
        <p:spPr>
          <a:xfrm>
            <a:off x="6549341" y="3800599"/>
            <a:ext cx="1576645" cy="1571217"/>
          </a:xfrm>
          <a:prstGeom prst="roundRect">
            <a:avLst>
              <a:gd name="adj" fmla="val 3552"/>
            </a:avLst>
          </a:prstGeom>
        </p:spPr>
      </p:pic>
      <p:pic>
        <p:nvPicPr>
          <p:cNvPr id="11" name="Grafik 10" descr="Ein Bild, das Text, Schrift, Screenshot, Dokument enthält.&#10;&#10;KI-generierte Inhalte können fehlerhaft sein.">
            <a:extLst>
              <a:ext uri="{FF2B5EF4-FFF2-40B4-BE49-F238E27FC236}">
                <a16:creationId xmlns:a16="http://schemas.microsoft.com/office/drawing/2014/main" id="{6698CD31-A047-0B27-EBC0-FB6405FFEF44}"/>
              </a:ext>
            </a:extLst>
          </p:cNvPr>
          <p:cNvPicPr>
            <a:picLocks noChangeAspect="1"/>
          </p:cNvPicPr>
          <p:nvPr/>
        </p:nvPicPr>
        <p:blipFill>
          <a:blip r:embed="rId4"/>
          <a:stretch>
            <a:fillRect/>
          </a:stretch>
        </p:blipFill>
        <p:spPr>
          <a:xfrm>
            <a:off x="8178254" y="3800599"/>
            <a:ext cx="767900" cy="825756"/>
          </a:xfrm>
          <a:prstGeom prst="roundRect">
            <a:avLst>
              <a:gd name="adj" fmla="val 4852"/>
            </a:avLst>
          </a:prstGeom>
        </p:spPr>
      </p:pic>
      <p:sp>
        <p:nvSpPr>
          <p:cNvPr id="12" name="Abgerundetes Rechteck 11">
            <a:extLst>
              <a:ext uri="{FF2B5EF4-FFF2-40B4-BE49-F238E27FC236}">
                <a16:creationId xmlns:a16="http://schemas.microsoft.com/office/drawing/2014/main" id="{BD62D175-4EB1-80FC-7294-8BE3F496396B}"/>
              </a:ext>
            </a:extLst>
          </p:cNvPr>
          <p:cNvSpPr/>
          <p:nvPr/>
        </p:nvSpPr>
        <p:spPr>
          <a:xfrm>
            <a:off x="6549341" y="3886549"/>
            <a:ext cx="795918" cy="47025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9" name="Oval 18">
            <a:extLst>
              <a:ext uri="{FF2B5EF4-FFF2-40B4-BE49-F238E27FC236}">
                <a16:creationId xmlns:a16="http://schemas.microsoft.com/office/drawing/2014/main" id="{16D82BE0-646C-AEFA-A2E4-B73B3EFF9320}"/>
              </a:ext>
            </a:extLst>
          </p:cNvPr>
          <p:cNvSpPr/>
          <p:nvPr/>
        </p:nvSpPr>
        <p:spPr>
          <a:xfrm>
            <a:off x="6497073" y="383428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pic>
        <p:nvPicPr>
          <p:cNvPr id="27" name="Grafik 26" descr="Ein Bild, das Text, Schrift, Screenshot, Dokument enthält.&#10;&#10;KI-generierte Inhalte können fehlerhaft sein.">
            <a:extLst>
              <a:ext uri="{FF2B5EF4-FFF2-40B4-BE49-F238E27FC236}">
                <a16:creationId xmlns:a16="http://schemas.microsoft.com/office/drawing/2014/main" id="{704435A5-174E-BFCA-A810-AE1C8B8C1D93}"/>
              </a:ext>
            </a:extLst>
          </p:cNvPr>
          <p:cNvPicPr>
            <a:picLocks noChangeAspect="1"/>
          </p:cNvPicPr>
          <p:nvPr/>
        </p:nvPicPr>
        <p:blipFill>
          <a:blip r:embed="rId5"/>
          <a:stretch>
            <a:fillRect/>
          </a:stretch>
        </p:blipFill>
        <p:spPr>
          <a:xfrm>
            <a:off x="9043811" y="3800599"/>
            <a:ext cx="718412" cy="880793"/>
          </a:xfrm>
          <a:prstGeom prst="roundRect">
            <a:avLst>
              <a:gd name="adj" fmla="val 3502"/>
            </a:avLst>
          </a:prstGeom>
        </p:spPr>
      </p:pic>
      <p:pic>
        <p:nvPicPr>
          <p:cNvPr id="32" name="Grafik 31" descr="Ein Bild, das Text, Papier, Schrift, Veröffentlichung enthält.&#10;&#10;KI-generierte Inhalte können fehlerhaft sein.">
            <a:extLst>
              <a:ext uri="{FF2B5EF4-FFF2-40B4-BE49-F238E27FC236}">
                <a16:creationId xmlns:a16="http://schemas.microsoft.com/office/drawing/2014/main" id="{3BDFB37A-084C-E544-DA91-3883FB97584D}"/>
              </a:ext>
            </a:extLst>
          </p:cNvPr>
          <p:cNvPicPr>
            <a:picLocks noChangeAspect="1"/>
          </p:cNvPicPr>
          <p:nvPr/>
        </p:nvPicPr>
        <p:blipFill>
          <a:blip r:embed="rId6"/>
          <a:stretch>
            <a:fillRect/>
          </a:stretch>
        </p:blipFill>
        <p:spPr>
          <a:xfrm>
            <a:off x="9823156" y="3800599"/>
            <a:ext cx="1540421" cy="1498218"/>
          </a:xfrm>
          <a:prstGeom prst="roundRect">
            <a:avLst>
              <a:gd name="adj" fmla="val 1477"/>
            </a:avLst>
          </a:prstGeom>
        </p:spPr>
      </p:pic>
      <p:pic>
        <p:nvPicPr>
          <p:cNvPr id="35" name="Grafik 34" descr="Ein Bild, das Text, Screenshot, Schrift, Dokument enthält.&#10;&#10;KI-generierte Inhalte können fehlerhaft sein.">
            <a:extLst>
              <a:ext uri="{FF2B5EF4-FFF2-40B4-BE49-F238E27FC236}">
                <a16:creationId xmlns:a16="http://schemas.microsoft.com/office/drawing/2014/main" id="{5F142267-918A-E660-6E73-347FB4AFA6FB}"/>
              </a:ext>
            </a:extLst>
          </p:cNvPr>
          <p:cNvPicPr>
            <a:picLocks noChangeAspect="1"/>
          </p:cNvPicPr>
          <p:nvPr/>
        </p:nvPicPr>
        <p:blipFill>
          <a:blip r:embed="rId7"/>
          <a:stretch>
            <a:fillRect/>
          </a:stretch>
        </p:blipFill>
        <p:spPr>
          <a:xfrm>
            <a:off x="10633166" y="5321200"/>
            <a:ext cx="730411" cy="577300"/>
          </a:xfrm>
          <a:prstGeom prst="roundRect">
            <a:avLst>
              <a:gd name="adj" fmla="val 3251"/>
            </a:avLst>
          </a:prstGeom>
        </p:spPr>
      </p:pic>
      <p:sp>
        <p:nvSpPr>
          <p:cNvPr id="36" name="Oval 35">
            <a:extLst>
              <a:ext uri="{FF2B5EF4-FFF2-40B4-BE49-F238E27FC236}">
                <a16:creationId xmlns:a16="http://schemas.microsoft.com/office/drawing/2014/main" id="{B3DE641F-EA25-E179-0B1A-6976BBE2DC43}"/>
              </a:ext>
            </a:extLst>
          </p:cNvPr>
          <p:cNvSpPr/>
          <p:nvPr/>
        </p:nvSpPr>
        <p:spPr>
          <a:xfrm>
            <a:off x="1547735" y="333381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7" name="Oval 36">
            <a:extLst>
              <a:ext uri="{FF2B5EF4-FFF2-40B4-BE49-F238E27FC236}">
                <a16:creationId xmlns:a16="http://schemas.microsoft.com/office/drawing/2014/main" id="{7AA9E92A-62D1-86DA-759E-E215D57282E5}"/>
              </a:ext>
            </a:extLst>
          </p:cNvPr>
          <p:cNvSpPr/>
          <p:nvPr/>
        </p:nvSpPr>
        <p:spPr>
          <a:xfrm>
            <a:off x="1547735" y="352537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9" name="Abgerundetes Rechteck 38">
            <a:extLst>
              <a:ext uri="{FF2B5EF4-FFF2-40B4-BE49-F238E27FC236}">
                <a16:creationId xmlns:a16="http://schemas.microsoft.com/office/drawing/2014/main" id="{DC680E37-AD55-8AC7-7102-235711DB9585}"/>
              </a:ext>
            </a:extLst>
          </p:cNvPr>
          <p:cNvSpPr/>
          <p:nvPr/>
        </p:nvSpPr>
        <p:spPr>
          <a:xfrm>
            <a:off x="9049980" y="4498413"/>
            <a:ext cx="712243" cy="18297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0" name="Abgerundetes Rechteck 39">
            <a:extLst>
              <a:ext uri="{FF2B5EF4-FFF2-40B4-BE49-F238E27FC236}">
                <a16:creationId xmlns:a16="http://schemas.microsoft.com/office/drawing/2014/main" id="{9BF83840-6030-5EF0-E2FC-C58E3AD92881}"/>
              </a:ext>
            </a:extLst>
          </p:cNvPr>
          <p:cNvSpPr/>
          <p:nvPr/>
        </p:nvSpPr>
        <p:spPr>
          <a:xfrm>
            <a:off x="9824182" y="3804634"/>
            <a:ext cx="776315" cy="91490"/>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2" name="Oval 41">
            <a:extLst>
              <a:ext uri="{FF2B5EF4-FFF2-40B4-BE49-F238E27FC236}">
                <a16:creationId xmlns:a16="http://schemas.microsoft.com/office/drawing/2014/main" id="{13F54CB8-8DE0-69D9-A12B-3A71B67DC679}"/>
              </a:ext>
            </a:extLst>
          </p:cNvPr>
          <p:cNvSpPr/>
          <p:nvPr/>
        </p:nvSpPr>
        <p:spPr>
          <a:xfrm>
            <a:off x="8961077" y="452933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43" name="Oval 42">
            <a:extLst>
              <a:ext uri="{FF2B5EF4-FFF2-40B4-BE49-F238E27FC236}">
                <a16:creationId xmlns:a16="http://schemas.microsoft.com/office/drawing/2014/main" id="{EEABB7CA-AAEE-45AF-10F6-4DDC28EB70A3}"/>
              </a:ext>
            </a:extLst>
          </p:cNvPr>
          <p:cNvSpPr/>
          <p:nvPr/>
        </p:nvSpPr>
        <p:spPr>
          <a:xfrm>
            <a:off x="9762223" y="372582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44" name="Oval 43">
            <a:extLst>
              <a:ext uri="{FF2B5EF4-FFF2-40B4-BE49-F238E27FC236}">
                <a16:creationId xmlns:a16="http://schemas.microsoft.com/office/drawing/2014/main" id="{9EB3AEFD-92D5-86EE-7D37-F523A9F3A93B}"/>
              </a:ext>
            </a:extLst>
          </p:cNvPr>
          <p:cNvSpPr/>
          <p:nvPr/>
        </p:nvSpPr>
        <p:spPr>
          <a:xfrm>
            <a:off x="1547735" y="404518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6" name="Abgerundetes Rechteck 45">
            <a:extLst>
              <a:ext uri="{FF2B5EF4-FFF2-40B4-BE49-F238E27FC236}">
                <a16:creationId xmlns:a16="http://schemas.microsoft.com/office/drawing/2014/main" id="{255E5261-F54D-936D-A76B-F9790544A8CA}"/>
              </a:ext>
            </a:extLst>
          </p:cNvPr>
          <p:cNvSpPr/>
          <p:nvPr/>
        </p:nvSpPr>
        <p:spPr>
          <a:xfrm>
            <a:off x="10593366" y="3927337"/>
            <a:ext cx="763080" cy="252415"/>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7" name="Oval 46">
            <a:extLst>
              <a:ext uri="{FF2B5EF4-FFF2-40B4-BE49-F238E27FC236}">
                <a16:creationId xmlns:a16="http://schemas.microsoft.com/office/drawing/2014/main" id="{C9CCDC49-C97D-656F-D241-37D98C1DE993}"/>
              </a:ext>
            </a:extLst>
          </p:cNvPr>
          <p:cNvSpPr/>
          <p:nvPr/>
        </p:nvSpPr>
        <p:spPr>
          <a:xfrm>
            <a:off x="11307744" y="3989768"/>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05</a:t>
            </a:r>
          </a:p>
        </p:txBody>
      </p:sp>
      <p:pic>
        <p:nvPicPr>
          <p:cNvPr id="50" name="Grafik 49" descr="Ein Bild, das Text, Schrift, Screenshot, Algebra enthält.&#10;&#10;KI-generierte Inhalte können fehlerhaft sein.">
            <a:extLst>
              <a:ext uri="{FF2B5EF4-FFF2-40B4-BE49-F238E27FC236}">
                <a16:creationId xmlns:a16="http://schemas.microsoft.com/office/drawing/2014/main" id="{92C37365-35F4-01A4-407B-2FFD47D72B7A}"/>
              </a:ext>
            </a:extLst>
          </p:cNvPr>
          <p:cNvPicPr>
            <a:picLocks noChangeAspect="1"/>
          </p:cNvPicPr>
          <p:nvPr/>
        </p:nvPicPr>
        <p:blipFill>
          <a:blip r:embed="rId8"/>
          <a:stretch>
            <a:fillRect/>
          </a:stretch>
        </p:blipFill>
        <p:spPr>
          <a:xfrm>
            <a:off x="8418676" y="5144113"/>
            <a:ext cx="1084802" cy="333025"/>
          </a:xfrm>
          <a:prstGeom prst="roundRect">
            <a:avLst>
              <a:gd name="adj" fmla="val 7509"/>
            </a:avLst>
          </a:prstGeom>
        </p:spPr>
      </p:pic>
      <p:pic>
        <p:nvPicPr>
          <p:cNvPr id="52" name="Grafik 51" descr="Ein Bild, das Text, Schrift, Screenshot, Algebra enthält.&#10;&#10;KI-generierte Inhalte können fehlerhaft sein.">
            <a:extLst>
              <a:ext uri="{FF2B5EF4-FFF2-40B4-BE49-F238E27FC236}">
                <a16:creationId xmlns:a16="http://schemas.microsoft.com/office/drawing/2014/main" id="{3B5AA066-92FC-407D-B598-E2E76AE5AEE5}"/>
              </a:ext>
            </a:extLst>
          </p:cNvPr>
          <p:cNvPicPr>
            <a:picLocks noChangeAspect="1"/>
          </p:cNvPicPr>
          <p:nvPr/>
        </p:nvPicPr>
        <p:blipFill>
          <a:blip r:embed="rId9"/>
          <a:stretch>
            <a:fillRect/>
          </a:stretch>
        </p:blipFill>
        <p:spPr>
          <a:xfrm>
            <a:off x="8418676" y="5435313"/>
            <a:ext cx="1084802" cy="229605"/>
          </a:xfrm>
          <a:prstGeom prst="roundRect">
            <a:avLst>
              <a:gd name="adj" fmla="val 11126"/>
            </a:avLst>
          </a:prstGeom>
        </p:spPr>
      </p:pic>
      <p:sp>
        <p:nvSpPr>
          <p:cNvPr id="53" name="Abgerundetes Rechteck 52">
            <a:extLst>
              <a:ext uri="{FF2B5EF4-FFF2-40B4-BE49-F238E27FC236}">
                <a16:creationId xmlns:a16="http://schemas.microsoft.com/office/drawing/2014/main" id="{59E72A11-0592-4C1D-FC0F-C49DD89A6BF9}"/>
              </a:ext>
            </a:extLst>
          </p:cNvPr>
          <p:cNvSpPr/>
          <p:nvPr/>
        </p:nvSpPr>
        <p:spPr>
          <a:xfrm>
            <a:off x="8428116" y="5229398"/>
            <a:ext cx="1084801" cy="435520"/>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4" name="Oval 53">
            <a:extLst>
              <a:ext uri="{FF2B5EF4-FFF2-40B4-BE49-F238E27FC236}">
                <a16:creationId xmlns:a16="http://schemas.microsoft.com/office/drawing/2014/main" id="{CD172D04-4485-81BE-D12C-A353F5602D00}"/>
              </a:ext>
            </a:extLst>
          </p:cNvPr>
          <p:cNvSpPr/>
          <p:nvPr/>
        </p:nvSpPr>
        <p:spPr>
          <a:xfrm>
            <a:off x="9460649" y="539754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04</a:t>
            </a:r>
          </a:p>
        </p:txBody>
      </p:sp>
      <p:sp>
        <p:nvSpPr>
          <p:cNvPr id="55" name="Oval 54">
            <a:extLst>
              <a:ext uri="{FF2B5EF4-FFF2-40B4-BE49-F238E27FC236}">
                <a16:creationId xmlns:a16="http://schemas.microsoft.com/office/drawing/2014/main" id="{931AAFC3-552B-3D41-C840-E7165B31A120}"/>
              </a:ext>
            </a:extLst>
          </p:cNvPr>
          <p:cNvSpPr/>
          <p:nvPr/>
        </p:nvSpPr>
        <p:spPr>
          <a:xfrm>
            <a:off x="1547735" y="370518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1" name="Abgerundetes Rechteck 20">
            <a:extLst>
              <a:ext uri="{FF2B5EF4-FFF2-40B4-BE49-F238E27FC236}">
                <a16:creationId xmlns:a16="http://schemas.microsoft.com/office/drawing/2014/main" id="{A62D73F5-5422-F4C3-958F-A671B7247CAD}"/>
              </a:ext>
            </a:extLst>
          </p:cNvPr>
          <p:cNvSpPr/>
          <p:nvPr/>
        </p:nvSpPr>
        <p:spPr>
          <a:xfrm>
            <a:off x="9049980" y="3950547"/>
            <a:ext cx="712243" cy="18297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6" name="Abgerundetes Rechteck 55">
            <a:extLst>
              <a:ext uri="{FF2B5EF4-FFF2-40B4-BE49-F238E27FC236}">
                <a16:creationId xmlns:a16="http://schemas.microsoft.com/office/drawing/2014/main" id="{7682659A-D703-F365-967F-40F59EA65F59}"/>
              </a:ext>
            </a:extLst>
          </p:cNvPr>
          <p:cNvSpPr/>
          <p:nvPr/>
        </p:nvSpPr>
        <p:spPr>
          <a:xfrm>
            <a:off x="7357959" y="5002908"/>
            <a:ext cx="763178" cy="368908"/>
          </a:xfrm>
          <a:prstGeom prst="roundRect">
            <a:avLst>
              <a:gd name="adj" fmla="val 2515"/>
            </a:avLst>
          </a:prstGeom>
          <a:noFill/>
          <a:ln w="6350">
            <a:gradFill>
              <a:gsLst>
                <a:gs pos="0">
                  <a:schemeClr val="accent4"/>
                </a:gs>
                <a:gs pos="50000">
                  <a:schemeClr val="accent4">
                    <a:lumMod val="40000"/>
                    <a:lumOff val="60000"/>
                  </a:schemeClr>
                </a:gs>
                <a:gs pos="55000">
                  <a:schemeClr val="bg1">
                    <a:lumMod val="85000"/>
                  </a:schemeClr>
                </a:gs>
                <a:gs pos="100000">
                  <a:schemeClr val="bg1">
                    <a:lumMod val="7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7" name="Oval 56">
            <a:extLst>
              <a:ext uri="{FF2B5EF4-FFF2-40B4-BE49-F238E27FC236}">
                <a16:creationId xmlns:a16="http://schemas.microsoft.com/office/drawing/2014/main" id="{6C6803D1-46DA-9F8E-C14C-74CF8ABF5213}"/>
              </a:ext>
            </a:extLst>
          </p:cNvPr>
          <p:cNvSpPr/>
          <p:nvPr/>
        </p:nvSpPr>
        <p:spPr>
          <a:xfrm>
            <a:off x="8068869" y="5314924"/>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59" name="Oval 58">
            <a:extLst>
              <a:ext uri="{FF2B5EF4-FFF2-40B4-BE49-F238E27FC236}">
                <a16:creationId xmlns:a16="http://schemas.microsoft.com/office/drawing/2014/main" id="{9C0129C7-5AE8-2C49-23D5-B85F8CA981E4}"/>
              </a:ext>
            </a:extLst>
          </p:cNvPr>
          <p:cNvSpPr/>
          <p:nvPr/>
        </p:nvSpPr>
        <p:spPr>
          <a:xfrm>
            <a:off x="1293068" y="5204783"/>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60" name="Oval 59">
            <a:extLst>
              <a:ext uri="{FF2B5EF4-FFF2-40B4-BE49-F238E27FC236}">
                <a16:creationId xmlns:a16="http://schemas.microsoft.com/office/drawing/2014/main" id="{AF73604D-A20A-71BD-30E9-E812642E84A1}"/>
              </a:ext>
            </a:extLst>
          </p:cNvPr>
          <p:cNvSpPr/>
          <p:nvPr/>
        </p:nvSpPr>
        <p:spPr>
          <a:xfrm>
            <a:off x="7279557" y="5314924"/>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61" name="Abgerundetes Rechteck 60">
            <a:extLst>
              <a:ext uri="{FF2B5EF4-FFF2-40B4-BE49-F238E27FC236}">
                <a16:creationId xmlns:a16="http://schemas.microsoft.com/office/drawing/2014/main" id="{0F62B6FD-6849-B1F1-C91A-430FD51FBCC7}"/>
              </a:ext>
            </a:extLst>
          </p:cNvPr>
          <p:cNvSpPr/>
          <p:nvPr/>
        </p:nvSpPr>
        <p:spPr>
          <a:xfrm>
            <a:off x="9052946" y="4148366"/>
            <a:ext cx="703347" cy="116672"/>
          </a:xfrm>
          <a:prstGeom prst="roundRect">
            <a:avLst>
              <a:gd name="adj" fmla="val 2515"/>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2" name="Oval 61">
            <a:extLst>
              <a:ext uri="{FF2B5EF4-FFF2-40B4-BE49-F238E27FC236}">
                <a16:creationId xmlns:a16="http://schemas.microsoft.com/office/drawing/2014/main" id="{71388E4F-C202-494F-FAAB-AE7B2DDCCCA0}"/>
              </a:ext>
            </a:extLst>
          </p:cNvPr>
          <p:cNvSpPr/>
          <p:nvPr/>
        </p:nvSpPr>
        <p:spPr>
          <a:xfrm>
            <a:off x="8954819" y="4154434"/>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63" name="Oval 62">
            <a:extLst>
              <a:ext uri="{FF2B5EF4-FFF2-40B4-BE49-F238E27FC236}">
                <a16:creationId xmlns:a16="http://schemas.microsoft.com/office/drawing/2014/main" id="{C257825C-DCC0-B881-4C85-F194522BDD1A}"/>
              </a:ext>
            </a:extLst>
          </p:cNvPr>
          <p:cNvSpPr/>
          <p:nvPr/>
        </p:nvSpPr>
        <p:spPr>
          <a:xfrm>
            <a:off x="1547735" y="499305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3" name="Oval 22">
            <a:extLst>
              <a:ext uri="{FF2B5EF4-FFF2-40B4-BE49-F238E27FC236}">
                <a16:creationId xmlns:a16="http://schemas.microsoft.com/office/drawing/2014/main" id="{1550C729-D532-721C-7223-B6B171FA0799}"/>
              </a:ext>
            </a:extLst>
          </p:cNvPr>
          <p:cNvSpPr/>
          <p:nvPr/>
        </p:nvSpPr>
        <p:spPr>
          <a:xfrm>
            <a:off x="9718620" y="4075216"/>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64" name="Abgerundetes Rechteck 63">
            <a:extLst>
              <a:ext uri="{FF2B5EF4-FFF2-40B4-BE49-F238E27FC236}">
                <a16:creationId xmlns:a16="http://schemas.microsoft.com/office/drawing/2014/main" id="{BEE7EEC5-E1BD-F957-165E-BE81A42EBA54}"/>
              </a:ext>
            </a:extLst>
          </p:cNvPr>
          <p:cNvSpPr/>
          <p:nvPr/>
        </p:nvSpPr>
        <p:spPr>
          <a:xfrm>
            <a:off x="10604397" y="5130457"/>
            <a:ext cx="752049" cy="154278"/>
          </a:xfrm>
          <a:prstGeom prst="roundRect">
            <a:avLst>
              <a:gd name="adj" fmla="val 2515"/>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5" name="Oval 64">
            <a:extLst>
              <a:ext uri="{FF2B5EF4-FFF2-40B4-BE49-F238E27FC236}">
                <a16:creationId xmlns:a16="http://schemas.microsoft.com/office/drawing/2014/main" id="{95AB5C26-0D6F-68F4-734B-B76AE760CE7E}"/>
              </a:ext>
            </a:extLst>
          </p:cNvPr>
          <p:cNvSpPr/>
          <p:nvPr/>
        </p:nvSpPr>
        <p:spPr>
          <a:xfrm>
            <a:off x="11319974" y="5221373"/>
            <a:ext cx="104536" cy="1045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pic>
        <p:nvPicPr>
          <p:cNvPr id="11272" name="Picture 8">
            <a:extLst>
              <a:ext uri="{FF2B5EF4-FFF2-40B4-BE49-F238E27FC236}">
                <a16:creationId xmlns:a16="http://schemas.microsoft.com/office/drawing/2014/main" id="{CE24BB66-02A1-EB91-50F4-E535F2B78C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6287" y="1722613"/>
            <a:ext cx="476698" cy="4766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2">
            <a:extLst>
              <a:ext uri="{FF2B5EF4-FFF2-40B4-BE49-F238E27FC236}">
                <a16:creationId xmlns:a16="http://schemas.microsoft.com/office/drawing/2014/main" id="{A3B8C0F1-4267-6F96-A8C0-CDB3F469A0E5}"/>
              </a:ext>
            </a:extLst>
          </p:cNvPr>
          <p:cNvSpPr/>
          <p:nvPr/>
        </p:nvSpPr>
        <p:spPr>
          <a:xfrm>
            <a:off x="10946467" y="2251683"/>
            <a:ext cx="722553" cy="28198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Niederlande</a:t>
            </a:r>
            <a:br>
              <a:rPr lang="de-DE" sz="800" spc="-25">
                <a:solidFill>
                  <a:schemeClr val="bg1"/>
                </a:solidFill>
                <a:latin typeface="Inter Light" panose="020F0502020204030204"/>
                <a:cs typeface="Bai Jamjuree" pitchFamily="2" charset="-34"/>
              </a:rPr>
            </a:br>
            <a:r>
              <a:rPr lang="de-DE" sz="800" spc="-25">
                <a:solidFill>
                  <a:schemeClr val="bg1"/>
                </a:solidFill>
                <a:latin typeface="Inter Light" panose="020F0502020204030204"/>
                <a:cs typeface="Bai Jamjuree" pitchFamily="2" charset="-34"/>
              </a:rPr>
              <a:t>Transport</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31" name="Grafik 30" descr="Ein Bild, das Text, Screenshot, Schrift, Zahl enthält.&#10;&#10;KI-generierte Inhalte können fehlerhaft sein.">
            <a:extLst>
              <a:ext uri="{FF2B5EF4-FFF2-40B4-BE49-F238E27FC236}">
                <a16:creationId xmlns:a16="http://schemas.microsoft.com/office/drawing/2014/main" id="{545BF0C7-F063-8C12-9AFD-9536211906F8}"/>
              </a:ext>
            </a:extLst>
          </p:cNvPr>
          <p:cNvPicPr>
            <a:picLocks noChangeAspect="1"/>
          </p:cNvPicPr>
          <p:nvPr/>
        </p:nvPicPr>
        <p:blipFill>
          <a:blip r:embed="rId11"/>
          <a:stretch>
            <a:fillRect/>
          </a:stretch>
        </p:blipFill>
        <p:spPr>
          <a:xfrm>
            <a:off x="6549341" y="1732900"/>
            <a:ext cx="2866130" cy="1834324"/>
          </a:xfrm>
          <a:prstGeom prst="roundRect">
            <a:avLst>
              <a:gd name="adj" fmla="val 3332"/>
            </a:avLst>
          </a:prstGeom>
        </p:spPr>
      </p:pic>
      <p:pic>
        <p:nvPicPr>
          <p:cNvPr id="45" name="Grafik 44" descr="Ein Bild, das Text, Schrift, Screenshot, Zahl enthält.&#10;&#10;KI-generierte Inhalte können fehlerhaft sein.">
            <a:extLst>
              <a:ext uri="{FF2B5EF4-FFF2-40B4-BE49-F238E27FC236}">
                <a16:creationId xmlns:a16="http://schemas.microsoft.com/office/drawing/2014/main" id="{7225349C-6404-D4A7-46D7-23C0891C9F5A}"/>
              </a:ext>
            </a:extLst>
          </p:cNvPr>
          <p:cNvPicPr>
            <a:picLocks noChangeAspect="1"/>
          </p:cNvPicPr>
          <p:nvPr/>
        </p:nvPicPr>
        <p:blipFill>
          <a:blip r:embed="rId12"/>
          <a:stretch>
            <a:fillRect/>
          </a:stretch>
        </p:blipFill>
        <p:spPr>
          <a:xfrm>
            <a:off x="9518617" y="1730027"/>
            <a:ext cx="1052383" cy="1008836"/>
          </a:xfrm>
          <a:prstGeom prst="roundRect">
            <a:avLst>
              <a:gd name="adj" fmla="val 3271"/>
            </a:avLst>
          </a:prstGeom>
        </p:spPr>
      </p:pic>
      <p:pic>
        <p:nvPicPr>
          <p:cNvPr id="68" name="Grafik 67" descr="Ein Bild, das Text, Screenshot, Schrift enthält.&#10;&#10;KI-generierte Inhalte können fehlerhaft sein.">
            <a:extLst>
              <a:ext uri="{FF2B5EF4-FFF2-40B4-BE49-F238E27FC236}">
                <a16:creationId xmlns:a16="http://schemas.microsoft.com/office/drawing/2014/main" id="{9CD69F5F-6801-EC52-F27D-67DB9B54C634}"/>
              </a:ext>
            </a:extLst>
          </p:cNvPr>
          <p:cNvPicPr>
            <a:picLocks noChangeAspect="1"/>
          </p:cNvPicPr>
          <p:nvPr/>
        </p:nvPicPr>
        <p:blipFill>
          <a:blip r:embed="rId13"/>
          <a:stretch>
            <a:fillRect/>
          </a:stretch>
        </p:blipFill>
        <p:spPr>
          <a:xfrm>
            <a:off x="9512917" y="2814792"/>
            <a:ext cx="1774098" cy="280816"/>
          </a:xfrm>
          <a:prstGeom prst="roundRect">
            <a:avLst>
              <a:gd name="adj" fmla="val 6800"/>
            </a:avLst>
          </a:prstGeom>
        </p:spPr>
      </p:pic>
      <p:sp>
        <p:nvSpPr>
          <p:cNvPr id="48" name="Abgerundetes Rechteck 47">
            <a:extLst>
              <a:ext uri="{FF2B5EF4-FFF2-40B4-BE49-F238E27FC236}">
                <a16:creationId xmlns:a16="http://schemas.microsoft.com/office/drawing/2014/main" id="{779C4F1B-16D8-554C-7108-E3E18226F82B}"/>
              </a:ext>
            </a:extLst>
          </p:cNvPr>
          <p:cNvSpPr/>
          <p:nvPr/>
        </p:nvSpPr>
        <p:spPr>
          <a:xfrm>
            <a:off x="9715242" y="2858750"/>
            <a:ext cx="256054" cy="21198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1" name="Oval 50">
            <a:extLst>
              <a:ext uri="{FF2B5EF4-FFF2-40B4-BE49-F238E27FC236}">
                <a16:creationId xmlns:a16="http://schemas.microsoft.com/office/drawing/2014/main" id="{3D794CAD-1832-8D90-C757-B947B795AAB2}"/>
              </a:ext>
            </a:extLst>
          </p:cNvPr>
          <p:cNvSpPr/>
          <p:nvPr/>
        </p:nvSpPr>
        <p:spPr>
          <a:xfrm>
            <a:off x="9909035" y="280446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69" name="Abgerundetes Rechteck 68">
            <a:extLst>
              <a:ext uri="{FF2B5EF4-FFF2-40B4-BE49-F238E27FC236}">
                <a16:creationId xmlns:a16="http://schemas.microsoft.com/office/drawing/2014/main" id="{8DDE3464-E8E1-A92D-8B04-6F0E948F0D5E}"/>
              </a:ext>
            </a:extLst>
          </p:cNvPr>
          <p:cNvSpPr/>
          <p:nvPr/>
        </p:nvSpPr>
        <p:spPr>
          <a:xfrm>
            <a:off x="9521631" y="2401597"/>
            <a:ext cx="1049369" cy="2091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0" name="Oval 69">
            <a:extLst>
              <a:ext uri="{FF2B5EF4-FFF2-40B4-BE49-F238E27FC236}">
                <a16:creationId xmlns:a16="http://schemas.microsoft.com/office/drawing/2014/main" id="{3CEB7701-BE4F-2EDB-1787-E37993858FD8}"/>
              </a:ext>
            </a:extLst>
          </p:cNvPr>
          <p:cNvSpPr/>
          <p:nvPr/>
        </p:nvSpPr>
        <p:spPr>
          <a:xfrm>
            <a:off x="10528008" y="2340408"/>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03</a:t>
            </a:r>
          </a:p>
        </p:txBody>
      </p:sp>
      <p:sp>
        <p:nvSpPr>
          <p:cNvPr id="73" name="Abgerundetes Rechteck 72">
            <a:extLst>
              <a:ext uri="{FF2B5EF4-FFF2-40B4-BE49-F238E27FC236}">
                <a16:creationId xmlns:a16="http://schemas.microsoft.com/office/drawing/2014/main" id="{27865169-E685-C9CF-A07C-8ED671D96EB2}"/>
              </a:ext>
            </a:extLst>
          </p:cNvPr>
          <p:cNvSpPr/>
          <p:nvPr/>
        </p:nvSpPr>
        <p:spPr>
          <a:xfrm>
            <a:off x="8454110" y="1745803"/>
            <a:ext cx="928882" cy="29163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74" name="Oval 73">
            <a:extLst>
              <a:ext uri="{FF2B5EF4-FFF2-40B4-BE49-F238E27FC236}">
                <a16:creationId xmlns:a16="http://schemas.microsoft.com/office/drawing/2014/main" id="{81A5C608-6A20-5E88-613A-96BFDDBF4857}"/>
              </a:ext>
            </a:extLst>
          </p:cNvPr>
          <p:cNvSpPr/>
          <p:nvPr/>
        </p:nvSpPr>
        <p:spPr>
          <a:xfrm>
            <a:off x="1547735" y="273672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6" name="Oval 75">
            <a:extLst>
              <a:ext uri="{FF2B5EF4-FFF2-40B4-BE49-F238E27FC236}">
                <a16:creationId xmlns:a16="http://schemas.microsoft.com/office/drawing/2014/main" id="{C5E81852-CC5A-3F3C-4634-1DC96C0187C2}"/>
              </a:ext>
            </a:extLst>
          </p:cNvPr>
          <p:cNvSpPr/>
          <p:nvPr/>
        </p:nvSpPr>
        <p:spPr>
          <a:xfrm>
            <a:off x="9316691" y="1978989"/>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07</a:t>
            </a:r>
          </a:p>
        </p:txBody>
      </p:sp>
      <p:sp>
        <p:nvSpPr>
          <p:cNvPr id="14" name="Oval 13">
            <a:extLst>
              <a:ext uri="{FF2B5EF4-FFF2-40B4-BE49-F238E27FC236}">
                <a16:creationId xmlns:a16="http://schemas.microsoft.com/office/drawing/2014/main" id="{2EF3AAF8-2691-DD41-61AC-FFED9519A2F9}"/>
              </a:ext>
            </a:extLst>
          </p:cNvPr>
          <p:cNvSpPr/>
          <p:nvPr/>
        </p:nvSpPr>
        <p:spPr>
          <a:xfrm>
            <a:off x="6435229"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Tree>
    <p:extLst>
      <p:ext uri="{BB962C8B-B14F-4D97-AF65-F5344CB8AC3E}">
        <p14:creationId xmlns:p14="http://schemas.microsoft.com/office/powerpoint/2010/main" val="1762907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AFF4-3FDE-3A61-DE60-934566D16EAC}"/>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7B8C7FD1-B926-1D92-6AEB-685999620FC8}"/>
              </a:ext>
            </a:extLst>
          </p:cNvPr>
          <p:cNvSpPr/>
          <p:nvPr/>
        </p:nvSpPr>
        <p:spPr>
          <a:xfrm>
            <a:off x="1660632" y="1656508"/>
            <a:ext cx="4604610" cy="1646648"/>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500"/>
              </a:spcAft>
            </a:pPr>
            <a:r>
              <a:rPr lang="de-DE" spc="-25">
                <a:solidFill>
                  <a:schemeClr val="tx1"/>
                </a:solidFill>
                <a:latin typeface="Inter Light" panose="020F0502020204030204"/>
                <a:cs typeface="Bai Jamjuree" pitchFamily="2" charset="-34"/>
              </a:rPr>
              <a:t>S4-2_01: Mitwirkung von Verbrauchern und Endnutzern an Maßnahmen</a:t>
            </a:r>
          </a:p>
          <a:p>
            <a:pPr defTabSz="228600">
              <a:spcAft>
                <a:spcPts val="500"/>
              </a:spcAft>
            </a:pPr>
            <a:r>
              <a:rPr lang="de-DE" i="1" spc="-25">
                <a:solidFill>
                  <a:srgbClr val="A2A3AD"/>
                </a:solidFill>
                <a:latin typeface="Inter Light" panose="020F0502020204030204"/>
                <a:cs typeface="Bai Jamjuree" pitchFamily="2" charset="-34"/>
              </a:rPr>
              <a:t>S4-2_02: Direkte Einbindung oder Einbindung über indirekte legitime Vertreter</a:t>
            </a:r>
          </a:p>
          <a:p>
            <a:pPr defTabSz="228600">
              <a:spcAft>
                <a:spcPts val="500"/>
              </a:spcAft>
            </a:pPr>
            <a:r>
              <a:rPr lang="de-DE" i="1" spc="-25">
                <a:solidFill>
                  <a:srgbClr val="A2A3AD"/>
                </a:solidFill>
                <a:latin typeface="Inter Light" panose="020F0502020204030204"/>
                <a:cs typeface="Bai Jamjuree" pitchFamily="2" charset="-34"/>
              </a:rPr>
              <a:t>S4-2_03: Phase, Art und Häufigkeit der Einbindung</a:t>
            </a:r>
          </a:p>
          <a:p>
            <a:pPr defTabSz="228600">
              <a:spcAft>
                <a:spcPts val="500"/>
              </a:spcAft>
            </a:pPr>
            <a:r>
              <a:rPr lang="de-DE" i="1" spc="-25">
                <a:solidFill>
                  <a:srgbClr val="A2A3AD"/>
                </a:solidFill>
                <a:latin typeface="Inter Light" panose="020F0502020204030204"/>
                <a:cs typeface="Bai Jamjuree" pitchFamily="2" charset="-34"/>
              </a:rPr>
              <a:t>S4-2_04: Höchste verantwortliche Rolle </a:t>
            </a:r>
          </a:p>
          <a:p>
            <a:pPr defTabSz="228600">
              <a:spcAft>
                <a:spcPts val="500"/>
              </a:spcAft>
            </a:pPr>
            <a:r>
              <a:rPr lang="de-DE" i="1" spc="-25">
                <a:solidFill>
                  <a:srgbClr val="A2A3AD"/>
                </a:solidFill>
                <a:latin typeface="Inter Light" panose="020F0502020204030204"/>
                <a:cs typeface="Bai Jamjuree" pitchFamily="2" charset="-34"/>
              </a:rPr>
              <a:t>S4-2_05: Bewertung der Wirksamkeit der Einbindung </a:t>
            </a:r>
          </a:p>
          <a:p>
            <a:pPr defTabSz="228600">
              <a:spcAft>
                <a:spcPts val="500"/>
              </a:spcAft>
            </a:pPr>
            <a:r>
              <a:rPr lang="de-DE" i="1" spc="-25">
                <a:solidFill>
                  <a:srgbClr val="A2A3AD"/>
                </a:solidFill>
                <a:latin typeface="Inter Light" panose="020F0502020204030204"/>
                <a:cs typeface="Bai Jamjuree" pitchFamily="2" charset="-34"/>
              </a:rPr>
              <a:t>S4-2_06: Maßnahmen zur Berücksichtigung besonders gefährdeter Gruppen</a:t>
            </a:r>
          </a:p>
          <a:p>
            <a:pPr defTabSz="228600">
              <a:spcAft>
                <a:spcPts val="500"/>
              </a:spcAft>
            </a:pPr>
            <a:r>
              <a:rPr lang="de-DE" i="1" spc="-25">
                <a:solidFill>
                  <a:srgbClr val="A2A3AD"/>
                </a:solidFill>
                <a:latin typeface="Inter Light" panose="020F0502020204030204"/>
                <a:cs typeface="Bai Jamjuree" pitchFamily="2" charset="-34"/>
              </a:rPr>
              <a:t>S4-2_07/08 (v): Kein Beteiligungsprozess / Zeitrahmen für Einführung</a:t>
            </a:r>
          </a:p>
          <a:p>
            <a:pPr defTabSz="228600">
              <a:spcAft>
                <a:spcPts val="500"/>
              </a:spcAft>
            </a:pPr>
            <a:r>
              <a:rPr lang="de-DE" spc="-25">
                <a:solidFill>
                  <a:srgbClr val="A2A3AD"/>
                </a:solidFill>
                <a:latin typeface="Inter Light" panose="020F0502020204030204"/>
                <a:cs typeface="Bai Jamjuree" pitchFamily="2" charset="-34"/>
              </a:rPr>
              <a:t>S4-2_09 (v): Art der verantwortlichen Rolle oder Funktion für Einbindung </a:t>
            </a:r>
          </a:p>
        </p:txBody>
      </p:sp>
      <p:sp>
        <p:nvSpPr>
          <p:cNvPr id="38" name="Slide Number Placeholder 37">
            <a:extLst>
              <a:ext uri="{FF2B5EF4-FFF2-40B4-BE49-F238E27FC236}">
                <a16:creationId xmlns:a16="http://schemas.microsoft.com/office/drawing/2014/main" id="{812BB8E3-4447-5CA8-35EA-F4366527F432}"/>
              </a:ext>
            </a:extLst>
          </p:cNvPr>
          <p:cNvSpPr>
            <a:spLocks noGrp="1"/>
          </p:cNvSpPr>
          <p:nvPr>
            <p:ph type="sldNum" sz="quarter" idx="11"/>
          </p:nvPr>
        </p:nvSpPr>
        <p:spPr/>
        <p:txBody>
          <a:bodyPr/>
          <a:lstStyle/>
          <a:p>
            <a:fld id="{5237CC50-559B-734E-9989-0D093A8E99B9}" type="slidenum">
              <a:rPr lang="en-US" smtClean="0"/>
              <a:pPr/>
              <a:t>28</a:t>
            </a:fld>
            <a:endParaRPr lang="en-US"/>
          </a:p>
        </p:txBody>
      </p:sp>
      <p:sp>
        <p:nvSpPr>
          <p:cNvPr id="5" name="Text Placeholder 4">
            <a:extLst>
              <a:ext uri="{FF2B5EF4-FFF2-40B4-BE49-F238E27FC236}">
                <a16:creationId xmlns:a16="http://schemas.microsoft.com/office/drawing/2014/main" id="{ACC87B71-D120-0E6F-430B-DE72647E4799}"/>
              </a:ext>
            </a:extLst>
          </p:cNvPr>
          <p:cNvSpPr>
            <a:spLocks noGrp="1"/>
          </p:cNvSpPr>
          <p:nvPr>
            <p:ph type="body" sz="quarter" idx="12"/>
          </p:nvPr>
        </p:nvSpPr>
        <p:spPr/>
        <p:txBody>
          <a:bodyPr/>
          <a:lstStyle/>
          <a:p>
            <a:r>
              <a:rPr lang="en-US" err="1"/>
              <a:t>Fokus</a:t>
            </a:r>
            <a:r>
              <a:rPr lang="en-US"/>
              <a:t>: </a:t>
            </a:r>
            <a:r>
              <a:rPr lang="en-US" err="1"/>
              <a:t>Datenpunkte</a:t>
            </a:r>
            <a:r>
              <a:rPr lang="en-US"/>
              <a:t> des S4 – </a:t>
            </a:r>
            <a:r>
              <a:rPr lang="en-US" err="1"/>
              <a:t>Verbraucher</a:t>
            </a:r>
            <a:r>
              <a:rPr lang="en-US"/>
              <a:t> und </a:t>
            </a:r>
            <a:r>
              <a:rPr lang="en-US" err="1"/>
              <a:t>Endnutzer</a:t>
            </a:r>
            <a:endParaRPr lang="en-US"/>
          </a:p>
        </p:txBody>
      </p:sp>
      <p:sp>
        <p:nvSpPr>
          <p:cNvPr id="20" name="Rounded Rectangle 19">
            <a:extLst>
              <a:ext uri="{FF2B5EF4-FFF2-40B4-BE49-F238E27FC236}">
                <a16:creationId xmlns:a16="http://schemas.microsoft.com/office/drawing/2014/main" id="{4C5C371E-F4E8-1CE4-9733-AB6541646145}"/>
              </a:ext>
            </a:extLst>
          </p:cNvPr>
          <p:cNvSpPr/>
          <p:nvPr/>
        </p:nvSpPr>
        <p:spPr>
          <a:xfrm>
            <a:off x="635041" y="1361752"/>
            <a:ext cx="4947951"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lang="de-DE" b="1" spc="-25">
                <a:solidFill>
                  <a:srgbClr val="FFFFFF"/>
                </a:solidFill>
                <a:latin typeface="Inter Light" panose="020F0502020204030204"/>
                <a:cs typeface="Bai Jamjuree" pitchFamily="2" charset="-34"/>
              </a:rPr>
              <a:t>S4-2) Verfahren zur Einbeziehung &amp; S4-3) Verfahren zur Verbesserung und Meldekanäle</a:t>
            </a:r>
            <a:endPar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8" name="TextBox 57">
            <a:extLst>
              <a:ext uri="{FF2B5EF4-FFF2-40B4-BE49-F238E27FC236}">
                <a16:creationId xmlns:a16="http://schemas.microsoft.com/office/drawing/2014/main" id="{A6B537F7-2F8D-5401-35BA-B569E0FBBCFD}"/>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C6A2E97E-77BC-4667-2405-BEB91B82743B}"/>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PostNL Annual Report 2024, S. 327-329</a:t>
            </a:r>
          </a:p>
        </p:txBody>
      </p:sp>
      <p:sp>
        <p:nvSpPr>
          <p:cNvPr id="33" name="Title 3">
            <a:extLst>
              <a:ext uri="{FF2B5EF4-FFF2-40B4-BE49-F238E27FC236}">
                <a16:creationId xmlns:a16="http://schemas.microsoft.com/office/drawing/2014/main" id="{0B436011-D8D9-5710-1634-398B71F6C584}"/>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S4-2) Verfahren zur Einbeziehung &amp; S4-3) Meldekanäle </a:t>
            </a:r>
          </a:p>
        </p:txBody>
      </p:sp>
      <p:sp>
        <p:nvSpPr>
          <p:cNvPr id="22" name="Rounded Rectangle 48">
            <a:extLst>
              <a:ext uri="{FF2B5EF4-FFF2-40B4-BE49-F238E27FC236}">
                <a16:creationId xmlns:a16="http://schemas.microsoft.com/office/drawing/2014/main" id="{07D67F6D-ADFB-5E05-9F97-240C04EEC7DF}"/>
              </a:ext>
            </a:extLst>
          </p:cNvPr>
          <p:cNvSpPr/>
          <p:nvPr/>
        </p:nvSpPr>
        <p:spPr>
          <a:xfrm>
            <a:off x="1639777" y="3365945"/>
            <a:ext cx="4604610" cy="2671831"/>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500"/>
              </a:spcAft>
            </a:pPr>
            <a:r>
              <a:rPr lang="de-DE" spc="-25">
                <a:solidFill>
                  <a:schemeClr val="tx1"/>
                </a:solidFill>
                <a:latin typeface="Inter Light" panose="020F0502020204030204"/>
                <a:cs typeface="Bai Jamjuree" pitchFamily="2" charset="-34"/>
              </a:rPr>
              <a:t>S4-3_01: Allg. Ansatz und Verfahren zur Wiedergutmachung bei neg. Auswirkungen</a:t>
            </a:r>
          </a:p>
          <a:p>
            <a:pPr defTabSz="228600">
              <a:spcAft>
                <a:spcPts val="500"/>
              </a:spcAft>
            </a:pPr>
            <a:r>
              <a:rPr lang="de-DE" spc="-25">
                <a:solidFill>
                  <a:schemeClr val="tx1"/>
                </a:solidFill>
                <a:latin typeface="Inter Light" panose="020F0502020204030204"/>
                <a:cs typeface="Bai Jamjuree" pitchFamily="2" charset="-34"/>
              </a:rPr>
              <a:t>S4-3_02: Kanäle zur direkten Äußerung von Anliegen</a:t>
            </a:r>
          </a:p>
          <a:p>
            <a:pPr defTabSz="228600">
              <a:spcAft>
                <a:spcPts val="500"/>
              </a:spcAft>
            </a:pPr>
            <a:r>
              <a:rPr lang="de-DE" spc="-25">
                <a:solidFill>
                  <a:schemeClr val="tx1"/>
                </a:solidFill>
                <a:latin typeface="Inter Light" panose="020F0502020204030204"/>
                <a:cs typeface="Bai Jamjuree" pitchFamily="2" charset="-34"/>
              </a:rPr>
              <a:t>S4-3_03: Verfahren zur Sicherstellung von Verfügbarkeit</a:t>
            </a:r>
          </a:p>
          <a:p>
            <a:pPr defTabSz="228600">
              <a:spcAft>
                <a:spcPts val="500"/>
              </a:spcAft>
            </a:pPr>
            <a:r>
              <a:rPr lang="de-DE" spc="-25">
                <a:solidFill>
                  <a:schemeClr val="tx1"/>
                </a:solidFill>
                <a:latin typeface="Inter Light" panose="020F0502020204030204"/>
                <a:cs typeface="Bai Jamjuree" pitchFamily="2" charset="-34"/>
              </a:rPr>
              <a:t>S4-3_04: Nachverfolgung und Bewertung von Anliegen und Wirksamkeit der Kanäle</a:t>
            </a:r>
          </a:p>
          <a:p>
            <a:pPr defTabSz="228600">
              <a:spcAft>
                <a:spcPts val="500"/>
              </a:spcAft>
            </a:pPr>
            <a:r>
              <a:rPr lang="de-DE" spc="-25">
                <a:solidFill>
                  <a:schemeClr val="tx1"/>
                </a:solidFill>
                <a:latin typeface="Inter Light" panose="020F0502020204030204"/>
                <a:cs typeface="Bai Jamjuree" pitchFamily="2" charset="-34"/>
              </a:rPr>
              <a:t>S4-3_05: Prüfung des Vertrauens und Bewusstseins für Meldewege</a:t>
            </a:r>
          </a:p>
          <a:p>
            <a:pPr defTabSz="228600">
              <a:spcAft>
                <a:spcPts val="500"/>
              </a:spcAft>
            </a:pPr>
            <a:r>
              <a:rPr lang="de-DE" spc="-25">
                <a:solidFill>
                  <a:schemeClr val="tx1"/>
                </a:solidFill>
                <a:latin typeface="Inter Light" panose="020F0502020204030204"/>
                <a:cs typeface="Bai Jamjuree" pitchFamily="2" charset="-34"/>
              </a:rPr>
              <a:t>S4-3_06: Schutz vor Repressalien bei Nutzung von Kanälen</a:t>
            </a:r>
            <a:endParaRPr lang="de-DE" spc="-25">
              <a:solidFill>
                <a:srgbClr val="A2A3AD"/>
              </a:solidFill>
              <a:latin typeface="Inter Light" panose="020F0502020204030204"/>
              <a:cs typeface="Bai Jamjuree" pitchFamily="2" charset="-34"/>
            </a:endParaRPr>
          </a:p>
          <a:p>
            <a:pPr defTabSz="228600">
              <a:spcAft>
                <a:spcPts val="500"/>
              </a:spcAft>
            </a:pPr>
            <a:r>
              <a:rPr lang="de-DE" spc="-25">
                <a:solidFill>
                  <a:schemeClr val="tx1"/>
                </a:solidFill>
                <a:latin typeface="Inter Light" panose="020F0502020204030204"/>
                <a:cs typeface="Bai Jamjuree" pitchFamily="2" charset="-34"/>
              </a:rPr>
              <a:t>S4-3_07: Erklärung bei fehlenden Prozessen zur Äußerung von Anliegen</a:t>
            </a:r>
          </a:p>
          <a:p>
            <a:pPr defTabSz="228600">
              <a:spcAft>
                <a:spcPts val="500"/>
              </a:spcAft>
            </a:pPr>
            <a:r>
              <a:rPr lang="de-DE" i="1" spc="-25">
                <a:solidFill>
                  <a:srgbClr val="A2A3AD"/>
                </a:solidFill>
                <a:latin typeface="Inter Light" panose="020F0502020204030204"/>
                <a:cs typeface="Bai Jamjuree" pitchFamily="2" charset="-34"/>
              </a:rPr>
              <a:t>S4-3_08 (v): Zeitrahmen für Einrichtung von Kanälen zur Äußerung von Anliegen</a:t>
            </a:r>
          </a:p>
          <a:p>
            <a:pPr defTabSz="228600">
              <a:spcAft>
                <a:spcPts val="500"/>
              </a:spcAft>
            </a:pPr>
            <a:r>
              <a:rPr lang="de-DE" spc="-25">
                <a:solidFill>
                  <a:srgbClr val="A2A3AD"/>
                </a:solidFill>
                <a:latin typeface="Inter Light" panose="020F0502020204030204"/>
                <a:cs typeface="Bai Jamjuree" pitchFamily="2" charset="-34"/>
              </a:rPr>
              <a:t>S4-3_09 (v): Zugang zu Kanälen auf Ebene des betroffenen Unternehmens</a:t>
            </a:r>
          </a:p>
          <a:p>
            <a:pPr defTabSz="228600">
              <a:spcAft>
                <a:spcPts val="500"/>
              </a:spcAft>
            </a:pPr>
            <a:r>
              <a:rPr lang="de-DE" spc="-25">
                <a:solidFill>
                  <a:srgbClr val="A2A3AD"/>
                </a:solidFill>
                <a:latin typeface="Inter Light" panose="020F0502020204030204"/>
                <a:cs typeface="Bai Jamjuree" pitchFamily="2" charset="-34"/>
              </a:rPr>
              <a:t>S4-3_10 (v): Zugängliche externe Mechanismen  </a:t>
            </a:r>
          </a:p>
          <a:p>
            <a:pPr defTabSz="228600">
              <a:spcAft>
                <a:spcPts val="500"/>
              </a:spcAft>
            </a:pPr>
            <a:r>
              <a:rPr lang="de-DE" spc="-25">
                <a:solidFill>
                  <a:srgbClr val="A2A3AD"/>
                </a:solidFill>
                <a:latin typeface="Inter Light" panose="020F0502020204030204"/>
                <a:cs typeface="Bai Jamjuree" pitchFamily="2" charset="-34"/>
              </a:rPr>
              <a:t>S4-3_11 (v): Vertrauliche und datenschutzkonforme Behandlung der Beschwerden </a:t>
            </a:r>
          </a:p>
          <a:p>
            <a:pPr defTabSz="228600">
              <a:spcAft>
                <a:spcPts val="500"/>
              </a:spcAft>
            </a:pPr>
            <a:r>
              <a:rPr lang="de-DE" spc="-25">
                <a:solidFill>
                  <a:srgbClr val="A2A3AD"/>
                </a:solidFill>
                <a:latin typeface="Inter Light" panose="020F0502020204030204"/>
                <a:cs typeface="Bai Jamjuree" pitchFamily="2" charset="-34"/>
              </a:rPr>
              <a:t>S4-3_12 (v): Möglichkeit der anonymen Nutzung</a:t>
            </a:r>
          </a:p>
          <a:p>
            <a:pPr defTabSz="228600">
              <a:spcAft>
                <a:spcPts val="500"/>
              </a:spcAft>
            </a:pPr>
            <a:r>
              <a:rPr lang="de-DE" spc="-25">
                <a:solidFill>
                  <a:srgbClr val="A2A3AD"/>
                </a:solidFill>
                <a:latin typeface="Inter Light" panose="020F0502020204030204"/>
                <a:cs typeface="Bai Jamjuree" pitchFamily="2" charset="-34"/>
              </a:rPr>
              <a:t>S4-3_13 (v): Anzahl der eingegangenen Beschwerden im Berichtzeitraum </a:t>
            </a:r>
          </a:p>
        </p:txBody>
      </p:sp>
      <p:sp>
        <p:nvSpPr>
          <p:cNvPr id="24" name="Rounded Rectangle 3">
            <a:extLst>
              <a:ext uri="{FF2B5EF4-FFF2-40B4-BE49-F238E27FC236}">
                <a16:creationId xmlns:a16="http://schemas.microsoft.com/office/drawing/2014/main" id="{93E246FF-B325-40A9-2D6D-8F6A31A36417}"/>
              </a:ext>
            </a:extLst>
          </p:cNvPr>
          <p:cNvSpPr/>
          <p:nvPr/>
        </p:nvSpPr>
        <p:spPr>
          <a:xfrm>
            <a:off x="635040" y="3362363"/>
            <a:ext cx="894522" cy="2671831"/>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S4-3: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Verfahren zur Verbesserung negativer Auswirkungen und Melde-kanäle</a:t>
            </a:r>
          </a:p>
        </p:txBody>
      </p:sp>
      <p:sp>
        <p:nvSpPr>
          <p:cNvPr id="28" name="Rounded Rectangle 20">
            <a:extLst>
              <a:ext uri="{FF2B5EF4-FFF2-40B4-BE49-F238E27FC236}">
                <a16:creationId xmlns:a16="http://schemas.microsoft.com/office/drawing/2014/main" id="{F5096CF2-939F-4537-103E-80F54D7C3F58}"/>
              </a:ext>
            </a:extLst>
          </p:cNvPr>
          <p:cNvSpPr/>
          <p:nvPr/>
        </p:nvSpPr>
        <p:spPr>
          <a:xfrm>
            <a:off x="639988" y="1656508"/>
            <a:ext cx="894522" cy="1646648"/>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kern="1000" spc="-25">
                <a:solidFill>
                  <a:schemeClr val="tx1"/>
                </a:solidFill>
                <a:latin typeface="Inter Light" panose="020F0502020204030204"/>
                <a:cs typeface="Bai Jamjuree" pitchFamily="2" charset="-34"/>
              </a:rPr>
              <a:t>S4-2:</a:t>
            </a:r>
            <a:br>
              <a:rPr lang="de-DE" b="1" kern="1000" spc="-25">
                <a:solidFill>
                  <a:schemeClr val="tx1"/>
                </a:solidFill>
                <a:latin typeface="Inter Light" panose="020F0502020204030204"/>
                <a:cs typeface="Bai Jamjuree" pitchFamily="2" charset="-34"/>
              </a:rPr>
            </a:br>
            <a:r>
              <a:rPr lang="de-DE" b="1" kern="1000" spc="-25">
                <a:solidFill>
                  <a:schemeClr val="tx1"/>
                </a:solidFill>
                <a:latin typeface="Inter Light" panose="020F0502020204030204"/>
                <a:cs typeface="Bai Jamjuree" pitchFamily="2" charset="-34"/>
              </a:rPr>
              <a:t>Verfahren zu Einbeziehung bei negativen Auswirkungen</a:t>
            </a:r>
          </a:p>
        </p:txBody>
      </p:sp>
      <p:sp>
        <p:nvSpPr>
          <p:cNvPr id="6" name="Rounded Rectangle 8">
            <a:extLst>
              <a:ext uri="{FF2B5EF4-FFF2-40B4-BE49-F238E27FC236}">
                <a16:creationId xmlns:a16="http://schemas.microsoft.com/office/drawing/2014/main" id="{9737B171-158C-F38E-E41D-9A3A6C683407}"/>
              </a:ext>
            </a:extLst>
          </p:cNvPr>
          <p:cNvSpPr/>
          <p:nvPr/>
        </p:nvSpPr>
        <p:spPr>
          <a:xfrm>
            <a:off x="6443181" y="1656508"/>
            <a:ext cx="5309102" cy="4382696"/>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B5742239-3BA6-42F7-A2C8-B2791C5F3840}"/>
              </a:ext>
            </a:extLst>
          </p:cNvPr>
          <p:cNvSpPr/>
          <p:nvPr/>
        </p:nvSpPr>
        <p:spPr>
          <a:xfrm>
            <a:off x="1002880" y="4235376"/>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14" name="Abgerundetes Rechteck 21">
            <a:extLst>
              <a:ext uri="{FF2B5EF4-FFF2-40B4-BE49-F238E27FC236}">
                <a16:creationId xmlns:a16="http://schemas.microsoft.com/office/drawing/2014/main" id="{FDE9A8A0-AD12-EBC7-A1E6-C1BB01D4258A}"/>
              </a:ext>
            </a:extLst>
          </p:cNvPr>
          <p:cNvSpPr/>
          <p:nvPr/>
        </p:nvSpPr>
        <p:spPr>
          <a:xfrm>
            <a:off x="-3465283" y="6991872"/>
            <a:ext cx="1047960" cy="40646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5" name="Oval 14">
            <a:extLst>
              <a:ext uri="{FF2B5EF4-FFF2-40B4-BE49-F238E27FC236}">
                <a16:creationId xmlns:a16="http://schemas.microsoft.com/office/drawing/2014/main" id="{D8B22B3E-E0BA-63E4-BA1B-D11389D2B2CE}"/>
              </a:ext>
            </a:extLst>
          </p:cNvPr>
          <p:cNvSpPr/>
          <p:nvPr/>
        </p:nvSpPr>
        <p:spPr>
          <a:xfrm>
            <a:off x="-2498146" y="6900002"/>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chemeClr val="bg1"/>
                </a:solidFill>
                <a:latin typeface="Inter Light" panose="020F0502020204030204"/>
                <a:cs typeface="Bai Jamjuree" pitchFamily="2" charset="-34"/>
              </a:rPr>
              <a:t>01</a:t>
            </a:r>
            <a:endPar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16" name="Abgerundetes Rechteck 21">
            <a:extLst>
              <a:ext uri="{FF2B5EF4-FFF2-40B4-BE49-F238E27FC236}">
                <a16:creationId xmlns:a16="http://schemas.microsoft.com/office/drawing/2014/main" id="{5D8FEAA2-4DB3-ED36-383D-50E62E8175BE}"/>
              </a:ext>
            </a:extLst>
          </p:cNvPr>
          <p:cNvSpPr/>
          <p:nvPr/>
        </p:nvSpPr>
        <p:spPr>
          <a:xfrm>
            <a:off x="-3482992" y="8188393"/>
            <a:ext cx="1034400" cy="55305"/>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7" name="Oval 16">
            <a:extLst>
              <a:ext uri="{FF2B5EF4-FFF2-40B4-BE49-F238E27FC236}">
                <a16:creationId xmlns:a16="http://schemas.microsoft.com/office/drawing/2014/main" id="{A0B20B5A-6D14-33B8-4611-F3A999B7C746}"/>
              </a:ext>
            </a:extLst>
          </p:cNvPr>
          <p:cNvSpPr/>
          <p:nvPr/>
        </p:nvSpPr>
        <p:spPr>
          <a:xfrm>
            <a:off x="-3569992" y="816377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chemeClr val="bg1"/>
                </a:solidFill>
                <a:latin typeface="Inter Light" panose="020F0502020204030204"/>
                <a:cs typeface="Bai Jamjuree" pitchFamily="2" charset="-34"/>
              </a:rPr>
              <a:t>01</a:t>
            </a:r>
            <a:endPar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8B7244C4-C6EF-F08E-C9FE-AEE774B7A654}"/>
              </a:ext>
            </a:extLst>
          </p:cNvPr>
          <p:cNvSpPr/>
          <p:nvPr/>
        </p:nvSpPr>
        <p:spPr>
          <a:xfrm>
            <a:off x="1016132" y="215937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26" name="Oval 25">
            <a:extLst>
              <a:ext uri="{FF2B5EF4-FFF2-40B4-BE49-F238E27FC236}">
                <a16:creationId xmlns:a16="http://schemas.microsoft.com/office/drawing/2014/main" id="{C75FD4A2-D3E2-D98C-7BC5-74E5418096A2}"/>
              </a:ext>
            </a:extLst>
          </p:cNvPr>
          <p:cNvSpPr/>
          <p:nvPr/>
        </p:nvSpPr>
        <p:spPr>
          <a:xfrm>
            <a:off x="1546599" y="168705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0" name="Oval 29">
            <a:extLst>
              <a:ext uri="{FF2B5EF4-FFF2-40B4-BE49-F238E27FC236}">
                <a16:creationId xmlns:a16="http://schemas.microsoft.com/office/drawing/2014/main" id="{25B0E94C-D98B-8864-F349-DF85D5B1F700}"/>
              </a:ext>
            </a:extLst>
          </p:cNvPr>
          <p:cNvSpPr/>
          <p:nvPr/>
        </p:nvSpPr>
        <p:spPr>
          <a:xfrm>
            <a:off x="1546599" y="250282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7" name="Grafik 6" descr="Ein Bild, das Text, Screenshot, Schrift, Dokument enthält.&#10;&#10;KI-generierte Inhalte können fehlerhaft sein.">
            <a:extLst>
              <a:ext uri="{FF2B5EF4-FFF2-40B4-BE49-F238E27FC236}">
                <a16:creationId xmlns:a16="http://schemas.microsoft.com/office/drawing/2014/main" id="{D5C14AE3-4214-6AF6-CCA1-05127DC84FA0}"/>
              </a:ext>
            </a:extLst>
          </p:cNvPr>
          <p:cNvPicPr>
            <a:picLocks noChangeAspect="1"/>
          </p:cNvPicPr>
          <p:nvPr/>
        </p:nvPicPr>
        <p:blipFill>
          <a:blip r:embed="rId3"/>
          <a:stretch>
            <a:fillRect/>
          </a:stretch>
        </p:blipFill>
        <p:spPr>
          <a:xfrm>
            <a:off x="6537810" y="1719663"/>
            <a:ext cx="809799" cy="829195"/>
          </a:xfrm>
          <a:prstGeom prst="roundRect">
            <a:avLst>
              <a:gd name="adj" fmla="val 5589"/>
            </a:avLst>
          </a:prstGeom>
        </p:spPr>
      </p:pic>
      <p:pic>
        <p:nvPicPr>
          <p:cNvPr id="9" name="Grafik 8" descr="Ein Bild, das Text, Papier, Schrift, Veröffentlichung enthält.&#10;&#10;KI-generierte Inhalte können fehlerhaft sein.">
            <a:extLst>
              <a:ext uri="{FF2B5EF4-FFF2-40B4-BE49-F238E27FC236}">
                <a16:creationId xmlns:a16="http://schemas.microsoft.com/office/drawing/2014/main" id="{6E348A30-27DE-8EB9-544F-DBA7DB19C2B3}"/>
              </a:ext>
            </a:extLst>
          </p:cNvPr>
          <p:cNvPicPr>
            <a:picLocks noChangeAspect="1"/>
          </p:cNvPicPr>
          <p:nvPr/>
        </p:nvPicPr>
        <p:blipFill>
          <a:blip r:embed="rId4"/>
          <a:stretch>
            <a:fillRect/>
          </a:stretch>
        </p:blipFill>
        <p:spPr>
          <a:xfrm>
            <a:off x="6537810" y="2591332"/>
            <a:ext cx="1918297" cy="1843856"/>
          </a:xfrm>
          <a:prstGeom prst="roundRect">
            <a:avLst>
              <a:gd name="adj" fmla="val 4445"/>
            </a:avLst>
          </a:prstGeom>
        </p:spPr>
      </p:pic>
      <p:pic>
        <p:nvPicPr>
          <p:cNvPr id="11" name="Grafik 10" descr="Ein Bild, das Text, Dokument, Schrift, Papier enthält.&#10;&#10;KI-generierte Inhalte können fehlerhaft sein.">
            <a:extLst>
              <a:ext uri="{FF2B5EF4-FFF2-40B4-BE49-F238E27FC236}">
                <a16:creationId xmlns:a16="http://schemas.microsoft.com/office/drawing/2014/main" id="{83F2D1D5-0105-78D7-E60A-3052660D8B2F}"/>
              </a:ext>
            </a:extLst>
          </p:cNvPr>
          <p:cNvPicPr>
            <a:picLocks noChangeAspect="1"/>
          </p:cNvPicPr>
          <p:nvPr/>
        </p:nvPicPr>
        <p:blipFill>
          <a:blip r:embed="rId5"/>
          <a:stretch>
            <a:fillRect/>
          </a:stretch>
        </p:blipFill>
        <p:spPr>
          <a:xfrm>
            <a:off x="8550735" y="2591331"/>
            <a:ext cx="2911993" cy="1843856"/>
          </a:xfrm>
          <a:prstGeom prst="roundRect">
            <a:avLst>
              <a:gd name="adj" fmla="val 3248"/>
            </a:avLst>
          </a:prstGeom>
        </p:spPr>
      </p:pic>
      <p:pic>
        <p:nvPicPr>
          <p:cNvPr id="18" name="Grafik 17" descr="Ein Bild, das Text, Dokument, Schrift, Papier enthält.&#10;&#10;KI-generierte Inhalte können fehlerhaft sein.">
            <a:extLst>
              <a:ext uri="{FF2B5EF4-FFF2-40B4-BE49-F238E27FC236}">
                <a16:creationId xmlns:a16="http://schemas.microsoft.com/office/drawing/2014/main" id="{2CEF11CA-7521-75E0-524D-B6BDB337FFD9}"/>
              </a:ext>
            </a:extLst>
          </p:cNvPr>
          <p:cNvPicPr>
            <a:picLocks noChangeAspect="1"/>
          </p:cNvPicPr>
          <p:nvPr/>
        </p:nvPicPr>
        <p:blipFill>
          <a:blip r:embed="rId6"/>
          <a:stretch>
            <a:fillRect/>
          </a:stretch>
        </p:blipFill>
        <p:spPr>
          <a:xfrm>
            <a:off x="6537810" y="4513999"/>
            <a:ext cx="2162074" cy="1377550"/>
          </a:xfrm>
          <a:prstGeom prst="roundRect">
            <a:avLst>
              <a:gd name="adj" fmla="val 4870"/>
            </a:avLst>
          </a:prstGeom>
        </p:spPr>
      </p:pic>
      <p:sp>
        <p:nvSpPr>
          <p:cNvPr id="19" name="Abgerundetes Rechteck 18">
            <a:extLst>
              <a:ext uri="{FF2B5EF4-FFF2-40B4-BE49-F238E27FC236}">
                <a16:creationId xmlns:a16="http://schemas.microsoft.com/office/drawing/2014/main" id="{6130D52F-7B99-363E-B60B-5ACC2D768736}"/>
              </a:ext>
            </a:extLst>
          </p:cNvPr>
          <p:cNvSpPr/>
          <p:nvPr/>
        </p:nvSpPr>
        <p:spPr>
          <a:xfrm>
            <a:off x="6537810" y="1783831"/>
            <a:ext cx="804841" cy="505271"/>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1" name="Oval 20">
            <a:extLst>
              <a:ext uri="{FF2B5EF4-FFF2-40B4-BE49-F238E27FC236}">
                <a16:creationId xmlns:a16="http://schemas.microsoft.com/office/drawing/2014/main" id="{CC01777D-BE30-1731-C543-D48DA7720D2B}"/>
              </a:ext>
            </a:extLst>
          </p:cNvPr>
          <p:cNvSpPr/>
          <p:nvPr/>
        </p:nvSpPr>
        <p:spPr>
          <a:xfrm>
            <a:off x="7315679" y="193193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01</a:t>
            </a:r>
          </a:p>
        </p:txBody>
      </p:sp>
      <p:sp>
        <p:nvSpPr>
          <p:cNvPr id="23" name="Abgerundetes Rechteck 22">
            <a:extLst>
              <a:ext uri="{FF2B5EF4-FFF2-40B4-BE49-F238E27FC236}">
                <a16:creationId xmlns:a16="http://schemas.microsoft.com/office/drawing/2014/main" id="{32BF7F4D-13DC-82B3-77A1-D12CDFA4B6B0}"/>
              </a:ext>
            </a:extLst>
          </p:cNvPr>
          <p:cNvSpPr/>
          <p:nvPr/>
        </p:nvSpPr>
        <p:spPr>
          <a:xfrm>
            <a:off x="6558147" y="2839112"/>
            <a:ext cx="373084"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5" name="Oval 24">
            <a:extLst>
              <a:ext uri="{FF2B5EF4-FFF2-40B4-BE49-F238E27FC236}">
                <a16:creationId xmlns:a16="http://schemas.microsoft.com/office/drawing/2014/main" id="{6F18FDEF-5EDC-5310-BE8B-98BE4BDF4424}"/>
              </a:ext>
            </a:extLst>
          </p:cNvPr>
          <p:cNvSpPr/>
          <p:nvPr/>
        </p:nvSpPr>
        <p:spPr>
          <a:xfrm>
            <a:off x="6463519" y="280975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27" name="Abgerundetes Rechteck 26">
            <a:extLst>
              <a:ext uri="{FF2B5EF4-FFF2-40B4-BE49-F238E27FC236}">
                <a16:creationId xmlns:a16="http://schemas.microsoft.com/office/drawing/2014/main" id="{BEF44283-444F-C418-890E-ECAF77BAC37C}"/>
              </a:ext>
            </a:extLst>
          </p:cNvPr>
          <p:cNvSpPr/>
          <p:nvPr/>
        </p:nvSpPr>
        <p:spPr>
          <a:xfrm>
            <a:off x="8550735" y="3799179"/>
            <a:ext cx="356923" cy="4571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9" name="Oval 28">
            <a:extLst>
              <a:ext uri="{FF2B5EF4-FFF2-40B4-BE49-F238E27FC236}">
                <a16:creationId xmlns:a16="http://schemas.microsoft.com/office/drawing/2014/main" id="{400D50A2-353A-58F7-426C-8D35008D2FC6}"/>
              </a:ext>
            </a:extLst>
          </p:cNvPr>
          <p:cNvSpPr/>
          <p:nvPr/>
        </p:nvSpPr>
        <p:spPr>
          <a:xfrm>
            <a:off x="8478130" y="377544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02</a:t>
            </a:r>
          </a:p>
        </p:txBody>
      </p:sp>
      <p:sp>
        <p:nvSpPr>
          <p:cNvPr id="31" name="Oval 30">
            <a:extLst>
              <a:ext uri="{FF2B5EF4-FFF2-40B4-BE49-F238E27FC236}">
                <a16:creationId xmlns:a16="http://schemas.microsoft.com/office/drawing/2014/main" id="{BDD07E1C-9F22-39B1-37DE-DBB7A08785D4}"/>
              </a:ext>
            </a:extLst>
          </p:cNvPr>
          <p:cNvSpPr/>
          <p:nvPr/>
        </p:nvSpPr>
        <p:spPr>
          <a:xfrm>
            <a:off x="1546599" y="186452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2" name="Abgerundetes Rechteck 31">
            <a:extLst>
              <a:ext uri="{FF2B5EF4-FFF2-40B4-BE49-F238E27FC236}">
                <a16:creationId xmlns:a16="http://schemas.microsoft.com/office/drawing/2014/main" id="{C3895B0B-AB9C-2C58-E778-ED3BF4251FD6}"/>
              </a:ext>
            </a:extLst>
          </p:cNvPr>
          <p:cNvSpPr/>
          <p:nvPr/>
        </p:nvSpPr>
        <p:spPr>
          <a:xfrm>
            <a:off x="7496958" y="3910494"/>
            <a:ext cx="959149" cy="158784"/>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4" name="Oval 33">
            <a:extLst>
              <a:ext uri="{FF2B5EF4-FFF2-40B4-BE49-F238E27FC236}">
                <a16:creationId xmlns:a16="http://schemas.microsoft.com/office/drawing/2014/main" id="{261DE483-718F-8E1E-35E2-177515FECE1D}"/>
              </a:ext>
            </a:extLst>
          </p:cNvPr>
          <p:cNvSpPr/>
          <p:nvPr/>
        </p:nvSpPr>
        <p:spPr>
          <a:xfrm>
            <a:off x="8424176" y="3937618"/>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05</a:t>
            </a:r>
          </a:p>
        </p:txBody>
      </p:sp>
      <p:sp>
        <p:nvSpPr>
          <p:cNvPr id="35" name="Abgerundetes Rechteck 34">
            <a:extLst>
              <a:ext uri="{FF2B5EF4-FFF2-40B4-BE49-F238E27FC236}">
                <a16:creationId xmlns:a16="http://schemas.microsoft.com/office/drawing/2014/main" id="{2CD25A12-623E-BD27-F356-C2CBC9A9E791}"/>
              </a:ext>
            </a:extLst>
          </p:cNvPr>
          <p:cNvSpPr/>
          <p:nvPr/>
        </p:nvSpPr>
        <p:spPr>
          <a:xfrm>
            <a:off x="9493993" y="4205591"/>
            <a:ext cx="924626" cy="229595"/>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7" name="Abgerundetes Rechteck 36">
            <a:extLst>
              <a:ext uri="{FF2B5EF4-FFF2-40B4-BE49-F238E27FC236}">
                <a16:creationId xmlns:a16="http://schemas.microsoft.com/office/drawing/2014/main" id="{C6A6834E-AE3B-4754-A708-507B7F1FF69C}"/>
              </a:ext>
            </a:extLst>
          </p:cNvPr>
          <p:cNvSpPr/>
          <p:nvPr/>
        </p:nvSpPr>
        <p:spPr>
          <a:xfrm>
            <a:off x="6537810" y="3785770"/>
            <a:ext cx="959149" cy="94210"/>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9" name="Oval 38">
            <a:extLst>
              <a:ext uri="{FF2B5EF4-FFF2-40B4-BE49-F238E27FC236}">
                <a16:creationId xmlns:a16="http://schemas.microsoft.com/office/drawing/2014/main" id="{18D721D1-4BF2-8354-4489-B692D694A4CB}"/>
              </a:ext>
            </a:extLst>
          </p:cNvPr>
          <p:cNvSpPr/>
          <p:nvPr/>
        </p:nvSpPr>
        <p:spPr>
          <a:xfrm>
            <a:off x="6463519" y="377544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06</a:t>
            </a:r>
          </a:p>
        </p:txBody>
      </p:sp>
      <p:sp>
        <p:nvSpPr>
          <p:cNvPr id="40" name="Oval 39">
            <a:extLst>
              <a:ext uri="{FF2B5EF4-FFF2-40B4-BE49-F238E27FC236}">
                <a16:creationId xmlns:a16="http://schemas.microsoft.com/office/drawing/2014/main" id="{465573FA-14C7-B6ED-0D33-D0B48594E2A8}"/>
              </a:ext>
            </a:extLst>
          </p:cNvPr>
          <p:cNvSpPr/>
          <p:nvPr/>
        </p:nvSpPr>
        <p:spPr>
          <a:xfrm>
            <a:off x="1546599" y="269540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3" name="Abgerundetes Rechteck 21">
            <a:extLst>
              <a:ext uri="{FF2B5EF4-FFF2-40B4-BE49-F238E27FC236}">
                <a16:creationId xmlns:a16="http://schemas.microsoft.com/office/drawing/2014/main" id="{77D94244-1377-4871-37ED-3A8C43B5B860}"/>
              </a:ext>
            </a:extLst>
          </p:cNvPr>
          <p:cNvSpPr/>
          <p:nvPr/>
        </p:nvSpPr>
        <p:spPr>
          <a:xfrm>
            <a:off x="10430672" y="2719138"/>
            <a:ext cx="1011962" cy="479032"/>
          </a:xfrm>
          <a:prstGeom prst="roundRect">
            <a:avLst>
              <a:gd name="adj" fmla="val 5047"/>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4" name="Oval 43">
            <a:extLst>
              <a:ext uri="{FF2B5EF4-FFF2-40B4-BE49-F238E27FC236}">
                <a16:creationId xmlns:a16="http://schemas.microsoft.com/office/drawing/2014/main" id="{1F5A355E-4330-E1A1-6E19-A752C4A50559}"/>
              </a:ext>
            </a:extLst>
          </p:cNvPr>
          <p:cNvSpPr/>
          <p:nvPr/>
        </p:nvSpPr>
        <p:spPr>
          <a:xfrm>
            <a:off x="11390366" y="266801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45" name="Oval 44">
            <a:extLst>
              <a:ext uri="{FF2B5EF4-FFF2-40B4-BE49-F238E27FC236}">
                <a16:creationId xmlns:a16="http://schemas.microsoft.com/office/drawing/2014/main" id="{F4F44582-8055-40B4-8D97-9DD4FE671059}"/>
              </a:ext>
            </a:extLst>
          </p:cNvPr>
          <p:cNvSpPr/>
          <p:nvPr/>
        </p:nvSpPr>
        <p:spPr>
          <a:xfrm>
            <a:off x="1546599" y="340226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6" name="Abgerundetes Rechteck 21">
            <a:extLst>
              <a:ext uri="{FF2B5EF4-FFF2-40B4-BE49-F238E27FC236}">
                <a16:creationId xmlns:a16="http://schemas.microsoft.com/office/drawing/2014/main" id="{7AB47809-5B67-1A71-DCF5-303377C32F3A}"/>
              </a:ext>
            </a:extLst>
          </p:cNvPr>
          <p:cNvSpPr/>
          <p:nvPr/>
        </p:nvSpPr>
        <p:spPr>
          <a:xfrm>
            <a:off x="10456679" y="3212216"/>
            <a:ext cx="950241" cy="143972"/>
          </a:xfrm>
          <a:prstGeom prst="roundRect">
            <a:avLst>
              <a:gd name="adj" fmla="val 5047"/>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7" name="Oval 46">
            <a:extLst>
              <a:ext uri="{FF2B5EF4-FFF2-40B4-BE49-F238E27FC236}">
                <a16:creationId xmlns:a16="http://schemas.microsoft.com/office/drawing/2014/main" id="{B1EF0102-D2AF-43D9-D48D-5A91BA130FA6}"/>
              </a:ext>
            </a:extLst>
          </p:cNvPr>
          <p:cNvSpPr/>
          <p:nvPr/>
        </p:nvSpPr>
        <p:spPr>
          <a:xfrm>
            <a:off x="11362264" y="320138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48" name="Oval 47">
            <a:extLst>
              <a:ext uri="{FF2B5EF4-FFF2-40B4-BE49-F238E27FC236}">
                <a16:creationId xmlns:a16="http://schemas.microsoft.com/office/drawing/2014/main" id="{4F52FE7D-7820-01AD-8E10-F6684A25B6D0}"/>
              </a:ext>
            </a:extLst>
          </p:cNvPr>
          <p:cNvSpPr/>
          <p:nvPr/>
        </p:nvSpPr>
        <p:spPr>
          <a:xfrm>
            <a:off x="1546599" y="360670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0" name="Abgerundetes Rechteck 21">
            <a:extLst>
              <a:ext uri="{FF2B5EF4-FFF2-40B4-BE49-F238E27FC236}">
                <a16:creationId xmlns:a16="http://schemas.microsoft.com/office/drawing/2014/main" id="{840DDC95-743E-6414-9702-B48C8FA6D6AD}"/>
              </a:ext>
            </a:extLst>
          </p:cNvPr>
          <p:cNvSpPr/>
          <p:nvPr/>
        </p:nvSpPr>
        <p:spPr>
          <a:xfrm>
            <a:off x="6537809" y="4848225"/>
            <a:ext cx="711315" cy="487268"/>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1" name="Oval 50">
            <a:extLst>
              <a:ext uri="{FF2B5EF4-FFF2-40B4-BE49-F238E27FC236}">
                <a16:creationId xmlns:a16="http://schemas.microsoft.com/office/drawing/2014/main" id="{B5904DEE-8BCD-05AF-2337-826D436E28EB}"/>
              </a:ext>
            </a:extLst>
          </p:cNvPr>
          <p:cNvSpPr/>
          <p:nvPr/>
        </p:nvSpPr>
        <p:spPr>
          <a:xfrm>
            <a:off x="6453514" y="506041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04</a:t>
            </a:r>
          </a:p>
        </p:txBody>
      </p:sp>
      <p:sp>
        <p:nvSpPr>
          <p:cNvPr id="52" name="Abgerundetes Rechteck 21">
            <a:extLst>
              <a:ext uri="{FF2B5EF4-FFF2-40B4-BE49-F238E27FC236}">
                <a16:creationId xmlns:a16="http://schemas.microsoft.com/office/drawing/2014/main" id="{0A969D49-DE65-1B13-77B3-15327BC88EAC}"/>
              </a:ext>
            </a:extLst>
          </p:cNvPr>
          <p:cNvSpPr/>
          <p:nvPr/>
        </p:nvSpPr>
        <p:spPr>
          <a:xfrm>
            <a:off x="7980986" y="4594774"/>
            <a:ext cx="718898" cy="820789"/>
          </a:xfrm>
          <a:prstGeom prst="roundRect">
            <a:avLst>
              <a:gd name="adj" fmla="val 2397"/>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3" name="Oval 52">
            <a:extLst>
              <a:ext uri="{FF2B5EF4-FFF2-40B4-BE49-F238E27FC236}">
                <a16:creationId xmlns:a16="http://schemas.microsoft.com/office/drawing/2014/main" id="{DD6BD155-6118-D83C-3885-CBD646EF562E}"/>
              </a:ext>
            </a:extLst>
          </p:cNvPr>
          <p:cNvSpPr/>
          <p:nvPr/>
        </p:nvSpPr>
        <p:spPr>
          <a:xfrm>
            <a:off x="8647616" y="4553692"/>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54" name="Oval 53">
            <a:extLst>
              <a:ext uri="{FF2B5EF4-FFF2-40B4-BE49-F238E27FC236}">
                <a16:creationId xmlns:a16="http://schemas.microsoft.com/office/drawing/2014/main" id="{C43099B6-3998-FDDA-61BE-F94DD578A1EA}"/>
              </a:ext>
            </a:extLst>
          </p:cNvPr>
          <p:cNvSpPr/>
          <p:nvPr/>
        </p:nvSpPr>
        <p:spPr>
          <a:xfrm>
            <a:off x="1546599" y="440642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5" name="Oval 54">
            <a:extLst>
              <a:ext uri="{FF2B5EF4-FFF2-40B4-BE49-F238E27FC236}">
                <a16:creationId xmlns:a16="http://schemas.microsoft.com/office/drawing/2014/main" id="{33CCBC45-3318-AB64-DB69-1216BD39177E}"/>
              </a:ext>
            </a:extLst>
          </p:cNvPr>
          <p:cNvSpPr/>
          <p:nvPr/>
        </p:nvSpPr>
        <p:spPr>
          <a:xfrm>
            <a:off x="1546599" y="402227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6" name="Oval 35">
            <a:extLst>
              <a:ext uri="{FF2B5EF4-FFF2-40B4-BE49-F238E27FC236}">
                <a16:creationId xmlns:a16="http://schemas.microsoft.com/office/drawing/2014/main" id="{7B68F43B-DD6D-1A9E-4EA4-2F65B4B3273D}"/>
              </a:ext>
            </a:extLst>
          </p:cNvPr>
          <p:cNvSpPr/>
          <p:nvPr/>
        </p:nvSpPr>
        <p:spPr>
          <a:xfrm>
            <a:off x="10366351" y="426812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05</a:t>
            </a:r>
          </a:p>
        </p:txBody>
      </p:sp>
      <p:sp>
        <p:nvSpPr>
          <p:cNvPr id="56" name="Abgerundetes Rechteck 55">
            <a:extLst>
              <a:ext uri="{FF2B5EF4-FFF2-40B4-BE49-F238E27FC236}">
                <a16:creationId xmlns:a16="http://schemas.microsoft.com/office/drawing/2014/main" id="{C8696A29-9449-F08B-C8C6-E7868CEDDDE8}"/>
              </a:ext>
            </a:extLst>
          </p:cNvPr>
          <p:cNvSpPr/>
          <p:nvPr/>
        </p:nvSpPr>
        <p:spPr>
          <a:xfrm>
            <a:off x="7976533" y="5424675"/>
            <a:ext cx="723352" cy="365379"/>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7" name="Oval 56">
            <a:extLst>
              <a:ext uri="{FF2B5EF4-FFF2-40B4-BE49-F238E27FC236}">
                <a16:creationId xmlns:a16="http://schemas.microsoft.com/office/drawing/2014/main" id="{4DBF7D40-7A34-1383-BA0B-CD423399DC55}"/>
              </a:ext>
            </a:extLst>
          </p:cNvPr>
          <p:cNvSpPr/>
          <p:nvPr/>
        </p:nvSpPr>
        <p:spPr>
          <a:xfrm>
            <a:off x="8647616" y="538310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rPr>
              <a:t>04</a:t>
            </a:r>
          </a:p>
        </p:txBody>
      </p:sp>
      <p:sp>
        <p:nvSpPr>
          <p:cNvPr id="59" name="Oval 58">
            <a:extLst>
              <a:ext uri="{FF2B5EF4-FFF2-40B4-BE49-F238E27FC236}">
                <a16:creationId xmlns:a16="http://schemas.microsoft.com/office/drawing/2014/main" id="{979A920F-3819-45E2-1729-3376F663BA1E}"/>
              </a:ext>
            </a:extLst>
          </p:cNvPr>
          <p:cNvSpPr/>
          <p:nvPr/>
        </p:nvSpPr>
        <p:spPr>
          <a:xfrm>
            <a:off x="1546599" y="228706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0" name="Abgerundetes Rechteck 21">
            <a:extLst>
              <a:ext uri="{FF2B5EF4-FFF2-40B4-BE49-F238E27FC236}">
                <a16:creationId xmlns:a16="http://schemas.microsoft.com/office/drawing/2014/main" id="{1B77A34C-C07A-63E6-40EC-95DE62EF6184}"/>
              </a:ext>
            </a:extLst>
          </p:cNvPr>
          <p:cNvSpPr/>
          <p:nvPr/>
        </p:nvSpPr>
        <p:spPr>
          <a:xfrm>
            <a:off x="6893466" y="4885580"/>
            <a:ext cx="164559" cy="45719"/>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3" name="Oval 62">
            <a:extLst>
              <a:ext uri="{FF2B5EF4-FFF2-40B4-BE49-F238E27FC236}">
                <a16:creationId xmlns:a16="http://schemas.microsoft.com/office/drawing/2014/main" id="{D4E3BD36-30D6-8052-A442-61C7AD568BCA}"/>
              </a:ext>
            </a:extLst>
          </p:cNvPr>
          <p:cNvSpPr/>
          <p:nvPr/>
        </p:nvSpPr>
        <p:spPr>
          <a:xfrm>
            <a:off x="1546599" y="561827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4" name="Abgerundetes Rechteck 21">
            <a:extLst>
              <a:ext uri="{FF2B5EF4-FFF2-40B4-BE49-F238E27FC236}">
                <a16:creationId xmlns:a16="http://schemas.microsoft.com/office/drawing/2014/main" id="{B3F7AFEA-70FB-2C18-12A1-E5D1DAD101ED}"/>
              </a:ext>
            </a:extLst>
          </p:cNvPr>
          <p:cNvSpPr/>
          <p:nvPr/>
        </p:nvSpPr>
        <p:spPr>
          <a:xfrm>
            <a:off x="6545504" y="4518726"/>
            <a:ext cx="711315" cy="307870"/>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1" name="Oval 60">
            <a:extLst>
              <a:ext uri="{FF2B5EF4-FFF2-40B4-BE49-F238E27FC236}">
                <a16:creationId xmlns:a16="http://schemas.microsoft.com/office/drawing/2014/main" id="{F7E18FC9-7991-F229-8474-E5F511654272}"/>
              </a:ext>
            </a:extLst>
          </p:cNvPr>
          <p:cNvSpPr/>
          <p:nvPr/>
        </p:nvSpPr>
        <p:spPr>
          <a:xfrm>
            <a:off x="6453514" y="4859572"/>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12</a:t>
            </a:r>
          </a:p>
        </p:txBody>
      </p:sp>
      <p:sp>
        <p:nvSpPr>
          <p:cNvPr id="65" name="Oval 64">
            <a:extLst>
              <a:ext uri="{FF2B5EF4-FFF2-40B4-BE49-F238E27FC236}">
                <a16:creationId xmlns:a16="http://schemas.microsoft.com/office/drawing/2014/main" id="{BB75EBD7-DD22-1A78-A6D4-208ABC25F82F}"/>
              </a:ext>
            </a:extLst>
          </p:cNvPr>
          <p:cNvSpPr/>
          <p:nvPr/>
        </p:nvSpPr>
        <p:spPr>
          <a:xfrm>
            <a:off x="1546599" y="380996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6" name="Oval 65">
            <a:extLst>
              <a:ext uri="{FF2B5EF4-FFF2-40B4-BE49-F238E27FC236}">
                <a16:creationId xmlns:a16="http://schemas.microsoft.com/office/drawing/2014/main" id="{9992508B-D6EA-D179-BEA5-B7EEF4F77D16}"/>
              </a:ext>
            </a:extLst>
          </p:cNvPr>
          <p:cNvSpPr/>
          <p:nvPr/>
        </p:nvSpPr>
        <p:spPr>
          <a:xfrm>
            <a:off x="7178417" y="445918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pic>
        <p:nvPicPr>
          <p:cNvPr id="67" name="Picture 8">
            <a:extLst>
              <a:ext uri="{FF2B5EF4-FFF2-40B4-BE49-F238E27FC236}">
                <a16:creationId xmlns:a16="http://schemas.microsoft.com/office/drawing/2014/main" id="{54555A8B-DCC8-11F2-155A-EEA4634B98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6161" y="1722613"/>
            <a:ext cx="476698" cy="47669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DC6004C-1542-8E81-7236-50C49C4E479C}"/>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Tree>
    <p:extLst>
      <p:ext uri="{BB962C8B-B14F-4D97-AF65-F5344CB8AC3E}">
        <p14:creationId xmlns:p14="http://schemas.microsoft.com/office/powerpoint/2010/main" val="2865067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96F78-12FC-CFF9-045E-CCB5E68E7154}"/>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6F132F43-9DC3-0135-90A9-2750E546D461}"/>
              </a:ext>
            </a:extLst>
          </p:cNvPr>
          <p:cNvSpPr/>
          <p:nvPr/>
        </p:nvSpPr>
        <p:spPr>
          <a:xfrm>
            <a:off x="1660632" y="1627932"/>
            <a:ext cx="4604610" cy="2980429"/>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spc="-25">
                <a:solidFill>
                  <a:schemeClr val="tx1"/>
                </a:solidFill>
                <a:latin typeface="Inter Light" panose="020F0502020204030204"/>
                <a:cs typeface="Bai Jamjuree" pitchFamily="2" charset="-34"/>
              </a:rPr>
              <a:t>S4-4_01: Maßnahmen wesentliche neg. Auswirkungen (Verhinderung, Minderung)</a:t>
            </a:r>
          </a:p>
          <a:p>
            <a:pPr defTabSz="228600">
              <a:spcAft>
                <a:spcPts val="300"/>
              </a:spcAft>
            </a:pPr>
            <a:r>
              <a:rPr lang="de-DE" spc="-25">
                <a:solidFill>
                  <a:schemeClr val="tx1"/>
                </a:solidFill>
                <a:latin typeface="Inter Light" panose="020F0502020204030204"/>
                <a:cs typeface="Bai Jamjuree" pitchFamily="2" charset="-34"/>
              </a:rPr>
              <a:t>S4-4_02: : Abhilfemaßnahmen bei tatsächlichen neg. Auswirkungen </a:t>
            </a:r>
          </a:p>
          <a:p>
            <a:pPr defTabSz="228600">
              <a:spcAft>
                <a:spcPts val="300"/>
              </a:spcAft>
            </a:pPr>
            <a:r>
              <a:rPr lang="de-DE" spc="-25">
                <a:solidFill>
                  <a:schemeClr val="tx1"/>
                </a:solidFill>
                <a:latin typeface="Inter Light" panose="020F0502020204030204"/>
                <a:cs typeface="Bai Jamjuree" pitchFamily="2" charset="-34"/>
              </a:rPr>
              <a:t>S4-4_03: : Initiativen oder Prozesse mit positiven Auswirkungen als Hauptziel </a:t>
            </a:r>
          </a:p>
          <a:p>
            <a:pPr defTabSz="228600">
              <a:spcAft>
                <a:spcPts val="300"/>
              </a:spcAft>
            </a:pPr>
            <a:r>
              <a:rPr lang="de-DE" spc="-25">
                <a:solidFill>
                  <a:schemeClr val="tx1"/>
                </a:solidFill>
                <a:latin typeface="Inter Light" panose="020F0502020204030204"/>
                <a:cs typeface="Bai Jamjuree" pitchFamily="2" charset="-34"/>
              </a:rPr>
              <a:t>S4-4_04: Wirksamkeitskontrolle (Evaluierung der Maßnahmen)</a:t>
            </a:r>
          </a:p>
          <a:p>
            <a:pPr defTabSz="228600">
              <a:spcAft>
                <a:spcPts val="300"/>
              </a:spcAft>
            </a:pPr>
            <a:r>
              <a:rPr lang="de-DE" spc="-25">
                <a:solidFill>
                  <a:schemeClr val="tx1"/>
                </a:solidFill>
                <a:latin typeface="Inter Light" panose="020F0502020204030204"/>
                <a:cs typeface="Bai Jamjuree" pitchFamily="2" charset="-34"/>
              </a:rPr>
              <a:t>S4-4_05/06: Vorgehen zur Ermittlung / zur Umsetzung von Maßnahmen </a:t>
            </a:r>
          </a:p>
          <a:p>
            <a:pPr defTabSz="228600">
              <a:spcAft>
                <a:spcPts val="300"/>
              </a:spcAft>
            </a:pPr>
            <a:r>
              <a:rPr lang="de-DE" spc="-25">
                <a:solidFill>
                  <a:schemeClr val="tx1"/>
                </a:solidFill>
                <a:latin typeface="Inter Light" panose="020F0502020204030204"/>
                <a:cs typeface="Bai Jamjuree" pitchFamily="2" charset="-34"/>
              </a:rPr>
              <a:t>S4-4_07: Vorgehen zur Sicherstellung verfügbarer und wirksamer Abhilfeprozesse</a:t>
            </a:r>
          </a:p>
          <a:p>
            <a:pPr defTabSz="228600">
              <a:spcAft>
                <a:spcPts val="300"/>
              </a:spcAft>
            </a:pPr>
            <a:r>
              <a:rPr lang="de-DE" spc="-25">
                <a:solidFill>
                  <a:schemeClr val="tx1"/>
                </a:solidFill>
                <a:latin typeface="Inter Light" panose="020F0502020204030204"/>
                <a:cs typeface="Bai Jamjuree" pitchFamily="2" charset="-34"/>
              </a:rPr>
              <a:t>S4-4_08: Geplante / laufende Maßnahmen zur Minderung wesentlicher Risiken aus Auswirkungen und Abhängigkeiten von Verbrauchern &amp; Endnutzern u. Wirksamkeit </a:t>
            </a:r>
          </a:p>
          <a:p>
            <a:pPr defTabSz="228600">
              <a:spcAft>
                <a:spcPts val="300"/>
              </a:spcAft>
            </a:pPr>
            <a:r>
              <a:rPr lang="de-DE" spc="-25">
                <a:solidFill>
                  <a:schemeClr val="tx1"/>
                </a:solidFill>
                <a:latin typeface="Inter Light" panose="020F0502020204030204"/>
                <a:cs typeface="Bai Jamjuree" pitchFamily="2" charset="-34"/>
              </a:rPr>
              <a:t>S4-4_09: Maßnahmen zur Chancennutzung</a:t>
            </a:r>
          </a:p>
          <a:p>
            <a:pPr defTabSz="228600">
              <a:spcAft>
                <a:spcPts val="300"/>
              </a:spcAft>
            </a:pPr>
            <a:r>
              <a:rPr lang="de-DE" spc="-25">
                <a:solidFill>
                  <a:schemeClr val="tx1"/>
                </a:solidFill>
                <a:latin typeface="Inter Light" panose="020F0502020204030204"/>
                <a:cs typeface="Bai Jamjuree" pitchFamily="2" charset="-34"/>
              </a:rPr>
              <a:t>S4-4_10: Keine Schadensverursachung durch eigene Praktiken </a:t>
            </a:r>
          </a:p>
          <a:p>
            <a:pPr defTabSz="228600">
              <a:spcAft>
                <a:spcPts val="300"/>
              </a:spcAft>
            </a:pPr>
            <a:r>
              <a:rPr lang="de-DE" spc="-25">
                <a:solidFill>
                  <a:schemeClr val="tx1"/>
                </a:solidFill>
                <a:latin typeface="Inter Light" panose="020F0502020204030204"/>
                <a:cs typeface="Bai Jamjuree" pitchFamily="2" charset="-34"/>
              </a:rPr>
              <a:t>S4-4_11: Schwerwiegende Menschenrechtsverstöße und Vorfälle</a:t>
            </a:r>
          </a:p>
          <a:p>
            <a:pPr defTabSz="228600">
              <a:spcAft>
                <a:spcPts val="300"/>
              </a:spcAft>
            </a:pPr>
            <a:r>
              <a:rPr lang="de-DE" spc="-25">
                <a:solidFill>
                  <a:schemeClr val="tx1"/>
                </a:solidFill>
                <a:latin typeface="Inter Light" panose="020F0502020204030204"/>
                <a:cs typeface="Bai Jamjuree" pitchFamily="2" charset="-34"/>
              </a:rPr>
              <a:t>S4-4_12: Eingesetzte Ressourcen zur Steuerung wesentlicher Auswirkungen</a:t>
            </a:r>
          </a:p>
          <a:p>
            <a:pPr defTabSz="228600">
              <a:spcAft>
                <a:spcPts val="300"/>
              </a:spcAft>
            </a:pPr>
            <a:r>
              <a:rPr lang="de-DE" spc="-25">
                <a:solidFill>
                  <a:srgbClr val="A2A3AD"/>
                </a:solidFill>
                <a:latin typeface="Inter Light" panose="020F0502020204030204"/>
                <a:cs typeface="Bai Jamjuree" pitchFamily="2" charset="-34"/>
              </a:rPr>
              <a:t>S4-4_13 (v): Nutzen von Brancheninitiativen oder Multi-Stakeholder-Ansätze </a:t>
            </a:r>
          </a:p>
          <a:p>
            <a:pPr defTabSz="228600">
              <a:spcAft>
                <a:spcPts val="300"/>
              </a:spcAft>
            </a:pPr>
            <a:r>
              <a:rPr lang="de-DE" spc="-25">
                <a:solidFill>
                  <a:srgbClr val="A2A3AD"/>
                </a:solidFill>
                <a:latin typeface="Inter Light" panose="020F0502020204030204"/>
                <a:cs typeface="Bai Jamjuree" pitchFamily="2" charset="-34"/>
              </a:rPr>
              <a:t>S4-4_14 (v): Einfluss auf Geschäftspartner zur Steuerung neg. Auswirkungen </a:t>
            </a:r>
          </a:p>
          <a:p>
            <a:pPr defTabSz="228600">
              <a:spcAft>
                <a:spcPts val="300"/>
              </a:spcAft>
            </a:pPr>
            <a:r>
              <a:rPr lang="de-DE" spc="-25">
                <a:solidFill>
                  <a:srgbClr val="A2A3AD"/>
                </a:solidFill>
                <a:latin typeface="Inter Light" panose="020F0502020204030204"/>
                <a:cs typeface="Bai Jamjuree" pitchFamily="2" charset="-34"/>
              </a:rPr>
              <a:t>S4-4_15 (v): Einbindung in Gestaltung und Umsetzung von Programmen / Investitionen </a:t>
            </a:r>
          </a:p>
          <a:p>
            <a:pPr defTabSz="228600">
              <a:spcAft>
                <a:spcPts val="300"/>
              </a:spcAft>
            </a:pPr>
            <a:r>
              <a:rPr lang="de-DE" spc="-25">
                <a:solidFill>
                  <a:srgbClr val="A2A3AD"/>
                </a:solidFill>
                <a:latin typeface="Inter Light" panose="020F0502020204030204"/>
                <a:cs typeface="Bai Jamjuree" pitchFamily="2" charset="-34"/>
              </a:rPr>
              <a:t>S4-4_16 (v): Positive Ergebnisse (inkl. angestrebte) von Programmen und Investitionen </a:t>
            </a:r>
          </a:p>
          <a:p>
            <a:pPr defTabSz="228600">
              <a:spcAft>
                <a:spcPts val="300"/>
              </a:spcAft>
            </a:pPr>
            <a:r>
              <a:rPr lang="de-DE" spc="-25">
                <a:solidFill>
                  <a:srgbClr val="A2A3AD"/>
                </a:solidFill>
                <a:latin typeface="Inter Light" panose="020F0502020204030204"/>
                <a:cs typeface="Bai Jamjuree" pitchFamily="2" charset="-34"/>
              </a:rPr>
              <a:t>S4-4_17 (v)/18 (v): Unterstützung von SDGs / Interne Zuständigkeit</a:t>
            </a:r>
            <a:endParaRPr lang="de-DE" spc="-25">
              <a:solidFill>
                <a:schemeClr val="tx1"/>
              </a:solidFill>
              <a:latin typeface="Inter Light" panose="020F0502020204030204"/>
              <a:cs typeface="Bai Jamjuree" pitchFamily="2" charset="-34"/>
            </a:endParaRPr>
          </a:p>
          <a:p>
            <a:pPr defTabSz="228600">
              <a:spcAft>
                <a:spcPts val="600"/>
              </a:spcAft>
            </a:pPr>
            <a:endParaRPr lang="de-DE" spc="-25">
              <a:solidFill>
                <a:schemeClr val="tx1"/>
              </a:solidFill>
              <a:latin typeface="Inter Light" panose="020F0502020204030204"/>
              <a:cs typeface="Bai Jamjuree" pitchFamily="2" charset="-34"/>
            </a:endParaRPr>
          </a:p>
        </p:txBody>
      </p:sp>
      <p:sp>
        <p:nvSpPr>
          <p:cNvPr id="38" name="Slide Number Placeholder 37">
            <a:extLst>
              <a:ext uri="{FF2B5EF4-FFF2-40B4-BE49-F238E27FC236}">
                <a16:creationId xmlns:a16="http://schemas.microsoft.com/office/drawing/2014/main" id="{78501055-44E4-C7B9-56EB-93734588FE4F}"/>
              </a:ext>
            </a:extLst>
          </p:cNvPr>
          <p:cNvSpPr>
            <a:spLocks noGrp="1"/>
          </p:cNvSpPr>
          <p:nvPr>
            <p:ph type="sldNum" sz="quarter" idx="11"/>
          </p:nvPr>
        </p:nvSpPr>
        <p:spPr/>
        <p:txBody>
          <a:bodyPr/>
          <a:lstStyle/>
          <a:p>
            <a:fld id="{5237CC50-559B-734E-9989-0D093A8E99B9}" type="slidenum">
              <a:rPr lang="en-US" smtClean="0"/>
              <a:pPr/>
              <a:t>29</a:t>
            </a:fld>
            <a:endParaRPr lang="en-US"/>
          </a:p>
        </p:txBody>
      </p:sp>
      <p:sp>
        <p:nvSpPr>
          <p:cNvPr id="5" name="Text Placeholder 4">
            <a:extLst>
              <a:ext uri="{FF2B5EF4-FFF2-40B4-BE49-F238E27FC236}">
                <a16:creationId xmlns:a16="http://schemas.microsoft.com/office/drawing/2014/main" id="{C7686A9B-FA89-15E4-FAD4-B70DE31B9E54}"/>
              </a:ext>
            </a:extLst>
          </p:cNvPr>
          <p:cNvSpPr>
            <a:spLocks noGrp="1"/>
          </p:cNvSpPr>
          <p:nvPr>
            <p:ph type="body" sz="quarter" idx="12"/>
          </p:nvPr>
        </p:nvSpPr>
        <p:spPr/>
        <p:txBody>
          <a:bodyPr/>
          <a:lstStyle/>
          <a:p>
            <a:r>
              <a:rPr lang="en-US" err="1"/>
              <a:t>Fokus</a:t>
            </a:r>
            <a:r>
              <a:rPr lang="en-US"/>
              <a:t>: </a:t>
            </a:r>
            <a:r>
              <a:rPr lang="en-US" err="1"/>
              <a:t>Datenpunkte</a:t>
            </a:r>
            <a:r>
              <a:rPr lang="en-US"/>
              <a:t> des S4 – </a:t>
            </a:r>
            <a:r>
              <a:rPr lang="en-US" err="1"/>
              <a:t>Verbraucher</a:t>
            </a:r>
            <a:r>
              <a:rPr lang="en-US"/>
              <a:t> und </a:t>
            </a:r>
            <a:r>
              <a:rPr lang="en-US" err="1"/>
              <a:t>Endnutzer</a:t>
            </a:r>
            <a:endParaRPr lang="en-US"/>
          </a:p>
        </p:txBody>
      </p:sp>
      <p:sp>
        <p:nvSpPr>
          <p:cNvPr id="20" name="Rounded Rectangle 19">
            <a:extLst>
              <a:ext uri="{FF2B5EF4-FFF2-40B4-BE49-F238E27FC236}">
                <a16:creationId xmlns:a16="http://schemas.microsoft.com/office/drawing/2014/main" id="{DB0D7066-C5C9-0D0A-4142-FDC4EEA7DC97}"/>
              </a:ext>
            </a:extLst>
          </p:cNvPr>
          <p:cNvSpPr/>
          <p:nvPr/>
        </p:nvSpPr>
        <p:spPr>
          <a:xfrm>
            <a:off x="635042" y="1361752"/>
            <a:ext cx="2623314"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S4-4) Maßnahmen,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MDR-A (A = Actions)</a:t>
            </a:r>
          </a:p>
        </p:txBody>
      </p:sp>
      <p:sp>
        <p:nvSpPr>
          <p:cNvPr id="58" name="TextBox 57">
            <a:extLst>
              <a:ext uri="{FF2B5EF4-FFF2-40B4-BE49-F238E27FC236}">
                <a16:creationId xmlns:a16="http://schemas.microsoft.com/office/drawing/2014/main" id="{CFC9CB44-AC18-FFF0-7F7C-2C524F90E856}"/>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F73C8718-F968-ECCB-FF84-9421BCE8A201}"/>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PostNL Annual Report 2024, S. 331-333</a:t>
            </a:r>
          </a:p>
        </p:txBody>
      </p:sp>
      <p:sp>
        <p:nvSpPr>
          <p:cNvPr id="33" name="Title 3">
            <a:extLst>
              <a:ext uri="{FF2B5EF4-FFF2-40B4-BE49-F238E27FC236}">
                <a16:creationId xmlns:a16="http://schemas.microsoft.com/office/drawing/2014/main" id="{15500948-1074-9CD5-1509-A8BDFC671785}"/>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S4-4) Maßnahmen im Bezug auf Verbraucher und Endnutzer</a:t>
            </a:r>
          </a:p>
        </p:txBody>
      </p:sp>
      <p:sp>
        <p:nvSpPr>
          <p:cNvPr id="22" name="Rounded Rectangle 48">
            <a:extLst>
              <a:ext uri="{FF2B5EF4-FFF2-40B4-BE49-F238E27FC236}">
                <a16:creationId xmlns:a16="http://schemas.microsoft.com/office/drawing/2014/main" id="{0091433D-0E4D-F7D9-3503-2273B6F436C1}"/>
              </a:ext>
            </a:extLst>
          </p:cNvPr>
          <p:cNvSpPr/>
          <p:nvPr/>
        </p:nvSpPr>
        <p:spPr>
          <a:xfrm>
            <a:off x="1658001" y="4637731"/>
            <a:ext cx="4604610" cy="1318252"/>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300"/>
              </a:spcAft>
            </a:pPr>
            <a:r>
              <a:rPr lang="de-DE" i="1" spc="-25">
                <a:solidFill>
                  <a:srgbClr val="A2A3AD"/>
                </a:solidFill>
                <a:latin typeface="Inter Light" panose="020F0502020204030204"/>
                <a:cs typeface="Bai Jamjuree" pitchFamily="2" charset="-34"/>
              </a:rPr>
              <a:t>S4.MDR-A_01/02/03: Maßnahme​ &amp; Anwendungsbereich &amp; geplanter Zeithorizont​</a:t>
            </a:r>
          </a:p>
          <a:p>
            <a:pPr defTabSz="228600">
              <a:spcAft>
                <a:spcPts val="300"/>
              </a:spcAft>
            </a:pPr>
            <a:r>
              <a:rPr lang="de-DE" i="1" spc="-25">
                <a:solidFill>
                  <a:srgbClr val="A2A3AD"/>
                </a:solidFill>
                <a:latin typeface="Inter Light" panose="020F0502020204030204"/>
                <a:cs typeface="Bai Jamjuree" pitchFamily="2" charset="-34"/>
              </a:rPr>
              <a:t>S4.MDR-A_04: Beschreibung und Ergebnisse zur Unterstützung Betroffener </a:t>
            </a:r>
          </a:p>
          <a:p>
            <a:pPr defTabSz="228600">
              <a:spcAft>
                <a:spcPts val="300"/>
              </a:spcAft>
            </a:pPr>
            <a:r>
              <a:rPr lang="de-DE" i="1" spc="-25">
                <a:solidFill>
                  <a:srgbClr val="A2A3AD"/>
                </a:solidFill>
                <a:latin typeface="Inter Light" panose="020F0502020204030204"/>
                <a:cs typeface="Bai Jamjuree" pitchFamily="2" charset="-34"/>
              </a:rPr>
              <a:t>S4.MDR-A_05: Informationen zum Fortschritt von Maßnahmen aus früheren Berichten​​</a:t>
            </a:r>
          </a:p>
          <a:p>
            <a:pPr defTabSz="228600">
              <a:spcAft>
                <a:spcPts val="300"/>
              </a:spcAft>
            </a:pPr>
            <a:r>
              <a:rPr lang="de-DE" i="1" spc="-25">
                <a:solidFill>
                  <a:srgbClr val="A2A3AD"/>
                </a:solidFill>
                <a:latin typeface="Inter Light" panose="020F0502020204030204"/>
                <a:cs typeface="Bai Jamjuree" pitchFamily="2" charset="-34"/>
              </a:rPr>
              <a:t>S4.MDR-A_06/07: Art der Ressourcen​ / Bezug zu Beträgen in Finanzberichten​​</a:t>
            </a:r>
          </a:p>
          <a:p>
            <a:pPr defTabSz="228600">
              <a:spcAft>
                <a:spcPts val="300"/>
              </a:spcAft>
            </a:pPr>
            <a:r>
              <a:rPr lang="de-DE" i="1" spc="-25">
                <a:solidFill>
                  <a:srgbClr val="A2A3AD"/>
                </a:solidFill>
                <a:latin typeface="Inter Light" panose="020F0502020204030204"/>
                <a:cs typeface="Bai Jamjuree" pitchFamily="2" charset="-34"/>
              </a:rPr>
              <a:t>S4.MDR-A_08 (v): Finanzielle Ressourcen nach Zeithorizont und Ressourcenart​​</a:t>
            </a:r>
          </a:p>
          <a:p>
            <a:pPr defTabSz="228600">
              <a:spcAft>
                <a:spcPts val="300"/>
              </a:spcAft>
            </a:pPr>
            <a:r>
              <a:rPr lang="de-DE" i="1" spc="-25">
                <a:solidFill>
                  <a:srgbClr val="A2A3AD"/>
                </a:solidFill>
                <a:latin typeface="Inter Light" panose="020F0502020204030204"/>
                <a:cs typeface="Bai Jamjuree" pitchFamily="2" charset="-34"/>
              </a:rPr>
              <a:t>S4.MDR-A_09/10 &amp; 11/12: Aktuelle &amp; zukünftige dem AP zugewiesene </a:t>
            </a:r>
            <a:r>
              <a:rPr lang="de-DE" i="1" spc="-25" err="1">
                <a:solidFill>
                  <a:srgbClr val="A2A3AD"/>
                </a:solidFill>
                <a:latin typeface="Inter Light" panose="020F0502020204030204"/>
                <a:cs typeface="Bai Jamjuree" pitchFamily="2" charset="-34"/>
              </a:rPr>
              <a:t>CapEx</a:t>
            </a:r>
            <a:r>
              <a:rPr lang="de-DE" i="1" spc="-25">
                <a:solidFill>
                  <a:srgbClr val="A2A3AD"/>
                </a:solidFill>
                <a:latin typeface="Inter Light" panose="020F0502020204030204"/>
                <a:cs typeface="Bai Jamjuree" pitchFamily="2" charset="-34"/>
              </a:rPr>
              <a:t>​ / </a:t>
            </a:r>
            <a:r>
              <a:rPr lang="de-DE" i="1" spc="-25" err="1">
                <a:solidFill>
                  <a:srgbClr val="A2A3AD"/>
                </a:solidFill>
                <a:latin typeface="Inter Light" panose="020F0502020204030204"/>
                <a:cs typeface="Bai Jamjuree" pitchFamily="2" charset="-34"/>
              </a:rPr>
              <a:t>OpEx</a:t>
            </a:r>
            <a:r>
              <a:rPr lang="de-DE" i="1" spc="-25">
                <a:solidFill>
                  <a:srgbClr val="A2A3AD"/>
                </a:solidFill>
                <a:latin typeface="Inter Light" panose="020F0502020204030204"/>
                <a:cs typeface="Bai Jamjuree" pitchFamily="2" charset="-34"/>
              </a:rPr>
              <a:t>​</a:t>
            </a:r>
          </a:p>
          <a:p>
            <a:pPr defTabSz="228600">
              <a:spcAft>
                <a:spcPts val="300"/>
              </a:spcAft>
            </a:pPr>
            <a:r>
              <a:rPr lang="de-DE" i="1" spc="-25">
                <a:solidFill>
                  <a:srgbClr val="A2A3AD"/>
                </a:solidFill>
                <a:latin typeface="Inter Light" panose="020F0502020204030204"/>
                <a:cs typeface="Bai Jamjuree" pitchFamily="2" charset="-34"/>
              </a:rPr>
              <a:t>S4.MDR-A_13/14: Gründe für fehlende Maßnahmen / ggf. Zeitplan bis zur Einführung​​</a:t>
            </a:r>
          </a:p>
        </p:txBody>
      </p:sp>
      <p:sp>
        <p:nvSpPr>
          <p:cNvPr id="24" name="Rounded Rectangle 3">
            <a:extLst>
              <a:ext uri="{FF2B5EF4-FFF2-40B4-BE49-F238E27FC236}">
                <a16:creationId xmlns:a16="http://schemas.microsoft.com/office/drawing/2014/main" id="{34A722EF-80CF-6E37-D7FE-54E0BDE85A7A}"/>
              </a:ext>
            </a:extLst>
          </p:cNvPr>
          <p:cNvSpPr/>
          <p:nvPr/>
        </p:nvSpPr>
        <p:spPr>
          <a:xfrm>
            <a:off x="635001" y="4642057"/>
            <a:ext cx="894522" cy="1313925"/>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S4.MDR-A: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 Maßnahmen </a:t>
            </a:r>
          </a:p>
        </p:txBody>
      </p:sp>
      <p:sp>
        <p:nvSpPr>
          <p:cNvPr id="28" name="Rounded Rectangle 20">
            <a:extLst>
              <a:ext uri="{FF2B5EF4-FFF2-40B4-BE49-F238E27FC236}">
                <a16:creationId xmlns:a16="http://schemas.microsoft.com/office/drawing/2014/main" id="{5D6DC7AB-A206-92A7-97FD-B528A870759A}"/>
              </a:ext>
            </a:extLst>
          </p:cNvPr>
          <p:cNvSpPr/>
          <p:nvPr/>
        </p:nvSpPr>
        <p:spPr>
          <a:xfrm>
            <a:off x="639988" y="1627932"/>
            <a:ext cx="894522" cy="2980430"/>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kern="1000" spc="-25">
                <a:solidFill>
                  <a:schemeClr val="tx1"/>
                </a:solidFill>
                <a:latin typeface="Inter Light" panose="020F0502020204030204"/>
                <a:cs typeface="Bai Jamjuree" pitchFamily="2" charset="-34"/>
              </a:rPr>
              <a:t>S4-4:</a:t>
            </a:r>
            <a:br>
              <a:rPr lang="de-DE" b="1" kern="1000" spc="-25">
                <a:solidFill>
                  <a:schemeClr val="tx1"/>
                </a:solidFill>
                <a:latin typeface="Inter Light" panose="020F0502020204030204"/>
                <a:cs typeface="Bai Jamjuree" pitchFamily="2" charset="-34"/>
              </a:rPr>
            </a:br>
            <a:r>
              <a:rPr lang="de-DE" b="1" kern="1000" spc="-25">
                <a:solidFill>
                  <a:schemeClr val="tx1"/>
                </a:solidFill>
                <a:latin typeface="Inter Light" panose="020F0502020204030204"/>
                <a:cs typeface="Bai Jamjuree" pitchFamily="2" charset="-34"/>
              </a:rPr>
              <a:t>Maßnahmen Verbraucher und Endnutzer</a:t>
            </a:r>
          </a:p>
        </p:txBody>
      </p:sp>
      <p:sp>
        <p:nvSpPr>
          <p:cNvPr id="6" name="Rounded Rectangle 8">
            <a:extLst>
              <a:ext uri="{FF2B5EF4-FFF2-40B4-BE49-F238E27FC236}">
                <a16:creationId xmlns:a16="http://schemas.microsoft.com/office/drawing/2014/main" id="{CA649B9D-F13A-B6D1-68BA-6D0695D9A8DE}"/>
              </a:ext>
            </a:extLst>
          </p:cNvPr>
          <p:cNvSpPr/>
          <p:nvPr/>
        </p:nvSpPr>
        <p:spPr>
          <a:xfrm>
            <a:off x="6443181" y="1627931"/>
            <a:ext cx="5309102" cy="4328051"/>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53BE4306-93B0-4BE4-9B5D-806F0DFC88E7}"/>
              </a:ext>
            </a:extLst>
          </p:cNvPr>
          <p:cNvSpPr/>
          <p:nvPr/>
        </p:nvSpPr>
        <p:spPr>
          <a:xfrm>
            <a:off x="1298484" y="5037375"/>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AF7546E9-4796-83BB-9994-1178442DA2DE}"/>
              </a:ext>
            </a:extLst>
          </p:cNvPr>
          <p:cNvSpPr/>
          <p:nvPr/>
        </p:nvSpPr>
        <p:spPr>
          <a:xfrm>
            <a:off x="1016932" y="284524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26" name="Oval 25">
            <a:extLst>
              <a:ext uri="{FF2B5EF4-FFF2-40B4-BE49-F238E27FC236}">
                <a16:creationId xmlns:a16="http://schemas.microsoft.com/office/drawing/2014/main" id="{CB79D4F8-9FBA-E1FA-9234-FBE02E2474B0}"/>
              </a:ext>
            </a:extLst>
          </p:cNvPr>
          <p:cNvSpPr/>
          <p:nvPr/>
        </p:nvSpPr>
        <p:spPr>
          <a:xfrm>
            <a:off x="1564565" y="1658480"/>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0" name="Oval 29">
            <a:extLst>
              <a:ext uri="{FF2B5EF4-FFF2-40B4-BE49-F238E27FC236}">
                <a16:creationId xmlns:a16="http://schemas.microsoft.com/office/drawing/2014/main" id="{4A8FD85D-3075-5460-E87E-0E3BCF2E7516}"/>
              </a:ext>
            </a:extLst>
          </p:cNvPr>
          <p:cNvSpPr/>
          <p:nvPr/>
        </p:nvSpPr>
        <p:spPr>
          <a:xfrm>
            <a:off x="1564565" y="2008860"/>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9" name="Rounded Rectangle 2">
            <a:extLst>
              <a:ext uri="{FF2B5EF4-FFF2-40B4-BE49-F238E27FC236}">
                <a16:creationId xmlns:a16="http://schemas.microsoft.com/office/drawing/2014/main" id="{9AF4C6AA-FE81-C01D-2B92-A769D1EB3CFD}"/>
              </a:ext>
            </a:extLst>
          </p:cNvPr>
          <p:cNvSpPr/>
          <p:nvPr/>
        </p:nvSpPr>
        <p:spPr>
          <a:xfrm>
            <a:off x="4111364" y="5999902"/>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13 &amp; 14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7" name="Grafik 6" descr="Ein Bild, das Text, Screenshot, Schrift, Zahl enthält.&#10;&#10;KI-generierte Inhalte können fehlerhaft sein.">
            <a:extLst>
              <a:ext uri="{FF2B5EF4-FFF2-40B4-BE49-F238E27FC236}">
                <a16:creationId xmlns:a16="http://schemas.microsoft.com/office/drawing/2014/main" id="{73DE59AC-4679-4B2F-3B6F-CA70B15168DA}"/>
              </a:ext>
            </a:extLst>
          </p:cNvPr>
          <p:cNvPicPr>
            <a:picLocks noChangeAspect="1"/>
          </p:cNvPicPr>
          <p:nvPr/>
        </p:nvPicPr>
        <p:blipFill>
          <a:blip r:embed="rId3"/>
          <a:stretch>
            <a:fillRect/>
          </a:stretch>
        </p:blipFill>
        <p:spPr>
          <a:xfrm>
            <a:off x="6529046" y="1719663"/>
            <a:ext cx="1320131" cy="1739400"/>
          </a:xfrm>
          <a:prstGeom prst="roundRect">
            <a:avLst>
              <a:gd name="adj" fmla="val 2405"/>
            </a:avLst>
          </a:prstGeom>
        </p:spPr>
      </p:pic>
      <p:pic>
        <p:nvPicPr>
          <p:cNvPr id="10" name="Grafik 9" descr="Ein Bild, das Text, Papier, Schrift, Veröffentlichung enthält.&#10;&#10;KI-generierte Inhalte können fehlerhaft sein.">
            <a:extLst>
              <a:ext uri="{FF2B5EF4-FFF2-40B4-BE49-F238E27FC236}">
                <a16:creationId xmlns:a16="http://schemas.microsoft.com/office/drawing/2014/main" id="{B4E16E69-F3F9-CD6A-E194-15B32900798F}"/>
              </a:ext>
            </a:extLst>
          </p:cNvPr>
          <p:cNvPicPr>
            <a:picLocks noChangeAspect="1"/>
          </p:cNvPicPr>
          <p:nvPr/>
        </p:nvPicPr>
        <p:blipFill>
          <a:blip r:embed="rId4"/>
          <a:stretch>
            <a:fillRect/>
          </a:stretch>
        </p:blipFill>
        <p:spPr>
          <a:xfrm>
            <a:off x="7893946" y="1719662"/>
            <a:ext cx="1824437" cy="1739399"/>
          </a:xfrm>
          <a:prstGeom prst="roundRect">
            <a:avLst>
              <a:gd name="adj" fmla="val 1946"/>
            </a:avLst>
          </a:prstGeom>
        </p:spPr>
      </p:pic>
      <p:sp>
        <p:nvSpPr>
          <p:cNvPr id="11" name="Abgerundetes Rechteck 10">
            <a:extLst>
              <a:ext uri="{FF2B5EF4-FFF2-40B4-BE49-F238E27FC236}">
                <a16:creationId xmlns:a16="http://schemas.microsoft.com/office/drawing/2014/main" id="{602C6411-AD14-3D61-614C-29BE7CA79C52}"/>
              </a:ext>
            </a:extLst>
          </p:cNvPr>
          <p:cNvSpPr/>
          <p:nvPr/>
        </p:nvSpPr>
        <p:spPr>
          <a:xfrm>
            <a:off x="6543641" y="1985183"/>
            <a:ext cx="1287496" cy="524367"/>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2" name="Oval 11">
            <a:extLst>
              <a:ext uri="{FF2B5EF4-FFF2-40B4-BE49-F238E27FC236}">
                <a16:creationId xmlns:a16="http://schemas.microsoft.com/office/drawing/2014/main" id="{568A1072-F3B2-A474-2987-2276F941D401}"/>
              </a:ext>
            </a:extLst>
          </p:cNvPr>
          <p:cNvSpPr/>
          <p:nvPr/>
        </p:nvSpPr>
        <p:spPr>
          <a:xfrm>
            <a:off x="6464338" y="2066360"/>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01</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18" name="Abgerundetes Rechteck 17">
            <a:extLst>
              <a:ext uri="{FF2B5EF4-FFF2-40B4-BE49-F238E27FC236}">
                <a16:creationId xmlns:a16="http://schemas.microsoft.com/office/drawing/2014/main" id="{2BFB318F-362E-4C31-4FDE-95E29DC75435}"/>
              </a:ext>
            </a:extLst>
          </p:cNvPr>
          <p:cNvSpPr/>
          <p:nvPr/>
        </p:nvSpPr>
        <p:spPr>
          <a:xfrm>
            <a:off x="7893946" y="3013075"/>
            <a:ext cx="888104" cy="436462"/>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9" name="Oval 18">
            <a:extLst>
              <a:ext uri="{FF2B5EF4-FFF2-40B4-BE49-F238E27FC236}">
                <a16:creationId xmlns:a16="http://schemas.microsoft.com/office/drawing/2014/main" id="{1EB1F037-CBC2-5D87-55DE-87363CDC0FFE}"/>
              </a:ext>
            </a:extLst>
          </p:cNvPr>
          <p:cNvSpPr/>
          <p:nvPr/>
        </p:nvSpPr>
        <p:spPr>
          <a:xfrm>
            <a:off x="7815228" y="3123085"/>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03</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21" name="Abgerundetes Rechteck 20">
            <a:extLst>
              <a:ext uri="{FF2B5EF4-FFF2-40B4-BE49-F238E27FC236}">
                <a16:creationId xmlns:a16="http://schemas.microsoft.com/office/drawing/2014/main" id="{9866AC1A-B30A-A7C5-C8C7-FA2BA9B5A2BC}"/>
              </a:ext>
            </a:extLst>
          </p:cNvPr>
          <p:cNvSpPr/>
          <p:nvPr/>
        </p:nvSpPr>
        <p:spPr>
          <a:xfrm>
            <a:off x="8788377" y="2497603"/>
            <a:ext cx="888104" cy="95193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3" name="Oval 22">
            <a:extLst>
              <a:ext uri="{FF2B5EF4-FFF2-40B4-BE49-F238E27FC236}">
                <a16:creationId xmlns:a16="http://schemas.microsoft.com/office/drawing/2014/main" id="{4A415195-41F0-4488-D141-ED678CAB189A}"/>
              </a:ext>
            </a:extLst>
          </p:cNvPr>
          <p:cNvSpPr/>
          <p:nvPr/>
        </p:nvSpPr>
        <p:spPr>
          <a:xfrm>
            <a:off x="9647469" y="253709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04</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25" name="Oval 24">
            <a:extLst>
              <a:ext uri="{FF2B5EF4-FFF2-40B4-BE49-F238E27FC236}">
                <a16:creationId xmlns:a16="http://schemas.microsoft.com/office/drawing/2014/main" id="{45D10BD5-3C5D-1604-3B5B-52ADE4A23EBE}"/>
              </a:ext>
            </a:extLst>
          </p:cNvPr>
          <p:cNvSpPr/>
          <p:nvPr/>
        </p:nvSpPr>
        <p:spPr>
          <a:xfrm>
            <a:off x="1564565" y="220466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7" name="Abgerundetes Rechteck 26">
            <a:extLst>
              <a:ext uri="{FF2B5EF4-FFF2-40B4-BE49-F238E27FC236}">
                <a16:creationId xmlns:a16="http://schemas.microsoft.com/office/drawing/2014/main" id="{AC07CBCA-8FA5-0FA1-DA70-75295954DE95}"/>
              </a:ext>
            </a:extLst>
          </p:cNvPr>
          <p:cNvSpPr/>
          <p:nvPr/>
        </p:nvSpPr>
        <p:spPr>
          <a:xfrm>
            <a:off x="7893946" y="2192244"/>
            <a:ext cx="888104" cy="74201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9" name="Oval 28">
            <a:extLst>
              <a:ext uri="{FF2B5EF4-FFF2-40B4-BE49-F238E27FC236}">
                <a16:creationId xmlns:a16="http://schemas.microsoft.com/office/drawing/2014/main" id="{2D772CAA-189A-77F6-962D-21F3B719DB01}"/>
              </a:ext>
            </a:extLst>
          </p:cNvPr>
          <p:cNvSpPr/>
          <p:nvPr/>
        </p:nvSpPr>
        <p:spPr>
          <a:xfrm>
            <a:off x="8714082" y="2118628"/>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08</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31" name="Oval 30">
            <a:extLst>
              <a:ext uri="{FF2B5EF4-FFF2-40B4-BE49-F238E27FC236}">
                <a16:creationId xmlns:a16="http://schemas.microsoft.com/office/drawing/2014/main" id="{AB6F1648-430F-4125-8439-EF3B82734A8C}"/>
              </a:ext>
            </a:extLst>
          </p:cNvPr>
          <p:cNvSpPr/>
          <p:nvPr/>
        </p:nvSpPr>
        <p:spPr>
          <a:xfrm>
            <a:off x="1564565" y="272553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2" name="Abgerundetes Rechteck 31">
            <a:extLst>
              <a:ext uri="{FF2B5EF4-FFF2-40B4-BE49-F238E27FC236}">
                <a16:creationId xmlns:a16="http://schemas.microsoft.com/office/drawing/2014/main" id="{97FAF645-8124-C29E-3B26-D0E82FF3EDC3}"/>
              </a:ext>
            </a:extLst>
          </p:cNvPr>
          <p:cNvSpPr/>
          <p:nvPr/>
        </p:nvSpPr>
        <p:spPr>
          <a:xfrm>
            <a:off x="6533832" y="3309603"/>
            <a:ext cx="1281396" cy="13993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4" name="Oval 33">
            <a:extLst>
              <a:ext uri="{FF2B5EF4-FFF2-40B4-BE49-F238E27FC236}">
                <a16:creationId xmlns:a16="http://schemas.microsoft.com/office/drawing/2014/main" id="{4BC9FAF7-DED8-EA7C-60F6-5958793A4906}"/>
              </a:ext>
            </a:extLst>
          </p:cNvPr>
          <p:cNvSpPr/>
          <p:nvPr/>
        </p:nvSpPr>
        <p:spPr>
          <a:xfrm>
            <a:off x="6464338" y="332730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05</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35" name="Oval 34">
            <a:extLst>
              <a:ext uri="{FF2B5EF4-FFF2-40B4-BE49-F238E27FC236}">
                <a16:creationId xmlns:a16="http://schemas.microsoft.com/office/drawing/2014/main" id="{EBB94CB0-6A56-ADE4-A18A-062B7F83BD76}"/>
              </a:ext>
            </a:extLst>
          </p:cNvPr>
          <p:cNvSpPr/>
          <p:nvPr/>
        </p:nvSpPr>
        <p:spPr>
          <a:xfrm>
            <a:off x="1564565" y="2406376"/>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6" name="Abgerundetes Rechteck 35">
            <a:extLst>
              <a:ext uri="{FF2B5EF4-FFF2-40B4-BE49-F238E27FC236}">
                <a16:creationId xmlns:a16="http://schemas.microsoft.com/office/drawing/2014/main" id="{059A2463-4398-EAC9-3511-E5F8EF0FCB23}"/>
              </a:ext>
            </a:extLst>
          </p:cNvPr>
          <p:cNvSpPr/>
          <p:nvPr/>
        </p:nvSpPr>
        <p:spPr>
          <a:xfrm>
            <a:off x="7893946" y="1771509"/>
            <a:ext cx="888104" cy="174458"/>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7" name="Oval 36">
            <a:extLst>
              <a:ext uri="{FF2B5EF4-FFF2-40B4-BE49-F238E27FC236}">
                <a16:creationId xmlns:a16="http://schemas.microsoft.com/office/drawing/2014/main" id="{0F2CECB5-0EFC-252F-3319-645E2D6D65C6}"/>
              </a:ext>
            </a:extLst>
          </p:cNvPr>
          <p:cNvSpPr/>
          <p:nvPr/>
        </p:nvSpPr>
        <p:spPr>
          <a:xfrm>
            <a:off x="7830506" y="180183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06</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pic>
        <p:nvPicPr>
          <p:cNvPr id="40" name="Grafik 39" descr="Ein Bild, das Text, Schrift, Brief, Papier enthält.&#10;&#10;KI-generierte Inhalte können fehlerhaft sein.">
            <a:extLst>
              <a:ext uri="{FF2B5EF4-FFF2-40B4-BE49-F238E27FC236}">
                <a16:creationId xmlns:a16="http://schemas.microsoft.com/office/drawing/2014/main" id="{C55F6082-FF7A-5ED1-9709-EBAEA6B570AE}"/>
              </a:ext>
            </a:extLst>
          </p:cNvPr>
          <p:cNvPicPr>
            <a:picLocks noChangeAspect="1"/>
          </p:cNvPicPr>
          <p:nvPr/>
        </p:nvPicPr>
        <p:blipFill>
          <a:blip r:embed="rId5"/>
          <a:stretch>
            <a:fillRect/>
          </a:stretch>
        </p:blipFill>
        <p:spPr>
          <a:xfrm>
            <a:off x="6568874" y="3724485"/>
            <a:ext cx="903489" cy="1681176"/>
          </a:xfrm>
          <a:prstGeom prst="roundRect">
            <a:avLst>
              <a:gd name="adj" fmla="val 3850"/>
            </a:avLst>
          </a:prstGeom>
        </p:spPr>
      </p:pic>
      <p:pic>
        <p:nvPicPr>
          <p:cNvPr id="43" name="Grafik 42" descr="Ein Bild, das Text, Schrift, Papier, Dokument enthält.&#10;&#10;KI-generierte Inhalte können fehlerhaft sein.">
            <a:extLst>
              <a:ext uri="{FF2B5EF4-FFF2-40B4-BE49-F238E27FC236}">
                <a16:creationId xmlns:a16="http://schemas.microsoft.com/office/drawing/2014/main" id="{E2D3B335-73D7-C7AA-A9B2-C0F1E47C3303}"/>
              </a:ext>
            </a:extLst>
          </p:cNvPr>
          <p:cNvPicPr>
            <a:picLocks noChangeAspect="1"/>
          </p:cNvPicPr>
          <p:nvPr/>
        </p:nvPicPr>
        <p:blipFill>
          <a:blip r:embed="rId6"/>
          <a:stretch>
            <a:fillRect/>
          </a:stretch>
        </p:blipFill>
        <p:spPr>
          <a:xfrm>
            <a:off x="7497309" y="3723973"/>
            <a:ext cx="2569481" cy="1681175"/>
          </a:xfrm>
          <a:prstGeom prst="roundRect">
            <a:avLst>
              <a:gd name="adj" fmla="val 3181"/>
            </a:avLst>
          </a:prstGeom>
        </p:spPr>
      </p:pic>
      <p:pic>
        <p:nvPicPr>
          <p:cNvPr id="45" name="Grafik 44" descr="Ein Bild, das Text, Screenshot, Schrift, Dokument enthält.&#10;&#10;KI-generierte Inhalte können fehlerhaft sein.">
            <a:extLst>
              <a:ext uri="{FF2B5EF4-FFF2-40B4-BE49-F238E27FC236}">
                <a16:creationId xmlns:a16="http://schemas.microsoft.com/office/drawing/2014/main" id="{74C2A853-304F-5DFF-AFF9-8235506DE295}"/>
              </a:ext>
            </a:extLst>
          </p:cNvPr>
          <p:cNvPicPr>
            <a:picLocks noChangeAspect="1"/>
          </p:cNvPicPr>
          <p:nvPr/>
        </p:nvPicPr>
        <p:blipFill>
          <a:blip r:embed="rId7"/>
          <a:stretch>
            <a:fillRect/>
          </a:stretch>
        </p:blipFill>
        <p:spPr>
          <a:xfrm>
            <a:off x="10091736" y="3723973"/>
            <a:ext cx="903489" cy="989536"/>
          </a:xfrm>
          <a:prstGeom prst="roundRect">
            <a:avLst>
              <a:gd name="adj" fmla="val 7901"/>
            </a:avLst>
          </a:prstGeom>
        </p:spPr>
      </p:pic>
      <p:sp>
        <p:nvSpPr>
          <p:cNvPr id="46" name="Abgerundetes Rechteck 45">
            <a:extLst>
              <a:ext uri="{FF2B5EF4-FFF2-40B4-BE49-F238E27FC236}">
                <a16:creationId xmlns:a16="http://schemas.microsoft.com/office/drawing/2014/main" id="{F67FD12D-D23C-9B51-AAD5-1F4F48C38211}"/>
              </a:ext>
            </a:extLst>
          </p:cNvPr>
          <p:cNvSpPr/>
          <p:nvPr/>
        </p:nvSpPr>
        <p:spPr>
          <a:xfrm>
            <a:off x="6580752" y="4549418"/>
            <a:ext cx="837813" cy="246885"/>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7" name="Oval 46">
            <a:extLst>
              <a:ext uri="{FF2B5EF4-FFF2-40B4-BE49-F238E27FC236}">
                <a16:creationId xmlns:a16="http://schemas.microsoft.com/office/drawing/2014/main" id="{2710915E-22AF-0752-8328-7322BA58650C}"/>
              </a:ext>
            </a:extLst>
          </p:cNvPr>
          <p:cNvSpPr/>
          <p:nvPr/>
        </p:nvSpPr>
        <p:spPr>
          <a:xfrm>
            <a:off x="7377632" y="4584508"/>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48" name="Abgerundetes Rechteck 47">
            <a:extLst>
              <a:ext uri="{FF2B5EF4-FFF2-40B4-BE49-F238E27FC236}">
                <a16:creationId xmlns:a16="http://schemas.microsoft.com/office/drawing/2014/main" id="{F28806B9-1516-F1EF-C6F8-6EEC468023A7}"/>
              </a:ext>
            </a:extLst>
          </p:cNvPr>
          <p:cNvSpPr/>
          <p:nvPr/>
        </p:nvSpPr>
        <p:spPr>
          <a:xfrm>
            <a:off x="6576103" y="4552051"/>
            <a:ext cx="139123" cy="4571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0" name="Oval 49">
            <a:extLst>
              <a:ext uri="{FF2B5EF4-FFF2-40B4-BE49-F238E27FC236}">
                <a16:creationId xmlns:a16="http://schemas.microsoft.com/office/drawing/2014/main" id="{251CE462-F83E-E82F-EC27-E05BC14AD8F8}"/>
              </a:ext>
            </a:extLst>
          </p:cNvPr>
          <p:cNvSpPr/>
          <p:nvPr/>
        </p:nvSpPr>
        <p:spPr>
          <a:xfrm>
            <a:off x="6480125" y="4522642"/>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03</a:t>
            </a:r>
          </a:p>
        </p:txBody>
      </p:sp>
      <p:sp>
        <p:nvSpPr>
          <p:cNvPr id="51" name="Abgerundetes Rechteck 50">
            <a:extLst>
              <a:ext uri="{FF2B5EF4-FFF2-40B4-BE49-F238E27FC236}">
                <a16:creationId xmlns:a16="http://schemas.microsoft.com/office/drawing/2014/main" id="{72105DF2-5B1A-C402-A8D5-8D26DBE23B3F}"/>
              </a:ext>
            </a:extLst>
          </p:cNvPr>
          <p:cNvSpPr/>
          <p:nvPr/>
        </p:nvSpPr>
        <p:spPr>
          <a:xfrm>
            <a:off x="7187389" y="3872022"/>
            <a:ext cx="190243" cy="4571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2" name="Abgerundetes Rechteck 51">
            <a:extLst>
              <a:ext uri="{FF2B5EF4-FFF2-40B4-BE49-F238E27FC236}">
                <a16:creationId xmlns:a16="http://schemas.microsoft.com/office/drawing/2014/main" id="{759EC177-DBEE-696A-47B6-AE45B6581A77}"/>
              </a:ext>
            </a:extLst>
          </p:cNvPr>
          <p:cNvSpPr/>
          <p:nvPr/>
        </p:nvSpPr>
        <p:spPr>
          <a:xfrm>
            <a:off x="6578311" y="3917200"/>
            <a:ext cx="337471" cy="45719"/>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cxnSp>
        <p:nvCxnSpPr>
          <p:cNvPr id="54" name="Gerade Verbindung 53">
            <a:extLst>
              <a:ext uri="{FF2B5EF4-FFF2-40B4-BE49-F238E27FC236}">
                <a16:creationId xmlns:a16="http://schemas.microsoft.com/office/drawing/2014/main" id="{C96D5BDD-F023-C219-B0D6-E4990082C701}"/>
              </a:ext>
            </a:extLst>
          </p:cNvPr>
          <p:cNvCxnSpPr/>
          <p:nvPr/>
        </p:nvCxnSpPr>
        <p:spPr>
          <a:xfrm>
            <a:off x="6579278" y="3895494"/>
            <a:ext cx="0" cy="130925"/>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55" name="Gerade Verbindung 54">
            <a:extLst>
              <a:ext uri="{FF2B5EF4-FFF2-40B4-BE49-F238E27FC236}">
                <a16:creationId xmlns:a16="http://schemas.microsoft.com/office/drawing/2014/main" id="{430B38CA-86F6-C41D-64EF-2B7CF7E1FB68}"/>
              </a:ext>
            </a:extLst>
          </p:cNvPr>
          <p:cNvCxnSpPr/>
          <p:nvPr/>
        </p:nvCxnSpPr>
        <p:spPr>
          <a:xfrm>
            <a:off x="7377632" y="3833691"/>
            <a:ext cx="0" cy="130925"/>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6" name="Oval 55">
            <a:extLst>
              <a:ext uri="{FF2B5EF4-FFF2-40B4-BE49-F238E27FC236}">
                <a16:creationId xmlns:a16="http://schemas.microsoft.com/office/drawing/2014/main" id="{037F7623-F310-6F7D-FEB3-51D8A8744FEC}"/>
              </a:ext>
            </a:extLst>
          </p:cNvPr>
          <p:cNvSpPr/>
          <p:nvPr/>
        </p:nvSpPr>
        <p:spPr>
          <a:xfrm>
            <a:off x="7361845" y="3836723"/>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59" name="Oval 58">
            <a:extLst>
              <a:ext uri="{FF2B5EF4-FFF2-40B4-BE49-F238E27FC236}">
                <a16:creationId xmlns:a16="http://schemas.microsoft.com/office/drawing/2014/main" id="{707312E6-3D1A-300F-638F-123069CF40D6}"/>
              </a:ext>
            </a:extLst>
          </p:cNvPr>
          <p:cNvSpPr/>
          <p:nvPr/>
        </p:nvSpPr>
        <p:spPr>
          <a:xfrm>
            <a:off x="1564565" y="4667344"/>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1" name="Abgerundetes Rechteck 60">
            <a:extLst>
              <a:ext uri="{FF2B5EF4-FFF2-40B4-BE49-F238E27FC236}">
                <a16:creationId xmlns:a16="http://schemas.microsoft.com/office/drawing/2014/main" id="{9D34631C-0EFB-20C7-55FA-FA8EDBF4D84E}"/>
              </a:ext>
            </a:extLst>
          </p:cNvPr>
          <p:cNvSpPr/>
          <p:nvPr/>
        </p:nvSpPr>
        <p:spPr>
          <a:xfrm>
            <a:off x="8363142" y="4072321"/>
            <a:ext cx="837813" cy="783820"/>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2" name="Oval 61">
            <a:extLst>
              <a:ext uri="{FF2B5EF4-FFF2-40B4-BE49-F238E27FC236}">
                <a16:creationId xmlns:a16="http://schemas.microsoft.com/office/drawing/2014/main" id="{A596E0B7-96F4-1E1D-04F9-0E117B3BA39C}"/>
              </a:ext>
            </a:extLst>
          </p:cNvPr>
          <p:cNvSpPr/>
          <p:nvPr/>
        </p:nvSpPr>
        <p:spPr>
          <a:xfrm>
            <a:off x="9107222" y="4778346"/>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chemeClr val="bg1"/>
                </a:solidFill>
                <a:latin typeface="Inter Light" panose="020F0502020204030204"/>
                <a:cs typeface="Bai Jamjuree" pitchFamily="2" charset="-34"/>
              </a:rPr>
              <a:t>04</a:t>
            </a:r>
            <a:endPar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63" name="Oval 62">
            <a:extLst>
              <a:ext uri="{FF2B5EF4-FFF2-40B4-BE49-F238E27FC236}">
                <a16:creationId xmlns:a16="http://schemas.microsoft.com/office/drawing/2014/main" id="{699E2E40-0807-14B9-FE03-184551F497F9}"/>
              </a:ext>
            </a:extLst>
          </p:cNvPr>
          <p:cNvSpPr/>
          <p:nvPr/>
        </p:nvSpPr>
        <p:spPr>
          <a:xfrm>
            <a:off x="1564565" y="4856141"/>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pic>
        <p:nvPicPr>
          <p:cNvPr id="64" name="Picture 8">
            <a:extLst>
              <a:ext uri="{FF2B5EF4-FFF2-40B4-BE49-F238E27FC236}">
                <a16:creationId xmlns:a16="http://schemas.microsoft.com/office/drawing/2014/main" id="{026A7819-13D1-7694-4ABA-78A14DB8EA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86161" y="1722613"/>
            <a:ext cx="476698" cy="47669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0D8D4A0-210C-4C26-8F60-1DDA79265C99}"/>
              </a:ext>
            </a:extLst>
          </p:cNvPr>
          <p:cNvSpPr/>
          <p:nvPr/>
        </p:nvSpPr>
        <p:spPr>
          <a:xfrm>
            <a:off x="6447947"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Tree>
    <p:extLst>
      <p:ext uri="{BB962C8B-B14F-4D97-AF65-F5344CB8AC3E}">
        <p14:creationId xmlns:p14="http://schemas.microsoft.com/office/powerpoint/2010/main" val="4026390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384D4-0516-8A84-B046-C61519CE01F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A1C74F4-731A-DD08-558A-C244A29FBDB4}"/>
              </a:ext>
            </a:extLst>
          </p:cNvPr>
          <p:cNvSpPr>
            <a:spLocks noGrp="1"/>
          </p:cNvSpPr>
          <p:nvPr>
            <p:ph type="sldNum" sz="quarter" idx="11"/>
          </p:nvPr>
        </p:nvSpPr>
        <p:spPr/>
        <p:txBody>
          <a:bodyPr/>
          <a:lstStyle/>
          <a:p>
            <a:fld id="{5237CC50-559B-734E-9989-0D093A8E99B9}" type="slidenum">
              <a:rPr lang="en-US" smtClean="0"/>
              <a:pPr/>
              <a:t>3</a:t>
            </a:fld>
            <a:endParaRPr lang="en-US"/>
          </a:p>
        </p:txBody>
      </p:sp>
      <p:sp>
        <p:nvSpPr>
          <p:cNvPr id="4" name="Titel 3">
            <a:extLst>
              <a:ext uri="{FF2B5EF4-FFF2-40B4-BE49-F238E27FC236}">
                <a16:creationId xmlns:a16="http://schemas.microsoft.com/office/drawing/2014/main" id="{84EE1562-38ED-6F02-9BFB-3180651AAF5D}"/>
              </a:ext>
            </a:extLst>
          </p:cNvPr>
          <p:cNvSpPr>
            <a:spLocks noGrp="1"/>
          </p:cNvSpPr>
          <p:nvPr>
            <p:ph type="title"/>
          </p:nvPr>
        </p:nvSpPr>
        <p:spPr/>
        <p:txBody>
          <a:bodyPr/>
          <a:lstStyle/>
          <a:p>
            <a:r>
              <a:rPr lang="de-DE"/>
              <a:t>Überblick über die </a:t>
            </a:r>
            <a:r>
              <a:rPr lang="de-DE" err="1"/>
              <a:t>Tanso</a:t>
            </a:r>
            <a:r>
              <a:rPr lang="de-DE"/>
              <a:t> Akademie</a:t>
            </a:r>
          </a:p>
        </p:txBody>
      </p:sp>
      <p:sp>
        <p:nvSpPr>
          <p:cNvPr id="5" name="Textplatzhalter 4">
            <a:extLst>
              <a:ext uri="{FF2B5EF4-FFF2-40B4-BE49-F238E27FC236}">
                <a16:creationId xmlns:a16="http://schemas.microsoft.com/office/drawing/2014/main" id="{07DF723F-E348-7A5E-B8D1-A8E1B851A570}"/>
              </a:ext>
            </a:extLst>
          </p:cNvPr>
          <p:cNvSpPr>
            <a:spLocks noGrp="1"/>
          </p:cNvSpPr>
          <p:nvPr>
            <p:ph type="body" sz="quarter" idx="12"/>
          </p:nvPr>
        </p:nvSpPr>
        <p:spPr/>
        <p:txBody>
          <a:bodyPr/>
          <a:lstStyle/>
          <a:p>
            <a:r>
              <a:rPr lang="de-DE"/>
              <a:t>Informationen</a:t>
            </a:r>
          </a:p>
        </p:txBody>
      </p:sp>
      <p:sp>
        <p:nvSpPr>
          <p:cNvPr id="36" name="Textfeld 35">
            <a:extLst>
              <a:ext uri="{FF2B5EF4-FFF2-40B4-BE49-F238E27FC236}">
                <a16:creationId xmlns:a16="http://schemas.microsoft.com/office/drawing/2014/main" id="{39F5D50B-31B9-BCB8-1E9C-942307BF4693}"/>
              </a:ext>
            </a:extLst>
          </p:cNvPr>
          <p:cNvSpPr txBox="1"/>
          <p:nvPr/>
        </p:nvSpPr>
        <p:spPr>
          <a:xfrm>
            <a:off x="-462987" y="2095018"/>
            <a:ext cx="184731" cy="230832"/>
          </a:xfrm>
          <a:prstGeom prst="rect">
            <a:avLst/>
          </a:prstGeom>
          <a:noFill/>
        </p:spPr>
        <p:txBody>
          <a:bodyPr wrap="none" rtlCol="0">
            <a:spAutoFit/>
          </a:bodyPr>
          <a:lstStyle/>
          <a:p>
            <a:endParaRPr lang="de-DE"/>
          </a:p>
        </p:txBody>
      </p:sp>
      <p:grpSp>
        <p:nvGrpSpPr>
          <p:cNvPr id="7" name="Group 6">
            <a:extLst>
              <a:ext uri="{FF2B5EF4-FFF2-40B4-BE49-F238E27FC236}">
                <a16:creationId xmlns:a16="http://schemas.microsoft.com/office/drawing/2014/main" id="{D2B42B82-2E2F-393D-BA92-F507BCC95E1C}"/>
              </a:ext>
            </a:extLst>
          </p:cNvPr>
          <p:cNvGrpSpPr/>
          <p:nvPr/>
        </p:nvGrpSpPr>
        <p:grpSpPr>
          <a:xfrm>
            <a:off x="1726360" y="1643308"/>
            <a:ext cx="7892715" cy="4158854"/>
            <a:chOff x="3631817" y="1643308"/>
            <a:chExt cx="4187099" cy="4158854"/>
          </a:xfrm>
        </p:grpSpPr>
        <p:sp>
          <p:nvSpPr>
            <p:cNvPr id="10" name="Rounded Rectangle 4">
              <a:extLst>
                <a:ext uri="{FF2B5EF4-FFF2-40B4-BE49-F238E27FC236}">
                  <a16:creationId xmlns:a16="http://schemas.microsoft.com/office/drawing/2014/main" id="{6D53A7A5-C0FE-73CD-9E63-95396559DE91}"/>
                </a:ext>
              </a:extLst>
            </p:cNvPr>
            <p:cNvSpPr/>
            <p:nvPr/>
          </p:nvSpPr>
          <p:spPr>
            <a:xfrm>
              <a:off x="3700378" y="2023318"/>
              <a:ext cx="2787632" cy="456353"/>
            </a:xfrm>
            <a:prstGeom prst="roundRect">
              <a:avLst>
                <a:gd name="adj" fmla="val 1020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CSRD Berichterstattung: Grundlagen &amp; ESRS 2</a:t>
              </a:r>
            </a:p>
          </p:txBody>
        </p:sp>
        <p:sp>
          <p:nvSpPr>
            <p:cNvPr id="11" name="Rounded Rectangle 5">
              <a:extLst>
                <a:ext uri="{FF2B5EF4-FFF2-40B4-BE49-F238E27FC236}">
                  <a16:creationId xmlns:a16="http://schemas.microsoft.com/office/drawing/2014/main" id="{5567F132-DD9C-867A-0F97-16CB7A0C5DF0}"/>
                </a:ext>
              </a:extLst>
            </p:cNvPr>
            <p:cNvSpPr/>
            <p:nvPr/>
          </p:nvSpPr>
          <p:spPr>
            <a:xfrm>
              <a:off x="3700378" y="2577066"/>
              <a:ext cx="2787632" cy="456353"/>
            </a:xfrm>
            <a:prstGeom prst="roundRect">
              <a:avLst>
                <a:gd name="adj" fmla="val 762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E1: Klimawandel</a:t>
              </a:r>
            </a:p>
          </p:txBody>
        </p:sp>
        <p:sp>
          <p:nvSpPr>
            <p:cNvPr id="13" name="Rounded Rectangle 18">
              <a:extLst>
                <a:ext uri="{FF2B5EF4-FFF2-40B4-BE49-F238E27FC236}">
                  <a16:creationId xmlns:a16="http://schemas.microsoft.com/office/drawing/2014/main" id="{CF3B5002-B1E8-63B1-248C-070B861355F4}"/>
                </a:ext>
              </a:extLst>
            </p:cNvPr>
            <p:cNvSpPr/>
            <p:nvPr/>
          </p:nvSpPr>
          <p:spPr>
            <a:xfrm>
              <a:off x="3700378" y="3684564"/>
              <a:ext cx="2787632" cy="456353"/>
            </a:xfrm>
            <a:prstGeom prst="roundRect">
              <a:avLst>
                <a:gd name="adj" fmla="val 633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a:solidFill>
                    <a:schemeClr val="accent4"/>
                  </a:solidFill>
                </a:rPr>
                <a:t>G1: Geschäftsführung </a:t>
              </a:r>
            </a:p>
            <a:p>
              <a:pPr defTabSz="228600"/>
              <a:r>
                <a:rPr lang="de-DE" sz="950">
                  <a:solidFill>
                    <a:schemeClr val="accent4"/>
                  </a:solidFill>
                </a:rPr>
                <a:t>E5: Kreislaufwirtschaft</a:t>
              </a:r>
            </a:p>
          </p:txBody>
        </p:sp>
        <p:sp>
          <p:nvSpPr>
            <p:cNvPr id="14" name="Rounded Rectangle 19">
              <a:extLst>
                <a:ext uri="{FF2B5EF4-FFF2-40B4-BE49-F238E27FC236}">
                  <a16:creationId xmlns:a16="http://schemas.microsoft.com/office/drawing/2014/main" id="{7777EF48-F3FF-B5C2-E99C-0A7804ADC4F2}"/>
                </a:ext>
              </a:extLst>
            </p:cNvPr>
            <p:cNvSpPr/>
            <p:nvPr/>
          </p:nvSpPr>
          <p:spPr>
            <a:xfrm>
              <a:off x="3700378" y="4792062"/>
              <a:ext cx="2787632" cy="456353"/>
            </a:xfrm>
            <a:prstGeom prst="roundRect">
              <a:avLst>
                <a:gd name="adj" fmla="val 6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S2: Arbeitskräfte der Wertschöpfungskette </a:t>
              </a:r>
              <a:br>
                <a:rPr lang="de-DE" sz="950">
                  <a:solidFill>
                    <a:schemeClr val="accent4"/>
                  </a:solidFill>
                </a:rPr>
              </a:br>
              <a:r>
                <a:rPr lang="de-DE" sz="950">
                  <a:solidFill>
                    <a:schemeClr val="accent4"/>
                  </a:solidFill>
                </a:rPr>
                <a:t>S3: Betroffene Gemeinschaften</a:t>
              </a:r>
            </a:p>
            <a:p>
              <a:r>
                <a:rPr lang="de-DE" sz="950">
                  <a:solidFill>
                    <a:schemeClr val="accent4"/>
                  </a:solidFill>
                </a:rPr>
                <a:t>S4: Verbraucher und Endnutzer </a:t>
              </a:r>
            </a:p>
          </p:txBody>
        </p:sp>
        <p:sp>
          <p:nvSpPr>
            <p:cNvPr id="15" name="Rounded Rectangle 20">
              <a:extLst>
                <a:ext uri="{FF2B5EF4-FFF2-40B4-BE49-F238E27FC236}">
                  <a16:creationId xmlns:a16="http://schemas.microsoft.com/office/drawing/2014/main" id="{319ABC29-7C90-32D8-52DB-0D9CF285E8D9}"/>
                </a:ext>
              </a:extLst>
            </p:cNvPr>
            <p:cNvSpPr/>
            <p:nvPr/>
          </p:nvSpPr>
          <p:spPr>
            <a:xfrm>
              <a:off x="3700378" y="4238313"/>
              <a:ext cx="2787632" cy="456353"/>
            </a:xfrm>
            <a:prstGeom prst="roundRect">
              <a:avLst>
                <a:gd name="adj" fmla="val 762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E2: Umweltverschmutzung</a:t>
              </a:r>
              <a:br>
                <a:rPr lang="de-DE" sz="950">
                  <a:solidFill>
                    <a:schemeClr val="accent4"/>
                  </a:solidFill>
                </a:rPr>
              </a:br>
              <a:r>
                <a:rPr lang="de-DE" sz="950">
                  <a:solidFill>
                    <a:schemeClr val="accent4"/>
                  </a:solidFill>
                </a:rPr>
                <a:t>E3: Wasser- &amp; Meeresressourcen</a:t>
              </a:r>
            </a:p>
            <a:p>
              <a:r>
                <a:rPr lang="de-DE" sz="950">
                  <a:solidFill>
                    <a:schemeClr val="accent4"/>
                  </a:solidFill>
                </a:rPr>
                <a:t>E4: Biologische Vielfalt und Ökosysteme</a:t>
              </a:r>
            </a:p>
          </p:txBody>
        </p:sp>
        <p:sp>
          <p:nvSpPr>
            <p:cNvPr id="16" name="Rounded Rectangle 4">
              <a:extLst>
                <a:ext uri="{FF2B5EF4-FFF2-40B4-BE49-F238E27FC236}">
                  <a16:creationId xmlns:a16="http://schemas.microsoft.com/office/drawing/2014/main" id="{4B934FC8-5BFC-FBF3-4934-C7395B43E7BF}"/>
                </a:ext>
              </a:extLst>
            </p:cNvPr>
            <p:cNvSpPr/>
            <p:nvPr/>
          </p:nvSpPr>
          <p:spPr>
            <a:xfrm>
              <a:off x="6715313" y="2023318"/>
              <a:ext cx="1028139" cy="456353"/>
            </a:xfrm>
            <a:prstGeom prst="roundRect">
              <a:avLst>
                <a:gd name="adj" fmla="val 1020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30.04.2025</a:t>
              </a:r>
            </a:p>
          </p:txBody>
        </p:sp>
        <p:sp>
          <p:nvSpPr>
            <p:cNvPr id="17" name="Rounded Rectangle 5">
              <a:extLst>
                <a:ext uri="{FF2B5EF4-FFF2-40B4-BE49-F238E27FC236}">
                  <a16:creationId xmlns:a16="http://schemas.microsoft.com/office/drawing/2014/main" id="{A7E64341-0F15-12DB-427D-C22AD7A20DED}"/>
                </a:ext>
              </a:extLst>
            </p:cNvPr>
            <p:cNvSpPr/>
            <p:nvPr/>
          </p:nvSpPr>
          <p:spPr>
            <a:xfrm>
              <a:off x="6715313" y="2577066"/>
              <a:ext cx="1028139" cy="456353"/>
            </a:xfrm>
            <a:prstGeom prst="roundRect">
              <a:avLst>
                <a:gd name="adj" fmla="val 762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07.05.2025</a:t>
              </a:r>
            </a:p>
          </p:txBody>
        </p:sp>
        <p:sp>
          <p:nvSpPr>
            <p:cNvPr id="18" name="Rounded Rectangle 18">
              <a:extLst>
                <a:ext uri="{FF2B5EF4-FFF2-40B4-BE49-F238E27FC236}">
                  <a16:creationId xmlns:a16="http://schemas.microsoft.com/office/drawing/2014/main" id="{98B26CC0-4263-48D7-994B-2BA4DD67E115}"/>
                </a:ext>
              </a:extLst>
            </p:cNvPr>
            <p:cNvSpPr/>
            <p:nvPr/>
          </p:nvSpPr>
          <p:spPr>
            <a:xfrm>
              <a:off x="6715313" y="3684564"/>
              <a:ext cx="1028139" cy="456353"/>
            </a:xfrm>
            <a:prstGeom prst="roundRect">
              <a:avLst>
                <a:gd name="adj" fmla="val 633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spc="-25">
                  <a:solidFill>
                    <a:schemeClr val="accent4"/>
                  </a:solidFill>
                  <a:cs typeface="Bai Jamjuree" pitchFamily="2" charset="-34"/>
                </a:rPr>
                <a:t>21.05.2025</a:t>
              </a:r>
            </a:p>
          </p:txBody>
        </p:sp>
        <p:sp>
          <p:nvSpPr>
            <p:cNvPr id="19" name="Rounded Rectangle 19">
              <a:extLst>
                <a:ext uri="{FF2B5EF4-FFF2-40B4-BE49-F238E27FC236}">
                  <a16:creationId xmlns:a16="http://schemas.microsoft.com/office/drawing/2014/main" id="{FF9FFEA4-6462-DF27-43B8-84C71EF17159}"/>
                </a:ext>
              </a:extLst>
            </p:cNvPr>
            <p:cNvSpPr/>
            <p:nvPr/>
          </p:nvSpPr>
          <p:spPr>
            <a:xfrm>
              <a:off x="6715313" y="4792062"/>
              <a:ext cx="1028139" cy="456353"/>
            </a:xfrm>
            <a:prstGeom prst="roundRect">
              <a:avLst>
                <a:gd name="adj" fmla="val 6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25.06.2025</a:t>
              </a:r>
            </a:p>
          </p:txBody>
        </p:sp>
        <p:sp>
          <p:nvSpPr>
            <p:cNvPr id="20" name="Rounded Rectangle 20">
              <a:extLst>
                <a:ext uri="{FF2B5EF4-FFF2-40B4-BE49-F238E27FC236}">
                  <a16:creationId xmlns:a16="http://schemas.microsoft.com/office/drawing/2014/main" id="{971F206E-E4D8-D82F-D3CD-4D42347EE618}"/>
                </a:ext>
              </a:extLst>
            </p:cNvPr>
            <p:cNvSpPr/>
            <p:nvPr/>
          </p:nvSpPr>
          <p:spPr>
            <a:xfrm>
              <a:off x="6715313" y="4238313"/>
              <a:ext cx="1028139" cy="456353"/>
            </a:xfrm>
            <a:prstGeom prst="roundRect">
              <a:avLst>
                <a:gd name="adj" fmla="val 762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a:solidFill>
                    <a:schemeClr val="accent4"/>
                  </a:solidFill>
                </a:rPr>
                <a:t>11.06.2025</a:t>
              </a:r>
            </a:p>
          </p:txBody>
        </p:sp>
        <p:sp>
          <p:nvSpPr>
            <p:cNvPr id="8" name="TextBox 24">
              <a:extLst>
                <a:ext uri="{FF2B5EF4-FFF2-40B4-BE49-F238E27FC236}">
                  <a16:creationId xmlns:a16="http://schemas.microsoft.com/office/drawing/2014/main" id="{1AAB125D-70B4-1E33-4DA7-4F1459057592}"/>
                </a:ext>
              </a:extLst>
            </p:cNvPr>
            <p:cNvSpPr txBox="1"/>
            <p:nvPr/>
          </p:nvSpPr>
          <p:spPr>
            <a:xfrm>
              <a:off x="3700378" y="1643308"/>
              <a:ext cx="1918513" cy="337015"/>
            </a:xfrm>
            <a:prstGeom prst="rect">
              <a:avLst/>
            </a:prstGeom>
            <a:noFill/>
          </p:spPr>
          <p:txBody>
            <a:bodyPr wrap="square" anchor="t">
              <a:spAutoFit/>
            </a:bodyPr>
            <a:lstStyle/>
            <a:p>
              <a:pPr marR="0" lvl="0" defTabSz="228589" rtl="0" eaLnBrk="1" fontAlgn="auto" latinLnBrk="0" hangingPunct="1">
                <a:lnSpc>
                  <a:spcPct val="150000"/>
                </a:lnSpc>
                <a:spcBef>
                  <a:spcPts val="0"/>
                </a:spcBef>
                <a:spcAft>
                  <a:spcPts val="0"/>
                </a:spcAft>
                <a:buClrTx/>
                <a:buSzTx/>
                <a:tabLst/>
                <a:defRPr/>
              </a:pPr>
              <a:r>
                <a:rPr lang="de-DE" sz="1200">
                  <a:latin typeface="+mj-lt"/>
                </a:rPr>
                <a:t>Themen</a:t>
              </a:r>
              <a:endParaRPr lang="en-DE" sz="1200">
                <a:latin typeface="+mj-lt"/>
              </a:endParaRPr>
            </a:p>
          </p:txBody>
        </p:sp>
        <p:sp>
          <p:nvSpPr>
            <p:cNvPr id="9" name="TextBox 24">
              <a:extLst>
                <a:ext uri="{FF2B5EF4-FFF2-40B4-BE49-F238E27FC236}">
                  <a16:creationId xmlns:a16="http://schemas.microsoft.com/office/drawing/2014/main" id="{83AD0B52-F5B5-BEED-B2F4-B37239C451E0}"/>
                </a:ext>
              </a:extLst>
            </p:cNvPr>
            <p:cNvSpPr txBox="1"/>
            <p:nvPr/>
          </p:nvSpPr>
          <p:spPr>
            <a:xfrm>
              <a:off x="6715314" y="1643308"/>
              <a:ext cx="1028138" cy="337015"/>
            </a:xfrm>
            <a:prstGeom prst="rect">
              <a:avLst/>
            </a:prstGeom>
            <a:noFill/>
          </p:spPr>
          <p:txBody>
            <a:bodyPr wrap="square" anchor="t">
              <a:spAutoFit/>
            </a:bodyPr>
            <a:lstStyle/>
            <a:p>
              <a:pPr marR="0" lvl="0" defTabSz="228589" rtl="0" eaLnBrk="1" fontAlgn="auto" latinLnBrk="0" hangingPunct="1">
                <a:lnSpc>
                  <a:spcPct val="150000"/>
                </a:lnSpc>
                <a:spcBef>
                  <a:spcPts val="0"/>
                </a:spcBef>
                <a:spcAft>
                  <a:spcPts val="0"/>
                </a:spcAft>
                <a:buClrTx/>
                <a:buSzTx/>
                <a:tabLst/>
                <a:defRPr/>
              </a:pPr>
              <a:r>
                <a:rPr lang="de-DE" sz="1200">
                  <a:latin typeface="+mj-lt"/>
                </a:rPr>
                <a:t>Termine</a:t>
              </a:r>
              <a:endParaRPr lang="en-DE" sz="1200">
                <a:latin typeface="+mj-lt"/>
              </a:endParaRPr>
            </a:p>
          </p:txBody>
        </p:sp>
        <p:sp>
          <p:nvSpPr>
            <p:cNvPr id="2" name="Abgerundetes Rechteck 6">
              <a:extLst>
                <a:ext uri="{FF2B5EF4-FFF2-40B4-BE49-F238E27FC236}">
                  <a16:creationId xmlns:a16="http://schemas.microsoft.com/office/drawing/2014/main" id="{A7825D3A-EAC8-EFC8-1033-0D70A612952C}"/>
                </a:ext>
              </a:extLst>
            </p:cNvPr>
            <p:cNvSpPr/>
            <p:nvPr/>
          </p:nvSpPr>
          <p:spPr>
            <a:xfrm>
              <a:off x="3631817" y="4733459"/>
              <a:ext cx="4187099" cy="577014"/>
            </a:xfrm>
            <a:prstGeom prst="roundRect">
              <a:avLst>
                <a:gd name="adj" fmla="val 12274"/>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7" name="Rounded Rectangle 19">
              <a:extLst>
                <a:ext uri="{FF2B5EF4-FFF2-40B4-BE49-F238E27FC236}">
                  <a16:creationId xmlns:a16="http://schemas.microsoft.com/office/drawing/2014/main" id="{C6A1FE9A-C35F-A1AA-2A70-695782621B1D}"/>
                </a:ext>
              </a:extLst>
            </p:cNvPr>
            <p:cNvSpPr/>
            <p:nvPr/>
          </p:nvSpPr>
          <p:spPr>
            <a:xfrm>
              <a:off x="3700378" y="5345809"/>
              <a:ext cx="2787632" cy="456353"/>
            </a:xfrm>
            <a:prstGeom prst="roundRect">
              <a:avLst>
                <a:gd name="adj" fmla="val 6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VSME </a:t>
              </a:r>
            </a:p>
          </p:txBody>
        </p:sp>
        <p:sp>
          <p:nvSpPr>
            <p:cNvPr id="38" name="Rounded Rectangle 19">
              <a:extLst>
                <a:ext uri="{FF2B5EF4-FFF2-40B4-BE49-F238E27FC236}">
                  <a16:creationId xmlns:a16="http://schemas.microsoft.com/office/drawing/2014/main" id="{7C5A4B00-F209-00FC-5EF9-682A58D12BBB}"/>
                </a:ext>
              </a:extLst>
            </p:cNvPr>
            <p:cNvSpPr/>
            <p:nvPr/>
          </p:nvSpPr>
          <p:spPr>
            <a:xfrm>
              <a:off x="6715313" y="5345809"/>
              <a:ext cx="1028139" cy="456353"/>
            </a:xfrm>
            <a:prstGeom prst="roundRect">
              <a:avLst>
                <a:gd name="adj" fmla="val 6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02.07.2025</a:t>
              </a:r>
            </a:p>
          </p:txBody>
        </p:sp>
        <p:sp>
          <p:nvSpPr>
            <p:cNvPr id="50" name="Rounded Rectangle 18">
              <a:extLst>
                <a:ext uri="{FF2B5EF4-FFF2-40B4-BE49-F238E27FC236}">
                  <a16:creationId xmlns:a16="http://schemas.microsoft.com/office/drawing/2014/main" id="{3AF366FC-2DD9-B27C-11A4-F939E4440DE0}"/>
                </a:ext>
              </a:extLst>
            </p:cNvPr>
            <p:cNvSpPr/>
            <p:nvPr/>
          </p:nvSpPr>
          <p:spPr>
            <a:xfrm>
              <a:off x="3700378" y="3130815"/>
              <a:ext cx="2787632" cy="456353"/>
            </a:xfrm>
            <a:prstGeom prst="roundRect">
              <a:avLst>
                <a:gd name="adj" fmla="val 6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spc="-25">
                  <a:solidFill>
                    <a:schemeClr val="accent4"/>
                  </a:solidFill>
                  <a:cs typeface="Bai Jamjuree" pitchFamily="2" charset="-34"/>
                </a:rPr>
                <a:t>S1: Arbeitskräfte des Unternehmens</a:t>
              </a:r>
            </a:p>
          </p:txBody>
        </p:sp>
        <p:sp>
          <p:nvSpPr>
            <p:cNvPr id="51" name="Rounded Rectangle 18">
              <a:extLst>
                <a:ext uri="{FF2B5EF4-FFF2-40B4-BE49-F238E27FC236}">
                  <a16:creationId xmlns:a16="http://schemas.microsoft.com/office/drawing/2014/main" id="{4E972FE2-2387-D7CE-9B83-35BD7B0BDA37}"/>
                </a:ext>
              </a:extLst>
            </p:cNvPr>
            <p:cNvSpPr/>
            <p:nvPr/>
          </p:nvSpPr>
          <p:spPr>
            <a:xfrm>
              <a:off x="6715313" y="3130815"/>
              <a:ext cx="1028139" cy="456353"/>
            </a:xfrm>
            <a:prstGeom prst="roundRect">
              <a:avLst>
                <a:gd name="adj" fmla="val 6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spc="-25">
                  <a:solidFill>
                    <a:schemeClr val="accent4"/>
                  </a:solidFill>
                  <a:cs typeface="Bai Jamjuree" pitchFamily="2" charset="-34"/>
                </a:rPr>
                <a:t>14.05.2025</a:t>
              </a:r>
            </a:p>
          </p:txBody>
        </p:sp>
      </p:grpSp>
      <p:sp>
        <p:nvSpPr>
          <p:cNvPr id="12" name="Rounded Rectangle 11">
            <a:extLst>
              <a:ext uri="{FF2B5EF4-FFF2-40B4-BE49-F238E27FC236}">
                <a16:creationId xmlns:a16="http://schemas.microsoft.com/office/drawing/2014/main" id="{13A33804-EE10-9102-4132-1746FC70DA8A}"/>
              </a:ext>
            </a:extLst>
          </p:cNvPr>
          <p:cNvSpPr/>
          <p:nvPr/>
        </p:nvSpPr>
        <p:spPr>
          <a:xfrm>
            <a:off x="7993730" y="5899556"/>
            <a:ext cx="1028139" cy="19686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Immer </a:t>
            </a:r>
            <a:r>
              <a:rPr kumimoji="0" lang="de-DE" sz="1000" b="0" i="0" u="none" strike="noStrike" kern="1200" cap="none" spc="-25" normalizeH="0" baseline="0" noProof="0" err="1">
                <a:ln>
                  <a:noFill/>
                </a:ln>
                <a:solidFill>
                  <a:srgbClr val="FFFFFF"/>
                </a:solidFill>
                <a:effectLst/>
                <a:uLnTx/>
                <a:uFillTx/>
                <a:latin typeface="Inter Light" panose="020F0502020204030204"/>
                <a:ea typeface="+mn-ea"/>
                <a:cs typeface="Bai Jamjuree" pitchFamily="2" charset="-34"/>
              </a:rPr>
              <a:t>u</a:t>
            </a:r>
            <a:r>
              <a:rPr lang="de-DE" sz="1000" spc="-25">
                <a:solidFill>
                  <a:srgbClr val="FFFFFF"/>
                </a:solidFill>
                <a:latin typeface="Inter Light" panose="020F0502020204030204"/>
                <a:cs typeface="Bai Jamjuree" pitchFamily="2" charset="-34"/>
              </a:rPr>
              <a:t>m 10:30</a:t>
            </a:r>
            <a:endParaRPr kumimoji="0" lang="de-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 name="Oval 5">
            <a:extLst>
              <a:ext uri="{FF2B5EF4-FFF2-40B4-BE49-F238E27FC236}">
                <a16:creationId xmlns:a16="http://schemas.microsoft.com/office/drawing/2014/main" id="{E7EAE72C-4455-4035-C13C-2A9EE8C4DD88}"/>
              </a:ext>
            </a:extLst>
          </p:cNvPr>
          <p:cNvSpPr/>
          <p:nvPr/>
        </p:nvSpPr>
        <p:spPr>
          <a:xfrm>
            <a:off x="8467598" y="2107610"/>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1" name="Oval 20">
            <a:extLst>
              <a:ext uri="{FF2B5EF4-FFF2-40B4-BE49-F238E27FC236}">
                <a16:creationId xmlns:a16="http://schemas.microsoft.com/office/drawing/2014/main" id="{E7B25A25-E106-E66C-E9B8-B67F5CD74B69}"/>
              </a:ext>
            </a:extLst>
          </p:cNvPr>
          <p:cNvSpPr/>
          <p:nvPr/>
        </p:nvSpPr>
        <p:spPr>
          <a:xfrm>
            <a:off x="8467598" y="2665329"/>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2" name="Oval 21">
            <a:extLst>
              <a:ext uri="{FF2B5EF4-FFF2-40B4-BE49-F238E27FC236}">
                <a16:creationId xmlns:a16="http://schemas.microsoft.com/office/drawing/2014/main" id="{74A9AB0A-F78B-10E0-9143-8EB5999CE936}"/>
              </a:ext>
            </a:extLst>
          </p:cNvPr>
          <p:cNvSpPr/>
          <p:nvPr/>
        </p:nvSpPr>
        <p:spPr>
          <a:xfrm>
            <a:off x="8467598" y="3201777"/>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3" name="Oval 22">
            <a:extLst>
              <a:ext uri="{FF2B5EF4-FFF2-40B4-BE49-F238E27FC236}">
                <a16:creationId xmlns:a16="http://schemas.microsoft.com/office/drawing/2014/main" id="{482AD558-6BF4-854C-EB87-59569D6F62C4}"/>
              </a:ext>
            </a:extLst>
          </p:cNvPr>
          <p:cNvSpPr/>
          <p:nvPr/>
        </p:nvSpPr>
        <p:spPr>
          <a:xfrm>
            <a:off x="8467598" y="3767175"/>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24" name="Oval 23">
            <a:extLst>
              <a:ext uri="{FF2B5EF4-FFF2-40B4-BE49-F238E27FC236}">
                <a16:creationId xmlns:a16="http://schemas.microsoft.com/office/drawing/2014/main" id="{C48AB800-AFEC-FB73-A32E-326ADAF704B1}"/>
              </a:ext>
            </a:extLst>
          </p:cNvPr>
          <p:cNvSpPr/>
          <p:nvPr/>
        </p:nvSpPr>
        <p:spPr>
          <a:xfrm>
            <a:off x="8467597" y="4305145"/>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Tree>
    <p:extLst>
      <p:ext uri="{BB962C8B-B14F-4D97-AF65-F5344CB8AC3E}">
        <p14:creationId xmlns:p14="http://schemas.microsoft.com/office/powerpoint/2010/main" val="325865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80EF-69DC-F6AF-7A38-CF5D40E00F66}"/>
            </a:ext>
          </a:extLst>
        </p:cNvPr>
        <p:cNvGrpSpPr/>
        <p:nvPr/>
      </p:nvGrpSpPr>
      <p:grpSpPr>
        <a:xfrm>
          <a:off x="0" y="0"/>
          <a:ext cx="0" cy="0"/>
          <a:chOff x="0" y="0"/>
          <a:chExt cx="0" cy="0"/>
        </a:xfrm>
      </p:grpSpPr>
      <p:sp>
        <p:nvSpPr>
          <p:cNvPr id="49" name="Rounded Rectangle 48">
            <a:extLst>
              <a:ext uri="{FF2B5EF4-FFF2-40B4-BE49-F238E27FC236}">
                <a16:creationId xmlns:a16="http://schemas.microsoft.com/office/drawing/2014/main" id="{C2D6CF23-5C72-05D4-247E-20E2D9C83B7D}"/>
              </a:ext>
            </a:extLst>
          </p:cNvPr>
          <p:cNvSpPr/>
          <p:nvPr/>
        </p:nvSpPr>
        <p:spPr>
          <a:xfrm>
            <a:off x="1660632" y="1627932"/>
            <a:ext cx="4604610" cy="1615599"/>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spcAft>
                <a:spcPts val="600"/>
              </a:spcAft>
            </a:pPr>
            <a:r>
              <a:rPr lang="de-DE" spc="-25">
                <a:solidFill>
                  <a:schemeClr val="tx1"/>
                </a:solidFill>
                <a:latin typeface="Inter Light" panose="020F0502020204030204"/>
                <a:cs typeface="Bai Jamjuree" pitchFamily="2" charset="-34"/>
              </a:rPr>
              <a:t>S4-5_01: Partizipation bei Zielsetzung </a:t>
            </a:r>
          </a:p>
          <a:p>
            <a:pPr defTabSz="228600">
              <a:spcAft>
                <a:spcPts val="600"/>
              </a:spcAft>
            </a:pPr>
            <a:r>
              <a:rPr lang="de-DE" spc="-25">
                <a:solidFill>
                  <a:schemeClr val="tx1"/>
                </a:solidFill>
                <a:latin typeface="Inter Light" panose="020F0502020204030204"/>
                <a:cs typeface="Bai Jamjuree" pitchFamily="2" charset="-34"/>
              </a:rPr>
              <a:t>S4-5_02: Partizipation bei Leistungsüberwachung der Ziele </a:t>
            </a:r>
          </a:p>
          <a:p>
            <a:pPr defTabSz="228600">
              <a:spcAft>
                <a:spcPts val="600"/>
              </a:spcAft>
            </a:pPr>
            <a:r>
              <a:rPr lang="de-DE" spc="-25">
                <a:solidFill>
                  <a:schemeClr val="tx1"/>
                </a:solidFill>
                <a:latin typeface="Inter Light" panose="020F0502020204030204"/>
                <a:cs typeface="Bai Jamjuree" pitchFamily="2" charset="-34"/>
              </a:rPr>
              <a:t>S4-5_03: Direkte Partizipation bei Ableitung von Verbesserungen aus den Leistungen des Unternehmens</a:t>
            </a:r>
          </a:p>
          <a:p>
            <a:pPr defTabSz="228600">
              <a:spcAft>
                <a:spcPts val="600"/>
              </a:spcAft>
            </a:pPr>
            <a:r>
              <a:rPr lang="de-DE" spc="-25">
                <a:solidFill>
                  <a:srgbClr val="A2A3AD"/>
                </a:solidFill>
                <a:latin typeface="Inter Light" panose="020F0502020204030204"/>
                <a:cs typeface="Bai Jamjuree" pitchFamily="2" charset="-34"/>
              </a:rPr>
              <a:t>S4-5_04 (v): Angestrebten Verbesserungen im Leben der Verbraucher u. Endnutzer</a:t>
            </a:r>
          </a:p>
          <a:p>
            <a:pPr defTabSz="228600">
              <a:spcAft>
                <a:spcPts val="600"/>
              </a:spcAft>
            </a:pPr>
            <a:r>
              <a:rPr lang="de-DE" spc="-25">
                <a:solidFill>
                  <a:srgbClr val="A2A3AD"/>
                </a:solidFill>
                <a:latin typeface="Inter Light" panose="020F0502020204030204"/>
                <a:cs typeface="Bai Jamjuree" pitchFamily="2" charset="-34"/>
              </a:rPr>
              <a:t>S4-5_05 (v): Zeitlichen Stabilität von Zielen bzgl. Definitionen und Methoden zur Vergleichbarkeit</a:t>
            </a:r>
          </a:p>
          <a:p>
            <a:pPr defTabSz="228600">
              <a:spcAft>
                <a:spcPts val="600"/>
              </a:spcAft>
            </a:pPr>
            <a:r>
              <a:rPr lang="de-DE" spc="-25">
                <a:solidFill>
                  <a:srgbClr val="A2A3AD"/>
                </a:solidFill>
                <a:latin typeface="Inter Light" panose="020F0502020204030204"/>
                <a:cs typeface="Bai Jamjuree" pitchFamily="2" charset="-34"/>
              </a:rPr>
              <a:t>S4-5_06 (v): Zielgrundlage – Standards oder Selbstverpflichtungen </a:t>
            </a:r>
          </a:p>
        </p:txBody>
      </p:sp>
      <p:sp>
        <p:nvSpPr>
          <p:cNvPr id="38" name="Slide Number Placeholder 37">
            <a:extLst>
              <a:ext uri="{FF2B5EF4-FFF2-40B4-BE49-F238E27FC236}">
                <a16:creationId xmlns:a16="http://schemas.microsoft.com/office/drawing/2014/main" id="{29FBCACF-38A2-CEFE-E28D-6E4D6BA2A3ED}"/>
              </a:ext>
            </a:extLst>
          </p:cNvPr>
          <p:cNvSpPr>
            <a:spLocks noGrp="1"/>
          </p:cNvSpPr>
          <p:nvPr>
            <p:ph type="sldNum" sz="quarter" idx="11"/>
          </p:nvPr>
        </p:nvSpPr>
        <p:spPr/>
        <p:txBody>
          <a:bodyPr/>
          <a:lstStyle/>
          <a:p>
            <a:fld id="{5237CC50-559B-734E-9989-0D093A8E99B9}" type="slidenum">
              <a:rPr lang="en-US" smtClean="0"/>
              <a:pPr/>
              <a:t>30</a:t>
            </a:fld>
            <a:endParaRPr lang="en-US"/>
          </a:p>
        </p:txBody>
      </p:sp>
      <p:sp>
        <p:nvSpPr>
          <p:cNvPr id="5" name="Text Placeholder 4">
            <a:extLst>
              <a:ext uri="{FF2B5EF4-FFF2-40B4-BE49-F238E27FC236}">
                <a16:creationId xmlns:a16="http://schemas.microsoft.com/office/drawing/2014/main" id="{D1FA0650-907A-39D5-B149-5E6316BFC46E}"/>
              </a:ext>
            </a:extLst>
          </p:cNvPr>
          <p:cNvSpPr>
            <a:spLocks noGrp="1"/>
          </p:cNvSpPr>
          <p:nvPr>
            <p:ph type="body" sz="quarter" idx="12"/>
          </p:nvPr>
        </p:nvSpPr>
        <p:spPr/>
        <p:txBody>
          <a:bodyPr/>
          <a:lstStyle/>
          <a:p>
            <a:r>
              <a:rPr lang="en-US" err="1"/>
              <a:t>Fokus</a:t>
            </a:r>
            <a:r>
              <a:rPr lang="en-US"/>
              <a:t>: </a:t>
            </a:r>
            <a:r>
              <a:rPr lang="en-US" err="1"/>
              <a:t>Datenpunkte</a:t>
            </a:r>
            <a:r>
              <a:rPr lang="en-US"/>
              <a:t> des S4 – </a:t>
            </a:r>
            <a:r>
              <a:rPr lang="en-US" err="1"/>
              <a:t>Verbraucher</a:t>
            </a:r>
            <a:r>
              <a:rPr lang="en-US"/>
              <a:t> und </a:t>
            </a:r>
            <a:r>
              <a:rPr lang="en-US" err="1"/>
              <a:t>Endnutzer</a:t>
            </a:r>
            <a:endParaRPr lang="en-US"/>
          </a:p>
        </p:txBody>
      </p:sp>
      <p:sp>
        <p:nvSpPr>
          <p:cNvPr id="20" name="Rounded Rectangle 19">
            <a:extLst>
              <a:ext uri="{FF2B5EF4-FFF2-40B4-BE49-F238E27FC236}">
                <a16:creationId xmlns:a16="http://schemas.microsoft.com/office/drawing/2014/main" id="{617EC69B-E232-4ADA-8B5B-F106F42E9ABC}"/>
              </a:ext>
            </a:extLst>
          </p:cNvPr>
          <p:cNvSpPr/>
          <p:nvPr/>
        </p:nvSpPr>
        <p:spPr>
          <a:xfrm>
            <a:off x="635042" y="1361752"/>
            <a:ext cx="2217628" cy="2206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S4-5) Ziele, </a:t>
            </a:r>
            <a:r>
              <a:rPr lang="de-DE" b="1" spc="-25">
                <a:solidFill>
                  <a:srgbClr val="FFFFFF"/>
                </a:solidFill>
                <a:latin typeface="Inter Light" panose="020F0502020204030204"/>
                <a:cs typeface="Bai Jamjuree" pitchFamily="2" charset="-34"/>
              </a:rPr>
              <a:t>inkl. </a:t>
            </a:r>
            <a:r>
              <a:rPr kumimoji="0" lang="de-DE"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MDR-T (T = Targets)</a:t>
            </a:r>
          </a:p>
        </p:txBody>
      </p:sp>
      <p:sp>
        <p:nvSpPr>
          <p:cNvPr id="58" name="TextBox 57">
            <a:extLst>
              <a:ext uri="{FF2B5EF4-FFF2-40B4-BE49-F238E27FC236}">
                <a16:creationId xmlns:a16="http://schemas.microsoft.com/office/drawing/2014/main" id="{FCBC4988-167C-09BA-CA83-AD07E71A1C9D}"/>
              </a:ext>
            </a:extLst>
          </p:cNvPr>
          <p:cNvSpPr txBox="1"/>
          <p:nvPr/>
        </p:nvSpPr>
        <p:spPr>
          <a:xfrm>
            <a:off x="7066810" y="6379088"/>
            <a:ext cx="4485202" cy="184666"/>
          </a:xfrm>
          <a:prstGeom prst="rect">
            <a:avLst/>
          </a:prstGeom>
          <a:noFill/>
        </p:spPr>
        <p:txBody>
          <a:bodyPr wrap="none" lIns="0" rIns="0" rtlCol="0">
            <a:spAutoFit/>
          </a:bodyPr>
          <a:lstStyle/>
          <a:p>
            <a:pPr algn="r"/>
            <a:r>
              <a:rPr lang="de-DE" sz="600"/>
              <a:t>schwarz = verpflichtend  |  </a:t>
            </a:r>
            <a:r>
              <a:rPr lang="de-DE" sz="600">
                <a:solidFill>
                  <a:schemeClr val="accent2">
                    <a:lumMod val="60000"/>
                    <a:lumOff val="40000"/>
                  </a:schemeClr>
                </a:solidFill>
              </a:rPr>
              <a:t>hell + (v) = freiwillig  |  </a:t>
            </a:r>
            <a:r>
              <a:rPr lang="de-DE" sz="600" i="1">
                <a:solidFill>
                  <a:schemeClr val="accent2">
                    <a:lumMod val="60000"/>
                    <a:lumOff val="40000"/>
                  </a:schemeClr>
                </a:solidFill>
              </a:rPr>
              <a:t>hell + kursiv = konditional (d.h. nur wenn auf das Unternehmen zutreffend)</a:t>
            </a:r>
            <a:r>
              <a:rPr lang="de-DE" sz="600" i="1"/>
              <a:t> </a:t>
            </a:r>
          </a:p>
        </p:txBody>
      </p:sp>
      <p:sp>
        <p:nvSpPr>
          <p:cNvPr id="2" name="Footer Placeholder 1">
            <a:extLst>
              <a:ext uri="{FF2B5EF4-FFF2-40B4-BE49-F238E27FC236}">
                <a16:creationId xmlns:a16="http://schemas.microsoft.com/office/drawing/2014/main" id="{577F76C7-B071-03AB-B4F0-8140C78A072A}"/>
              </a:ext>
            </a:extLst>
          </p:cNvPr>
          <p:cNvSpPr txBox="1">
            <a:spLocks/>
          </p:cNvSpPr>
          <p:nvPr/>
        </p:nvSpPr>
        <p:spPr>
          <a:xfrm>
            <a:off x="635040" y="6014966"/>
            <a:ext cx="10921959" cy="206104"/>
          </a:xfrm>
          <a:prstGeom prst="rect">
            <a:avLst/>
          </a:prstGeom>
        </p:spPr>
        <p:txBody>
          <a:bodyPr vert="horz" lIns="0" tIns="0" rIns="0" bIns="0" rtlCol="0" anchor="ctr">
            <a:noAutofit/>
          </a:bodyPr>
          <a:lstStyle>
            <a:defPPr>
              <a:defRPr lang="en-US"/>
            </a:defPPr>
            <a:lvl1pPr marL="0" algn="l"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pPr>
              <a:defRPr/>
            </a:pPr>
            <a:r>
              <a:rPr lang="de-DE" sz="600"/>
              <a:t>Quelle: PostNL Annual Report 2024, S. 336-338; Bayer Annual Report, S. 224-225</a:t>
            </a:r>
          </a:p>
        </p:txBody>
      </p:sp>
      <p:sp>
        <p:nvSpPr>
          <p:cNvPr id="33" name="Title 3">
            <a:extLst>
              <a:ext uri="{FF2B5EF4-FFF2-40B4-BE49-F238E27FC236}">
                <a16:creationId xmlns:a16="http://schemas.microsoft.com/office/drawing/2014/main" id="{977001BF-DAB5-DC4D-2F30-09E805ED9C88}"/>
              </a:ext>
            </a:extLst>
          </p:cNvPr>
          <p:cNvSpPr txBox="1">
            <a:spLocks/>
          </p:cNvSpPr>
          <p:nvPr/>
        </p:nvSpPr>
        <p:spPr>
          <a:xfrm>
            <a:off x="635041" y="748045"/>
            <a:ext cx="11117242" cy="813600"/>
          </a:xfrm>
          <a:prstGeom prst="rect">
            <a:avLst/>
          </a:prstGeom>
        </p:spPr>
        <p:txBody>
          <a:bodyPr vert="horz" lIns="0" tIns="0" rIns="0" bIns="0" rtlCol="0" anchor="t">
            <a:noAutofit/>
          </a:bodyPr>
          <a:lstStyle>
            <a:lvl1pPr algn="l" defTabSz="914355" rtl="0" eaLnBrk="1" latinLnBrk="0" hangingPunct="1">
              <a:lnSpc>
                <a:spcPct val="80000"/>
              </a:lnSpc>
              <a:spcBef>
                <a:spcPct val="0"/>
              </a:spcBef>
              <a:buNone/>
              <a:defRPr lang="en-US" sz="2800" kern="1200" spc="-100" baseline="0">
                <a:solidFill>
                  <a:schemeClr val="tx1"/>
                </a:solidFill>
                <a:latin typeface="+mj-lt"/>
                <a:ea typeface="+mj-ea"/>
                <a:cs typeface="+mj-cs"/>
              </a:defRPr>
            </a:lvl1pPr>
          </a:lstStyle>
          <a:p>
            <a:r>
              <a:rPr lang="de-DE"/>
              <a:t>S4-5) Ziele im Bezug auf Verbraucher und Endnutzer</a:t>
            </a:r>
          </a:p>
        </p:txBody>
      </p:sp>
      <p:sp>
        <p:nvSpPr>
          <p:cNvPr id="22" name="Rounded Rectangle 48">
            <a:extLst>
              <a:ext uri="{FF2B5EF4-FFF2-40B4-BE49-F238E27FC236}">
                <a16:creationId xmlns:a16="http://schemas.microsoft.com/office/drawing/2014/main" id="{D0D1010F-3CF3-84DC-33EC-504EDD9B8FE3}"/>
              </a:ext>
            </a:extLst>
          </p:cNvPr>
          <p:cNvSpPr/>
          <p:nvPr/>
        </p:nvSpPr>
        <p:spPr>
          <a:xfrm>
            <a:off x="1684047" y="3307097"/>
            <a:ext cx="4604610" cy="2256941"/>
          </a:xfrm>
          <a:prstGeom prst="roundRect">
            <a:avLst>
              <a:gd name="adj" fmla="val 30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t"/>
          <a:lstStyle/>
          <a:p>
            <a:pPr defTabSz="228600">
              <a:lnSpc>
                <a:spcPts val="980"/>
              </a:lnSpc>
              <a:spcAft>
                <a:spcPts val="600"/>
              </a:spcAft>
            </a:pPr>
            <a:r>
              <a:rPr lang="de-DE" i="1" spc="-25">
                <a:solidFill>
                  <a:srgbClr val="A2A3AD"/>
                </a:solidFill>
                <a:latin typeface="Inter Light" panose="020F0502020204030204"/>
                <a:cs typeface="Bai Jamjuree" pitchFamily="2" charset="-34"/>
              </a:rPr>
              <a:t>S4.MDR-T_01: Beziehung zu Konzept/Strategie​​​</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S4.MDR-T_02/03: Ziel (messbar)​​​/ Art des Ziels​​​</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S4.MDR-T_04/05/06/07: Anwendungsbereichs / Ausgangswert / Basisjahr / Zeitraum​​​</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S4.MDR-T_08: Angabe von Meilensteinen oder Zwischenzielen​​​</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S4.MDR-T_09/10: Verwendete Methoden &amp; Annahmen / wissenschaftliche Basis​​</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S4.MDR-T_11: Stakeholder-Einbeziehung bei Zielsetzung (ob und wie)​​​</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S4.MDR-T_12/13: Zieländerungen / Leistung im Verhältnis zum offengelegten Ziel​​​</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S4.MDR-T_14/15 (v): Zeitrahmen bis Zielsetzung / Begründung für fehlende Ziele​​​</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S4.MDR-T_16: Wirksamkeit in Bezug auf wesentliche Nachhaltigkeitsthemen​​​</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S4.MDR-T_17: Prozesse zur Überwachung der Wirksamkeit v. Maßnahmen/Konzepten​​​</a:t>
            </a:r>
          </a:p>
          <a:p>
            <a:pPr defTabSz="228600">
              <a:lnSpc>
                <a:spcPts val="980"/>
              </a:lnSpc>
              <a:spcAft>
                <a:spcPts val="600"/>
              </a:spcAft>
            </a:pPr>
            <a:r>
              <a:rPr lang="de-DE" i="1" spc="-25">
                <a:solidFill>
                  <a:srgbClr val="A2A3AD"/>
                </a:solidFill>
                <a:latin typeface="Inter Light" panose="020F0502020204030204"/>
                <a:cs typeface="Bai Jamjuree" pitchFamily="2" charset="-34"/>
              </a:rPr>
              <a:t>S4.MDR-T_18/19: Ambitionsniveau &amp; Indikatoren / Basisjahr zur Fortschrittsbewertung​​</a:t>
            </a:r>
          </a:p>
        </p:txBody>
      </p:sp>
      <p:sp>
        <p:nvSpPr>
          <p:cNvPr id="24" name="Rounded Rectangle 3">
            <a:extLst>
              <a:ext uri="{FF2B5EF4-FFF2-40B4-BE49-F238E27FC236}">
                <a16:creationId xmlns:a16="http://schemas.microsoft.com/office/drawing/2014/main" id="{5826F94E-828F-5242-47BC-267B3512188A}"/>
              </a:ext>
            </a:extLst>
          </p:cNvPr>
          <p:cNvSpPr/>
          <p:nvPr/>
        </p:nvSpPr>
        <p:spPr>
          <a:xfrm>
            <a:off x="635001" y="3307097"/>
            <a:ext cx="894522" cy="2256941"/>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spc="-25">
                <a:solidFill>
                  <a:schemeClr val="tx1"/>
                </a:solidFill>
                <a:latin typeface="Inter Light" panose="020F0502020204030204"/>
                <a:cs typeface="Bai Jamjuree" pitchFamily="2" charset="-34"/>
              </a:rPr>
              <a:t>S4.MDR-T: </a:t>
            </a:r>
            <a:br>
              <a:rPr lang="de-DE" b="1" spc="-25">
                <a:solidFill>
                  <a:schemeClr val="tx1"/>
                </a:solidFill>
                <a:latin typeface="Inter Light" panose="020F0502020204030204"/>
                <a:cs typeface="Bai Jamjuree" pitchFamily="2" charset="-34"/>
              </a:rPr>
            </a:br>
            <a:r>
              <a:rPr lang="de-DE" b="1" spc="-25">
                <a:solidFill>
                  <a:schemeClr val="tx1"/>
                </a:solidFill>
                <a:latin typeface="Inter Light" panose="020F0502020204030204"/>
                <a:cs typeface="Bai Jamjuree" pitchFamily="2" charset="-34"/>
              </a:rPr>
              <a:t>Mindest-angaben zu Zielen </a:t>
            </a:r>
          </a:p>
        </p:txBody>
      </p:sp>
      <p:sp>
        <p:nvSpPr>
          <p:cNvPr id="28" name="Rounded Rectangle 20">
            <a:extLst>
              <a:ext uri="{FF2B5EF4-FFF2-40B4-BE49-F238E27FC236}">
                <a16:creationId xmlns:a16="http://schemas.microsoft.com/office/drawing/2014/main" id="{3EB02A4D-9BEB-8E0A-5FBB-2486DFADF774}"/>
              </a:ext>
            </a:extLst>
          </p:cNvPr>
          <p:cNvSpPr/>
          <p:nvPr/>
        </p:nvSpPr>
        <p:spPr>
          <a:xfrm>
            <a:off x="639988" y="1629550"/>
            <a:ext cx="894522" cy="1613981"/>
          </a:xfrm>
          <a:prstGeom prst="roundRect">
            <a:avLst>
              <a:gd name="adj" fmla="val 772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defTabSz="228600">
              <a:spcAft>
                <a:spcPts val="300"/>
              </a:spcAft>
            </a:pPr>
            <a:r>
              <a:rPr lang="de-DE" b="1" kern="1000" spc="-25">
                <a:solidFill>
                  <a:schemeClr val="tx1"/>
                </a:solidFill>
                <a:latin typeface="Inter Light" panose="020F0502020204030204"/>
                <a:cs typeface="Bai Jamjuree" pitchFamily="2" charset="-34"/>
              </a:rPr>
              <a:t>S4-5:</a:t>
            </a:r>
            <a:br>
              <a:rPr lang="de-DE" b="1" kern="1000" spc="-25">
                <a:solidFill>
                  <a:schemeClr val="tx1"/>
                </a:solidFill>
                <a:latin typeface="Inter Light" panose="020F0502020204030204"/>
                <a:cs typeface="Bai Jamjuree" pitchFamily="2" charset="-34"/>
              </a:rPr>
            </a:br>
            <a:r>
              <a:rPr lang="de-DE" b="1" kern="1000" spc="-25">
                <a:solidFill>
                  <a:schemeClr val="tx1"/>
                </a:solidFill>
                <a:latin typeface="Inter Light" panose="020F0502020204030204"/>
                <a:cs typeface="Bai Jamjuree" pitchFamily="2" charset="-34"/>
              </a:rPr>
              <a:t>Ziele Verbraucher und Endnutzer</a:t>
            </a:r>
          </a:p>
        </p:txBody>
      </p:sp>
      <p:sp>
        <p:nvSpPr>
          <p:cNvPr id="6" name="Rounded Rectangle 8">
            <a:extLst>
              <a:ext uri="{FF2B5EF4-FFF2-40B4-BE49-F238E27FC236}">
                <a16:creationId xmlns:a16="http://schemas.microsoft.com/office/drawing/2014/main" id="{4BEBE839-A77E-B44F-C7CE-C0FBA1B8534A}"/>
              </a:ext>
            </a:extLst>
          </p:cNvPr>
          <p:cNvSpPr/>
          <p:nvPr/>
        </p:nvSpPr>
        <p:spPr>
          <a:xfrm>
            <a:off x="6443181" y="1640458"/>
            <a:ext cx="5309102" cy="3923580"/>
          </a:xfrm>
          <a:prstGeom prst="roundRect">
            <a:avLst>
              <a:gd name="adj" fmla="val 2340"/>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1"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Oval 12">
            <a:extLst>
              <a:ext uri="{FF2B5EF4-FFF2-40B4-BE49-F238E27FC236}">
                <a16:creationId xmlns:a16="http://schemas.microsoft.com/office/drawing/2014/main" id="{E28A1BC6-C7DB-FC15-F7B4-0BA74818382D}"/>
              </a:ext>
            </a:extLst>
          </p:cNvPr>
          <p:cNvSpPr/>
          <p:nvPr/>
        </p:nvSpPr>
        <p:spPr>
          <a:xfrm>
            <a:off x="1563545" y="377885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16" name="Abgerundetes Rechteck 21">
            <a:extLst>
              <a:ext uri="{FF2B5EF4-FFF2-40B4-BE49-F238E27FC236}">
                <a16:creationId xmlns:a16="http://schemas.microsoft.com/office/drawing/2014/main" id="{F57D543F-5172-E036-C5C3-0773E2047AA1}"/>
              </a:ext>
            </a:extLst>
          </p:cNvPr>
          <p:cNvSpPr/>
          <p:nvPr/>
        </p:nvSpPr>
        <p:spPr>
          <a:xfrm>
            <a:off x="-3482992" y="8188393"/>
            <a:ext cx="1034400" cy="55305"/>
          </a:xfrm>
          <a:prstGeom prst="roundRect">
            <a:avLst>
              <a:gd name="adj" fmla="val 2515"/>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7" name="Oval 16">
            <a:extLst>
              <a:ext uri="{FF2B5EF4-FFF2-40B4-BE49-F238E27FC236}">
                <a16:creationId xmlns:a16="http://schemas.microsoft.com/office/drawing/2014/main" id="{597C9F17-8228-3B76-EF74-8F94E7E43649}"/>
              </a:ext>
            </a:extLst>
          </p:cNvPr>
          <p:cNvSpPr/>
          <p:nvPr/>
        </p:nvSpPr>
        <p:spPr>
          <a:xfrm>
            <a:off x="-3569992" y="816377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chemeClr val="bg1"/>
                </a:solidFill>
                <a:latin typeface="Inter Light" panose="020F0502020204030204"/>
                <a:cs typeface="Bai Jamjuree" pitchFamily="2" charset="-34"/>
              </a:rPr>
              <a:t>01</a:t>
            </a:r>
            <a:endPar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41" name="Oval 40">
            <a:extLst>
              <a:ext uri="{FF2B5EF4-FFF2-40B4-BE49-F238E27FC236}">
                <a16:creationId xmlns:a16="http://schemas.microsoft.com/office/drawing/2014/main" id="{9B7A6D08-A48F-A09A-DCEB-0EAABE5E4D20}"/>
              </a:ext>
            </a:extLst>
          </p:cNvPr>
          <p:cNvSpPr/>
          <p:nvPr/>
        </p:nvSpPr>
        <p:spPr>
          <a:xfrm>
            <a:off x="1021336" y="2175441"/>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26" name="Oval 25">
            <a:extLst>
              <a:ext uri="{FF2B5EF4-FFF2-40B4-BE49-F238E27FC236}">
                <a16:creationId xmlns:a16="http://schemas.microsoft.com/office/drawing/2014/main" id="{0E95E41D-58ED-0029-2514-735D95776A64}"/>
              </a:ext>
            </a:extLst>
          </p:cNvPr>
          <p:cNvSpPr/>
          <p:nvPr/>
        </p:nvSpPr>
        <p:spPr>
          <a:xfrm>
            <a:off x="1563545" y="2447642"/>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9" name="Rounded Rectangle 2">
            <a:extLst>
              <a:ext uri="{FF2B5EF4-FFF2-40B4-BE49-F238E27FC236}">
                <a16:creationId xmlns:a16="http://schemas.microsoft.com/office/drawing/2014/main" id="{DA38A829-934F-3AE2-176A-27423851EF95}"/>
              </a:ext>
            </a:extLst>
          </p:cNvPr>
          <p:cNvSpPr/>
          <p:nvPr/>
        </p:nvSpPr>
        <p:spPr>
          <a:xfrm>
            <a:off x="4113995" y="5595562"/>
            <a:ext cx="2151247" cy="15899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800" spc="-25">
                <a:solidFill>
                  <a:schemeClr val="bg1"/>
                </a:solidFill>
                <a:latin typeface="Inter Light" panose="020F0502020204030204"/>
                <a:cs typeface="Bai Jamjuree" pitchFamily="2" charset="-34"/>
              </a:rPr>
              <a:t>14 &amp; 15 in EFRAG Update ergänzt (Dez 24)</a:t>
            </a:r>
            <a:endParaRPr kumimoji="0" lang="de-DE" sz="8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pic>
        <p:nvPicPr>
          <p:cNvPr id="4" name="Picture 8">
            <a:extLst>
              <a:ext uri="{FF2B5EF4-FFF2-40B4-BE49-F238E27FC236}">
                <a16:creationId xmlns:a16="http://schemas.microsoft.com/office/drawing/2014/main" id="{E37651E5-3A2C-63C0-F62E-60C07069F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6161" y="1722613"/>
            <a:ext cx="476698" cy="476698"/>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20" descr="Ein Bild, das Text, Schrift, Screenshot enthält.&#10;&#10;KI-generierte Inhalte können fehlerhaft sein.">
            <a:extLst>
              <a:ext uri="{FF2B5EF4-FFF2-40B4-BE49-F238E27FC236}">
                <a16:creationId xmlns:a16="http://schemas.microsoft.com/office/drawing/2014/main" id="{5B1CE7E8-45AD-CADA-D0DA-811DF3663AFA}"/>
              </a:ext>
            </a:extLst>
          </p:cNvPr>
          <p:cNvPicPr>
            <a:picLocks noChangeAspect="1"/>
          </p:cNvPicPr>
          <p:nvPr/>
        </p:nvPicPr>
        <p:blipFill>
          <a:blip r:embed="rId4"/>
          <a:stretch>
            <a:fillRect/>
          </a:stretch>
        </p:blipFill>
        <p:spPr>
          <a:xfrm>
            <a:off x="6529046" y="1694272"/>
            <a:ext cx="1476600" cy="631502"/>
          </a:xfrm>
          <a:prstGeom prst="roundRect">
            <a:avLst>
              <a:gd name="adj" fmla="val 6834"/>
            </a:avLst>
          </a:prstGeom>
        </p:spPr>
      </p:pic>
      <p:pic>
        <p:nvPicPr>
          <p:cNvPr id="29" name="Grafik 28" descr="Ein Bild, das Text, Schrift, Algebra enthält.&#10;&#10;KI-generierte Inhalte können fehlerhaft sein.">
            <a:extLst>
              <a:ext uri="{FF2B5EF4-FFF2-40B4-BE49-F238E27FC236}">
                <a16:creationId xmlns:a16="http://schemas.microsoft.com/office/drawing/2014/main" id="{45511F36-B9BE-E64B-1802-D89679700A65}"/>
              </a:ext>
            </a:extLst>
          </p:cNvPr>
          <p:cNvPicPr>
            <a:picLocks noChangeAspect="1"/>
          </p:cNvPicPr>
          <p:nvPr/>
        </p:nvPicPr>
        <p:blipFill>
          <a:blip r:embed="rId5"/>
          <a:stretch>
            <a:fillRect/>
          </a:stretch>
        </p:blipFill>
        <p:spPr>
          <a:xfrm>
            <a:off x="6529046" y="2288141"/>
            <a:ext cx="1477733" cy="250261"/>
          </a:xfrm>
          <a:prstGeom prst="roundRect">
            <a:avLst>
              <a:gd name="adj" fmla="val 9048"/>
            </a:avLst>
          </a:prstGeom>
        </p:spPr>
      </p:pic>
      <p:pic>
        <p:nvPicPr>
          <p:cNvPr id="32" name="Grafik 31" descr="Ein Bild, das Text, Schrift, Screenshot, Dokument enthält.&#10;&#10;KI-generierte Inhalte können fehlerhaft sein.">
            <a:extLst>
              <a:ext uri="{FF2B5EF4-FFF2-40B4-BE49-F238E27FC236}">
                <a16:creationId xmlns:a16="http://schemas.microsoft.com/office/drawing/2014/main" id="{7800E57C-D1D2-E2E4-1500-DFFC9C859D67}"/>
              </a:ext>
            </a:extLst>
          </p:cNvPr>
          <p:cNvPicPr>
            <a:picLocks noChangeAspect="1"/>
          </p:cNvPicPr>
          <p:nvPr/>
        </p:nvPicPr>
        <p:blipFill>
          <a:blip r:embed="rId6"/>
          <a:stretch>
            <a:fillRect/>
          </a:stretch>
        </p:blipFill>
        <p:spPr>
          <a:xfrm>
            <a:off x="6527656" y="2584823"/>
            <a:ext cx="1475113" cy="1615045"/>
          </a:xfrm>
          <a:prstGeom prst="roundRect">
            <a:avLst>
              <a:gd name="adj" fmla="val 5852"/>
            </a:avLst>
          </a:prstGeom>
        </p:spPr>
      </p:pic>
      <p:pic>
        <p:nvPicPr>
          <p:cNvPr id="35" name="Grafik 34" descr="Ein Bild, das Text, Brief, Papier, Schrift enthält.&#10;&#10;KI-generierte Inhalte können fehlerhaft sein.">
            <a:extLst>
              <a:ext uri="{FF2B5EF4-FFF2-40B4-BE49-F238E27FC236}">
                <a16:creationId xmlns:a16="http://schemas.microsoft.com/office/drawing/2014/main" id="{1F41D8D2-BBCC-95CA-6FE3-12F64E56C118}"/>
              </a:ext>
            </a:extLst>
          </p:cNvPr>
          <p:cNvPicPr>
            <a:picLocks noChangeAspect="1"/>
          </p:cNvPicPr>
          <p:nvPr/>
        </p:nvPicPr>
        <p:blipFill>
          <a:blip r:embed="rId7"/>
          <a:stretch>
            <a:fillRect/>
          </a:stretch>
        </p:blipFill>
        <p:spPr>
          <a:xfrm>
            <a:off x="8061674" y="1694538"/>
            <a:ext cx="1335317" cy="2505596"/>
          </a:xfrm>
          <a:prstGeom prst="roundRect">
            <a:avLst>
              <a:gd name="adj" fmla="val 3462"/>
            </a:avLst>
          </a:prstGeom>
        </p:spPr>
      </p:pic>
      <p:pic>
        <p:nvPicPr>
          <p:cNvPr id="37" name="Grafik 36" descr="Ein Bild, das Text, Schrift, Brief, Papier enthält.&#10;&#10;KI-generierte Inhalte können fehlerhaft sein.">
            <a:extLst>
              <a:ext uri="{FF2B5EF4-FFF2-40B4-BE49-F238E27FC236}">
                <a16:creationId xmlns:a16="http://schemas.microsoft.com/office/drawing/2014/main" id="{A9D5B31F-102C-248A-AA8B-EE12AC3FCAC3}"/>
              </a:ext>
            </a:extLst>
          </p:cNvPr>
          <p:cNvPicPr>
            <a:picLocks noChangeAspect="1"/>
          </p:cNvPicPr>
          <p:nvPr/>
        </p:nvPicPr>
        <p:blipFill>
          <a:blip r:embed="rId8"/>
          <a:stretch>
            <a:fillRect/>
          </a:stretch>
        </p:blipFill>
        <p:spPr>
          <a:xfrm>
            <a:off x="9451886" y="1694272"/>
            <a:ext cx="1334829" cy="1996946"/>
          </a:xfrm>
          <a:prstGeom prst="roundRect">
            <a:avLst>
              <a:gd name="adj" fmla="val 5307"/>
            </a:avLst>
          </a:prstGeom>
        </p:spPr>
      </p:pic>
      <p:sp>
        <p:nvSpPr>
          <p:cNvPr id="40" name="Abgerundetes Rechteck 39">
            <a:extLst>
              <a:ext uri="{FF2B5EF4-FFF2-40B4-BE49-F238E27FC236}">
                <a16:creationId xmlns:a16="http://schemas.microsoft.com/office/drawing/2014/main" id="{DE21BBEC-C0FD-3B31-4B68-92625160D172}"/>
              </a:ext>
            </a:extLst>
          </p:cNvPr>
          <p:cNvSpPr/>
          <p:nvPr/>
        </p:nvSpPr>
        <p:spPr>
          <a:xfrm>
            <a:off x="6527656" y="3545762"/>
            <a:ext cx="1475113" cy="348586"/>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39" name="Oval 38">
            <a:extLst>
              <a:ext uri="{FF2B5EF4-FFF2-40B4-BE49-F238E27FC236}">
                <a16:creationId xmlns:a16="http://schemas.microsoft.com/office/drawing/2014/main" id="{866FEF3D-785B-3FD8-0DB6-A811FAE3D23A}"/>
              </a:ext>
            </a:extLst>
          </p:cNvPr>
          <p:cNvSpPr/>
          <p:nvPr/>
        </p:nvSpPr>
        <p:spPr>
          <a:xfrm>
            <a:off x="7943620" y="3493494"/>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04</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3" name="Abgerundetes Rechteck 21">
            <a:extLst>
              <a:ext uri="{FF2B5EF4-FFF2-40B4-BE49-F238E27FC236}">
                <a16:creationId xmlns:a16="http://schemas.microsoft.com/office/drawing/2014/main" id="{3F9744D4-D7D3-FDA1-F53C-08F70271128B}"/>
              </a:ext>
            </a:extLst>
          </p:cNvPr>
          <p:cNvSpPr/>
          <p:nvPr/>
        </p:nvSpPr>
        <p:spPr>
          <a:xfrm>
            <a:off x="6541112" y="3605346"/>
            <a:ext cx="1402508" cy="136277"/>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4" name="Oval 43">
            <a:extLst>
              <a:ext uri="{FF2B5EF4-FFF2-40B4-BE49-F238E27FC236}">
                <a16:creationId xmlns:a16="http://schemas.microsoft.com/office/drawing/2014/main" id="{6B2E3EF3-BF2B-28B6-A557-A375C106E9BA}"/>
              </a:ext>
            </a:extLst>
          </p:cNvPr>
          <p:cNvSpPr/>
          <p:nvPr/>
        </p:nvSpPr>
        <p:spPr>
          <a:xfrm>
            <a:off x="7897989" y="361431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01</a:t>
            </a:r>
          </a:p>
        </p:txBody>
      </p:sp>
      <p:sp>
        <p:nvSpPr>
          <p:cNvPr id="45" name="Oval 44">
            <a:extLst>
              <a:ext uri="{FF2B5EF4-FFF2-40B4-BE49-F238E27FC236}">
                <a16:creationId xmlns:a16="http://schemas.microsoft.com/office/drawing/2014/main" id="{7AE3692D-C645-578B-49EC-FA5B06853223}"/>
              </a:ext>
            </a:extLst>
          </p:cNvPr>
          <p:cNvSpPr/>
          <p:nvPr/>
        </p:nvSpPr>
        <p:spPr>
          <a:xfrm>
            <a:off x="1563545" y="3335185"/>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46" name="Abgerundetes Rechteck 21">
            <a:extLst>
              <a:ext uri="{FF2B5EF4-FFF2-40B4-BE49-F238E27FC236}">
                <a16:creationId xmlns:a16="http://schemas.microsoft.com/office/drawing/2014/main" id="{5AA9F43A-A016-17B4-8C59-DFCF44EF1E59}"/>
              </a:ext>
            </a:extLst>
          </p:cNvPr>
          <p:cNvSpPr/>
          <p:nvPr/>
        </p:nvSpPr>
        <p:spPr>
          <a:xfrm>
            <a:off x="6788506" y="2958557"/>
            <a:ext cx="1214019" cy="84009"/>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47" name="Oval 46">
            <a:extLst>
              <a:ext uri="{FF2B5EF4-FFF2-40B4-BE49-F238E27FC236}">
                <a16:creationId xmlns:a16="http://schemas.microsoft.com/office/drawing/2014/main" id="{EA5862E2-9374-5E1D-A95F-C4C7DD4B2313}"/>
              </a:ext>
            </a:extLst>
          </p:cNvPr>
          <p:cNvSpPr/>
          <p:nvPr/>
        </p:nvSpPr>
        <p:spPr>
          <a:xfrm>
            <a:off x="7973195" y="2942276"/>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02</a:t>
            </a:r>
          </a:p>
        </p:txBody>
      </p:sp>
      <p:sp>
        <p:nvSpPr>
          <p:cNvPr id="48" name="Oval 47">
            <a:extLst>
              <a:ext uri="{FF2B5EF4-FFF2-40B4-BE49-F238E27FC236}">
                <a16:creationId xmlns:a16="http://schemas.microsoft.com/office/drawing/2014/main" id="{6CD46C0E-C30B-B4FE-6D91-B17725190520}"/>
              </a:ext>
            </a:extLst>
          </p:cNvPr>
          <p:cNvSpPr/>
          <p:nvPr/>
        </p:nvSpPr>
        <p:spPr>
          <a:xfrm>
            <a:off x="1563545" y="354708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50" name="Abgerundetes Rechteck 21">
            <a:extLst>
              <a:ext uri="{FF2B5EF4-FFF2-40B4-BE49-F238E27FC236}">
                <a16:creationId xmlns:a16="http://schemas.microsoft.com/office/drawing/2014/main" id="{5AF13E2E-B1E1-4312-93EA-19C774A75DFE}"/>
              </a:ext>
            </a:extLst>
          </p:cNvPr>
          <p:cNvSpPr/>
          <p:nvPr/>
        </p:nvSpPr>
        <p:spPr>
          <a:xfrm>
            <a:off x="8077731" y="2491348"/>
            <a:ext cx="1245491" cy="318035"/>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1" name="Oval 50">
            <a:extLst>
              <a:ext uri="{FF2B5EF4-FFF2-40B4-BE49-F238E27FC236}">
                <a16:creationId xmlns:a16="http://schemas.microsoft.com/office/drawing/2014/main" id="{E2F8D52C-6ADD-01FF-5742-18282BD3A729}"/>
              </a:ext>
            </a:extLst>
          </p:cNvPr>
          <p:cNvSpPr/>
          <p:nvPr/>
        </p:nvSpPr>
        <p:spPr>
          <a:xfrm>
            <a:off x="9255571" y="2439080"/>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04</a:t>
            </a:r>
          </a:p>
        </p:txBody>
      </p:sp>
      <p:sp>
        <p:nvSpPr>
          <p:cNvPr id="52" name="Abgerundetes Rechteck 21">
            <a:extLst>
              <a:ext uri="{FF2B5EF4-FFF2-40B4-BE49-F238E27FC236}">
                <a16:creationId xmlns:a16="http://schemas.microsoft.com/office/drawing/2014/main" id="{89A6709C-79F9-20C7-DBE9-19F46A571721}"/>
              </a:ext>
            </a:extLst>
          </p:cNvPr>
          <p:cNvSpPr/>
          <p:nvPr/>
        </p:nvSpPr>
        <p:spPr>
          <a:xfrm>
            <a:off x="8508266" y="1820256"/>
            <a:ext cx="244371" cy="63408"/>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3" name="Oval 52">
            <a:extLst>
              <a:ext uri="{FF2B5EF4-FFF2-40B4-BE49-F238E27FC236}">
                <a16:creationId xmlns:a16="http://schemas.microsoft.com/office/drawing/2014/main" id="{03F8FD40-2CEA-AB89-C49E-4376F13988A4}"/>
              </a:ext>
            </a:extLst>
          </p:cNvPr>
          <p:cNvSpPr/>
          <p:nvPr/>
        </p:nvSpPr>
        <p:spPr>
          <a:xfrm>
            <a:off x="8648208" y="165096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05</a:t>
            </a:r>
          </a:p>
        </p:txBody>
      </p:sp>
      <p:sp>
        <p:nvSpPr>
          <p:cNvPr id="54" name="Abgerundetes Rechteck 21">
            <a:extLst>
              <a:ext uri="{FF2B5EF4-FFF2-40B4-BE49-F238E27FC236}">
                <a16:creationId xmlns:a16="http://schemas.microsoft.com/office/drawing/2014/main" id="{251C4645-D122-10E2-4EC2-1EB310F288B0}"/>
              </a:ext>
            </a:extLst>
          </p:cNvPr>
          <p:cNvSpPr/>
          <p:nvPr/>
        </p:nvSpPr>
        <p:spPr>
          <a:xfrm>
            <a:off x="8907713" y="1820256"/>
            <a:ext cx="144728" cy="63408"/>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5" name="Oval 54">
            <a:extLst>
              <a:ext uri="{FF2B5EF4-FFF2-40B4-BE49-F238E27FC236}">
                <a16:creationId xmlns:a16="http://schemas.microsoft.com/office/drawing/2014/main" id="{EE677F5B-DCA1-48C6-F4E7-1FF1F857D20B}"/>
              </a:ext>
            </a:extLst>
          </p:cNvPr>
          <p:cNvSpPr/>
          <p:nvPr/>
        </p:nvSpPr>
        <p:spPr>
          <a:xfrm>
            <a:off x="8945511" y="1648113"/>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06</a:t>
            </a:r>
          </a:p>
        </p:txBody>
      </p:sp>
      <p:sp>
        <p:nvSpPr>
          <p:cNvPr id="56" name="Abgerundetes Rechteck 21">
            <a:extLst>
              <a:ext uri="{FF2B5EF4-FFF2-40B4-BE49-F238E27FC236}">
                <a16:creationId xmlns:a16="http://schemas.microsoft.com/office/drawing/2014/main" id="{9F17DA98-8323-4066-B096-64DD315D0A1D}"/>
              </a:ext>
            </a:extLst>
          </p:cNvPr>
          <p:cNvSpPr/>
          <p:nvPr/>
        </p:nvSpPr>
        <p:spPr>
          <a:xfrm>
            <a:off x="8708668" y="2117256"/>
            <a:ext cx="651440" cy="82056"/>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57" name="Oval 56">
            <a:extLst>
              <a:ext uri="{FF2B5EF4-FFF2-40B4-BE49-F238E27FC236}">
                <a16:creationId xmlns:a16="http://schemas.microsoft.com/office/drawing/2014/main" id="{C6A0B54B-2768-90F1-29AF-E4F30A55091F}"/>
              </a:ext>
            </a:extLst>
          </p:cNvPr>
          <p:cNvSpPr/>
          <p:nvPr/>
        </p:nvSpPr>
        <p:spPr>
          <a:xfrm>
            <a:off x="9319903" y="2097471"/>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07</a:t>
            </a:r>
          </a:p>
        </p:txBody>
      </p:sp>
      <p:sp>
        <p:nvSpPr>
          <p:cNvPr id="59" name="Abgerundetes Rechteck 21">
            <a:extLst>
              <a:ext uri="{FF2B5EF4-FFF2-40B4-BE49-F238E27FC236}">
                <a16:creationId xmlns:a16="http://schemas.microsoft.com/office/drawing/2014/main" id="{16ADCF70-F33F-C3ED-8758-CF96525A9890}"/>
              </a:ext>
            </a:extLst>
          </p:cNvPr>
          <p:cNvSpPr/>
          <p:nvPr/>
        </p:nvSpPr>
        <p:spPr>
          <a:xfrm>
            <a:off x="8073758" y="2835652"/>
            <a:ext cx="1245491" cy="471445"/>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0" name="Oval 59">
            <a:extLst>
              <a:ext uri="{FF2B5EF4-FFF2-40B4-BE49-F238E27FC236}">
                <a16:creationId xmlns:a16="http://schemas.microsoft.com/office/drawing/2014/main" id="{5EDFEEE5-5400-541C-DC05-31D5AA33A096}"/>
              </a:ext>
            </a:extLst>
          </p:cNvPr>
          <p:cNvSpPr/>
          <p:nvPr/>
        </p:nvSpPr>
        <p:spPr>
          <a:xfrm>
            <a:off x="9262613" y="3117473"/>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09</a:t>
            </a:r>
          </a:p>
        </p:txBody>
      </p:sp>
      <p:sp>
        <p:nvSpPr>
          <p:cNvPr id="61" name="Oval 60">
            <a:extLst>
              <a:ext uri="{FF2B5EF4-FFF2-40B4-BE49-F238E27FC236}">
                <a16:creationId xmlns:a16="http://schemas.microsoft.com/office/drawing/2014/main" id="{653A4094-BECC-A5C5-8EAC-B3B6729BD06E}"/>
              </a:ext>
            </a:extLst>
          </p:cNvPr>
          <p:cNvSpPr/>
          <p:nvPr/>
        </p:nvSpPr>
        <p:spPr>
          <a:xfrm>
            <a:off x="1563545" y="375010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2" name="Oval 61">
            <a:extLst>
              <a:ext uri="{FF2B5EF4-FFF2-40B4-BE49-F238E27FC236}">
                <a16:creationId xmlns:a16="http://schemas.microsoft.com/office/drawing/2014/main" id="{E44461B9-9833-2A95-1527-F67B454660D6}"/>
              </a:ext>
            </a:extLst>
          </p:cNvPr>
          <p:cNvSpPr/>
          <p:nvPr/>
        </p:nvSpPr>
        <p:spPr>
          <a:xfrm>
            <a:off x="1563545" y="413833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3" name="Abgerundetes Rechteck 21">
            <a:extLst>
              <a:ext uri="{FF2B5EF4-FFF2-40B4-BE49-F238E27FC236}">
                <a16:creationId xmlns:a16="http://schemas.microsoft.com/office/drawing/2014/main" id="{B2B7F375-6ADD-1FE4-DAA1-70BF2CAA81A0}"/>
              </a:ext>
            </a:extLst>
          </p:cNvPr>
          <p:cNvSpPr/>
          <p:nvPr/>
        </p:nvSpPr>
        <p:spPr>
          <a:xfrm>
            <a:off x="8073758" y="3337405"/>
            <a:ext cx="1245491" cy="318594"/>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4" name="Oval 63">
            <a:extLst>
              <a:ext uri="{FF2B5EF4-FFF2-40B4-BE49-F238E27FC236}">
                <a16:creationId xmlns:a16="http://schemas.microsoft.com/office/drawing/2014/main" id="{892B570C-3B9F-AA9D-9225-AD639E7FEEB1}"/>
              </a:ext>
            </a:extLst>
          </p:cNvPr>
          <p:cNvSpPr/>
          <p:nvPr/>
        </p:nvSpPr>
        <p:spPr>
          <a:xfrm>
            <a:off x="9262613" y="337575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11</a:t>
            </a:r>
          </a:p>
        </p:txBody>
      </p:sp>
      <p:sp>
        <p:nvSpPr>
          <p:cNvPr id="65" name="Oval 64">
            <a:extLst>
              <a:ext uri="{FF2B5EF4-FFF2-40B4-BE49-F238E27FC236}">
                <a16:creationId xmlns:a16="http://schemas.microsoft.com/office/drawing/2014/main" id="{A8CD0368-8B5A-CA41-6176-AB868428BEBD}"/>
              </a:ext>
            </a:extLst>
          </p:cNvPr>
          <p:cNvSpPr/>
          <p:nvPr/>
        </p:nvSpPr>
        <p:spPr>
          <a:xfrm>
            <a:off x="1563545" y="436307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6" name="Abgerundetes Rechteck 21">
            <a:extLst>
              <a:ext uri="{FF2B5EF4-FFF2-40B4-BE49-F238E27FC236}">
                <a16:creationId xmlns:a16="http://schemas.microsoft.com/office/drawing/2014/main" id="{96E9B809-9978-7A17-266B-4A3F421D1441}"/>
              </a:ext>
            </a:extLst>
          </p:cNvPr>
          <p:cNvSpPr/>
          <p:nvPr/>
        </p:nvSpPr>
        <p:spPr>
          <a:xfrm>
            <a:off x="8069390" y="3765308"/>
            <a:ext cx="1245491" cy="356404"/>
          </a:xfrm>
          <a:prstGeom prst="roundRect">
            <a:avLst>
              <a:gd name="adj" fmla="val 1522"/>
            </a:avLst>
          </a:pr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7" name="Oval 66">
            <a:extLst>
              <a:ext uri="{FF2B5EF4-FFF2-40B4-BE49-F238E27FC236}">
                <a16:creationId xmlns:a16="http://schemas.microsoft.com/office/drawing/2014/main" id="{B7E4A932-580B-DD26-5036-6C3FAC0D70DC}"/>
              </a:ext>
            </a:extLst>
          </p:cNvPr>
          <p:cNvSpPr/>
          <p:nvPr/>
        </p:nvSpPr>
        <p:spPr>
          <a:xfrm>
            <a:off x="9257759" y="3811869"/>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5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rPr>
              <a:t>17</a:t>
            </a:r>
          </a:p>
        </p:txBody>
      </p:sp>
      <p:sp>
        <p:nvSpPr>
          <p:cNvPr id="68" name="Oval 67">
            <a:extLst>
              <a:ext uri="{FF2B5EF4-FFF2-40B4-BE49-F238E27FC236}">
                <a16:creationId xmlns:a16="http://schemas.microsoft.com/office/drawing/2014/main" id="{3EDB5843-8A27-BA76-E3AA-72B0C098343C}"/>
              </a:ext>
            </a:extLst>
          </p:cNvPr>
          <p:cNvSpPr/>
          <p:nvPr/>
        </p:nvSpPr>
        <p:spPr>
          <a:xfrm>
            <a:off x="1563545" y="5177048"/>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 name="Oval 6">
            <a:extLst>
              <a:ext uri="{FF2B5EF4-FFF2-40B4-BE49-F238E27FC236}">
                <a16:creationId xmlns:a16="http://schemas.microsoft.com/office/drawing/2014/main" id="{967ED063-B4FE-CF2B-5365-0DE03262D21F}"/>
              </a:ext>
            </a:extLst>
          </p:cNvPr>
          <p:cNvSpPr/>
          <p:nvPr/>
        </p:nvSpPr>
        <p:spPr>
          <a:xfrm>
            <a:off x="1304485" y="4167087"/>
            <a:ext cx="104536" cy="10453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pic>
        <p:nvPicPr>
          <p:cNvPr id="10" name="Grafik 9" descr="Ein Bild, das Text, Screenshot, Schrift, Dokument enthält.&#10;&#10;KI-generierte Inhalte können fehlerhaft sein.">
            <a:extLst>
              <a:ext uri="{FF2B5EF4-FFF2-40B4-BE49-F238E27FC236}">
                <a16:creationId xmlns:a16="http://schemas.microsoft.com/office/drawing/2014/main" id="{C60F9958-A4C9-FC49-E55E-48C6E2DD4B11}"/>
              </a:ext>
            </a:extLst>
          </p:cNvPr>
          <p:cNvPicPr>
            <a:picLocks noChangeAspect="1"/>
          </p:cNvPicPr>
          <p:nvPr/>
        </p:nvPicPr>
        <p:blipFill>
          <a:blip r:embed="rId9"/>
          <a:stretch>
            <a:fillRect/>
          </a:stretch>
        </p:blipFill>
        <p:spPr>
          <a:xfrm>
            <a:off x="7376021" y="4480499"/>
            <a:ext cx="2052047" cy="1005226"/>
          </a:xfrm>
          <a:prstGeom prst="roundRect">
            <a:avLst>
              <a:gd name="adj" fmla="val 4750"/>
            </a:avLst>
          </a:prstGeom>
        </p:spPr>
      </p:pic>
      <p:pic>
        <p:nvPicPr>
          <p:cNvPr id="12" name="Grafik 11" descr="Ein Bild, das Text, Screenshot, Schrift, Brief enthält.&#10;&#10;KI-generierte Inhalte können fehlerhaft sein.">
            <a:extLst>
              <a:ext uri="{FF2B5EF4-FFF2-40B4-BE49-F238E27FC236}">
                <a16:creationId xmlns:a16="http://schemas.microsoft.com/office/drawing/2014/main" id="{4C63386E-2025-C3FC-4293-87A826DB31D2}"/>
              </a:ext>
            </a:extLst>
          </p:cNvPr>
          <p:cNvPicPr>
            <a:picLocks noChangeAspect="1"/>
          </p:cNvPicPr>
          <p:nvPr/>
        </p:nvPicPr>
        <p:blipFill>
          <a:blip r:embed="rId10"/>
          <a:stretch>
            <a:fillRect/>
          </a:stretch>
        </p:blipFill>
        <p:spPr>
          <a:xfrm>
            <a:off x="9494966" y="3830272"/>
            <a:ext cx="1645790" cy="1656835"/>
          </a:xfrm>
          <a:prstGeom prst="roundRect">
            <a:avLst>
              <a:gd name="adj" fmla="val 3717"/>
            </a:avLst>
          </a:prstGeom>
        </p:spPr>
      </p:pic>
      <p:pic>
        <p:nvPicPr>
          <p:cNvPr id="18" name="Picture 4">
            <a:extLst>
              <a:ext uri="{FF2B5EF4-FFF2-40B4-BE49-F238E27FC236}">
                <a16:creationId xmlns:a16="http://schemas.microsoft.com/office/drawing/2014/main" id="{8D1E1955-EAB5-563A-9B25-E4A7EC71DF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72365" y="3501697"/>
            <a:ext cx="540417" cy="540417"/>
          </a:xfrm>
          <a:prstGeom prst="rect">
            <a:avLst/>
          </a:prstGeom>
          <a:noFill/>
          <a:extLst>
            <a:ext uri="{909E8E84-426E-40DD-AFC4-6F175D3DCCD1}">
              <a14:hiddenFill xmlns:a14="http://schemas.microsoft.com/office/drawing/2010/main">
                <a:solidFill>
                  <a:srgbClr val="FFFFFF"/>
                </a:solidFill>
              </a14:hiddenFill>
            </a:ext>
          </a:extLst>
        </p:spPr>
      </p:pic>
      <p:sp>
        <p:nvSpPr>
          <p:cNvPr id="19" name="Abgerundetes Rechteck 18">
            <a:extLst>
              <a:ext uri="{FF2B5EF4-FFF2-40B4-BE49-F238E27FC236}">
                <a16:creationId xmlns:a16="http://schemas.microsoft.com/office/drawing/2014/main" id="{7047A0C9-283F-7503-FCB4-BC5BAA1E86A2}"/>
              </a:ext>
            </a:extLst>
          </p:cNvPr>
          <p:cNvSpPr/>
          <p:nvPr/>
        </p:nvSpPr>
        <p:spPr>
          <a:xfrm>
            <a:off x="7379939" y="5162043"/>
            <a:ext cx="2034975" cy="294173"/>
          </a:xfrm>
          <a:prstGeom prst="roundRect">
            <a:avLst>
              <a:gd name="adj" fmla="val 2515"/>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1600" b="0" i="0">
                <a:solidFill>
                  <a:srgbClr val="000000"/>
                </a:solidFill>
                <a:effectLst/>
                <a:latin typeface="Times"/>
              </a:rPr>
              <a:t> </a:t>
            </a: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3" name="Oval 22">
            <a:extLst>
              <a:ext uri="{FF2B5EF4-FFF2-40B4-BE49-F238E27FC236}">
                <a16:creationId xmlns:a16="http://schemas.microsoft.com/office/drawing/2014/main" id="{B89EAE2F-7FCB-B2F7-ADAA-1AA255CBE10A}"/>
              </a:ext>
            </a:extLst>
          </p:cNvPr>
          <p:cNvSpPr/>
          <p:nvPr/>
        </p:nvSpPr>
        <p:spPr>
          <a:xfrm>
            <a:off x="7290127" y="5142147"/>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01</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34" name="Oval 33">
            <a:extLst>
              <a:ext uri="{FF2B5EF4-FFF2-40B4-BE49-F238E27FC236}">
                <a16:creationId xmlns:a16="http://schemas.microsoft.com/office/drawing/2014/main" id="{65E3007C-E485-6051-1498-78F51C39B6E2}"/>
              </a:ext>
            </a:extLst>
          </p:cNvPr>
          <p:cNvSpPr/>
          <p:nvPr/>
        </p:nvSpPr>
        <p:spPr>
          <a:xfrm>
            <a:off x="1563545" y="1674033"/>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36" name="Oval 35">
            <a:extLst>
              <a:ext uri="{FF2B5EF4-FFF2-40B4-BE49-F238E27FC236}">
                <a16:creationId xmlns:a16="http://schemas.microsoft.com/office/drawing/2014/main" id="{56EC746C-3924-83F5-BF69-D160D9F182D9}"/>
              </a:ext>
            </a:extLst>
          </p:cNvPr>
          <p:cNvSpPr/>
          <p:nvPr/>
        </p:nvSpPr>
        <p:spPr>
          <a:xfrm>
            <a:off x="7290481" y="5266652"/>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02</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42" name="Oval 41">
            <a:extLst>
              <a:ext uri="{FF2B5EF4-FFF2-40B4-BE49-F238E27FC236}">
                <a16:creationId xmlns:a16="http://schemas.microsoft.com/office/drawing/2014/main" id="{C1501BD4-7689-3517-23AF-CC4A245DA00C}"/>
              </a:ext>
            </a:extLst>
          </p:cNvPr>
          <p:cNvSpPr/>
          <p:nvPr/>
        </p:nvSpPr>
        <p:spPr>
          <a:xfrm>
            <a:off x="7284724" y="5397733"/>
            <a:ext cx="104536" cy="10453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lang="de-DE" sz="500" spc="-25">
                <a:solidFill>
                  <a:sysClr val="windowText" lastClr="000000"/>
                </a:solidFill>
                <a:latin typeface="Inter Light" panose="020F0502020204030204"/>
                <a:cs typeface="Bai Jamjuree" pitchFamily="2" charset="-34"/>
              </a:rPr>
              <a:t>03</a:t>
            </a:r>
            <a:endParaRPr kumimoji="0" lang="de-DE" sz="500" b="0" i="0" u="none" strike="noStrike" kern="1200" cap="none" spc="-25" normalizeH="0" baseline="0" noProof="0">
              <a:ln>
                <a:noFill/>
              </a:ln>
              <a:solidFill>
                <a:sysClr val="windowText" lastClr="000000"/>
              </a:solidFill>
              <a:effectLst/>
              <a:uLnTx/>
              <a:uFillTx/>
              <a:latin typeface="Inter Light" panose="020F0502020204030204"/>
              <a:ea typeface="+mn-ea"/>
              <a:cs typeface="Bai Jamjuree" pitchFamily="2" charset="-34"/>
            </a:endParaRPr>
          </a:p>
        </p:txBody>
      </p:sp>
      <p:sp>
        <p:nvSpPr>
          <p:cNvPr id="69" name="Oval 68">
            <a:extLst>
              <a:ext uri="{FF2B5EF4-FFF2-40B4-BE49-F238E27FC236}">
                <a16:creationId xmlns:a16="http://schemas.microsoft.com/office/drawing/2014/main" id="{4E890775-520A-9FE1-B131-3F13F8A1F339}"/>
              </a:ext>
            </a:extLst>
          </p:cNvPr>
          <p:cNvSpPr/>
          <p:nvPr/>
        </p:nvSpPr>
        <p:spPr>
          <a:xfrm>
            <a:off x="1563545" y="1898769"/>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71" name="Oval 70">
            <a:extLst>
              <a:ext uri="{FF2B5EF4-FFF2-40B4-BE49-F238E27FC236}">
                <a16:creationId xmlns:a16="http://schemas.microsoft.com/office/drawing/2014/main" id="{102E7873-3BA5-532B-900E-B9B2F45FEB30}"/>
              </a:ext>
            </a:extLst>
          </p:cNvPr>
          <p:cNvSpPr/>
          <p:nvPr/>
        </p:nvSpPr>
        <p:spPr>
          <a:xfrm>
            <a:off x="1563545" y="2092187"/>
            <a:ext cx="171731" cy="16203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8" name="Oval 7">
            <a:extLst>
              <a:ext uri="{FF2B5EF4-FFF2-40B4-BE49-F238E27FC236}">
                <a16:creationId xmlns:a16="http://schemas.microsoft.com/office/drawing/2014/main" id="{483ED583-2877-6215-7BA3-59CC23F2F5DF}"/>
              </a:ext>
            </a:extLst>
          </p:cNvPr>
          <p:cNvSpPr/>
          <p:nvPr/>
        </p:nvSpPr>
        <p:spPr>
          <a:xfrm>
            <a:off x="5205731" y="6066492"/>
            <a:ext cx="109218" cy="10305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 rtlCol="0" anchor="ctr"/>
          <a:lstStyle/>
          <a:p>
            <a:pPr marL="0" marR="0" indent="0" defTabSz="228600" rtl="0" eaLnBrk="1" fontAlgn="auto" latinLnBrk="0" hangingPunct="1">
              <a:lnSpc>
                <a:spcPct val="100000"/>
              </a:lnSpc>
              <a:spcBef>
                <a:spcPts val="0"/>
              </a:spcBef>
              <a:spcAft>
                <a:spcPts val="0"/>
              </a:spcAft>
              <a:buClrTx/>
              <a:buSzTx/>
              <a:buFontTx/>
              <a:buNone/>
              <a:tabLst/>
            </a:pPr>
            <a:r>
              <a:rPr kumimoji="0" lang="de-DE" sz="800" b="1" i="0" u="none" strike="noStrike" kern="1200" cap="none" spc="-25" normalizeH="0" baseline="0" noProof="0">
                <a:ln>
                  <a:noFill/>
                </a:ln>
                <a:solidFill>
                  <a:srgbClr val="FFFFFF"/>
                </a:solidFill>
                <a:effectLst/>
                <a:uLnTx/>
                <a:uFillTx/>
                <a:ea typeface="+mn-ea"/>
                <a:cs typeface="Bai Jamjuree" pitchFamily="2" charset="-34"/>
              </a:rPr>
              <a:t>✓  </a:t>
            </a:r>
            <a:r>
              <a:rPr kumimoji="0" lang="de-DE" sz="600" i="0" u="none" strike="noStrike" kern="1200" cap="none" spc="-25" normalizeH="0" baseline="0" noProof="0">
                <a:ln>
                  <a:noFill/>
                </a:ln>
                <a:solidFill>
                  <a:schemeClr val="tx1"/>
                </a:solidFill>
                <a:effectLst/>
                <a:uLnTx/>
                <a:uFillTx/>
                <a:ea typeface="+mn-ea"/>
                <a:cs typeface="Bai Jamjuree" pitchFamily="2" charset="-34"/>
              </a:rPr>
              <a:t>= im Beispielbericht markiert</a:t>
            </a:r>
            <a:endParaRPr kumimoji="0" lang="de-DE" sz="600" i="0" u="none" strike="noStrike" kern="1200" cap="none" spc="-25" normalizeH="0" baseline="0" noProof="0">
              <a:ln>
                <a:noFill/>
              </a:ln>
              <a:solidFill>
                <a:srgbClr val="FFFFFF"/>
              </a:solidFill>
              <a:effectLst/>
              <a:uLnTx/>
              <a:uFillTx/>
              <a:ea typeface="+mn-ea"/>
              <a:cs typeface="Bai Jamjuree" pitchFamily="2" charset="-34"/>
            </a:endParaRPr>
          </a:p>
        </p:txBody>
      </p:sp>
    </p:spTree>
    <p:extLst>
      <p:ext uri="{BB962C8B-B14F-4D97-AF65-F5344CB8AC3E}">
        <p14:creationId xmlns:p14="http://schemas.microsoft.com/office/powerpoint/2010/main" val="3944447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79444-F77F-0E35-9431-240CB0B037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8653D9-FA81-76A8-880C-356C39505E82}"/>
              </a:ext>
            </a:extLst>
          </p:cNvPr>
          <p:cNvSpPr>
            <a:spLocks noGrp="1"/>
          </p:cNvSpPr>
          <p:nvPr>
            <p:ph type="sldNum" sz="quarter" idx="11"/>
          </p:nvPr>
        </p:nvSpPr>
        <p:spPr/>
        <p:txBody>
          <a:bodyPr/>
          <a:lstStyle/>
          <a:p>
            <a:fld id="{5237CC50-559B-734E-9989-0D093A8E99B9}" type="slidenum">
              <a:rPr lang="en-US" smtClean="0"/>
              <a:pPr/>
              <a:t>31</a:t>
            </a:fld>
            <a:endParaRPr lang="en-US"/>
          </a:p>
        </p:txBody>
      </p:sp>
      <p:sp>
        <p:nvSpPr>
          <p:cNvPr id="5" name="Title 4">
            <a:extLst>
              <a:ext uri="{FF2B5EF4-FFF2-40B4-BE49-F238E27FC236}">
                <a16:creationId xmlns:a16="http://schemas.microsoft.com/office/drawing/2014/main" id="{80BDE0D5-676D-3183-6EA5-B7AB48EF18EE}"/>
              </a:ext>
            </a:extLst>
          </p:cNvPr>
          <p:cNvSpPr>
            <a:spLocks noGrp="1"/>
          </p:cNvSpPr>
          <p:nvPr>
            <p:ph type="title"/>
          </p:nvPr>
        </p:nvSpPr>
        <p:spPr/>
        <p:txBody>
          <a:bodyPr/>
          <a:lstStyle/>
          <a:p>
            <a:r>
              <a:rPr lang="en-DE"/>
              <a:t>Inhalte dieser Folge</a:t>
            </a:r>
          </a:p>
        </p:txBody>
      </p:sp>
      <p:sp>
        <p:nvSpPr>
          <p:cNvPr id="21" name="Text Placeholder 20">
            <a:extLst>
              <a:ext uri="{FF2B5EF4-FFF2-40B4-BE49-F238E27FC236}">
                <a16:creationId xmlns:a16="http://schemas.microsoft.com/office/drawing/2014/main" id="{80C8B6D1-1CB1-8201-89B9-AEC952202973}"/>
              </a:ext>
            </a:extLst>
          </p:cNvPr>
          <p:cNvSpPr>
            <a:spLocks noGrp="1"/>
          </p:cNvSpPr>
          <p:nvPr>
            <p:ph type="body" sz="quarter" idx="12"/>
          </p:nvPr>
        </p:nvSpPr>
        <p:spPr/>
        <p:txBody>
          <a:bodyPr/>
          <a:lstStyle/>
          <a:p>
            <a:r>
              <a:rPr lang="en-DE"/>
              <a:t>Agenda</a:t>
            </a:r>
          </a:p>
        </p:txBody>
      </p:sp>
      <p:sp>
        <p:nvSpPr>
          <p:cNvPr id="22" name="Rounded Rectangle 21">
            <a:extLst>
              <a:ext uri="{FF2B5EF4-FFF2-40B4-BE49-F238E27FC236}">
                <a16:creationId xmlns:a16="http://schemas.microsoft.com/office/drawing/2014/main" id="{145244FB-D349-2341-0608-D8ED0109A1B2}"/>
              </a:ext>
            </a:extLst>
          </p:cNvPr>
          <p:cNvSpPr/>
          <p:nvPr/>
        </p:nvSpPr>
        <p:spPr>
          <a:xfrm>
            <a:off x="4695447" y="1548596"/>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pPr marL="450850" indent="-450850">
              <a:buAutoNum type="arabicPlain"/>
            </a:pPr>
            <a:r>
              <a:rPr lang="de-DE" sz="1400">
                <a:solidFill>
                  <a:schemeClr val="accent3"/>
                </a:solidFill>
                <a:latin typeface="+mj-lt"/>
                <a:ea typeface="Helvetica Neue Light" panose="02000403000000020004" pitchFamily="2" charset="0"/>
                <a:cs typeface="Helvetica Neue Medium" panose="02000503000000020004" pitchFamily="2" charset="0"/>
              </a:rPr>
              <a:t>Einführung in S2 Arbeitskräfte der Wertschöpfungskette, </a:t>
            </a:r>
            <a:br>
              <a:rPr lang="de-DE" sz="1400">
                <a:solidFill>
                  <a:schemeClr val="accent3"/>
                </a:solidFill>
                <a:latin typeface="+mj-lt"/>
                <a:ea typeface="Helvetica Neue Light" panose="02000403000000020004" pitchFamily="2" charset="0"/>
                <a:cs typeface="Helvetica Neue Medium" panose="02000503000000020004" pitchFamily="2" charset="0"/>
              </a:rPr>
            </a:br>
            <a:r>
              <a:rPr lang="de-DE" sz="1400">
                <a:solidFill>
                  <a:schemeClr val="accent3"/>
                </a:solidFill>
                <a:latin typeface="+mj-lt"/>
                <a:ea typeface="Helvetica Neue Light" panose="02000403000000020004" pitchFamily="2" charset="0"/>
                <a:cs typeface="Helvetica Neue Medium" panose="02000503000000020004" pitchFamily="2" charset="0"/>
              </a:rPr>
              <a:t>S3 betroffene Gemeinschaften &amp; </a:t>
            </a:r>
            <a:r>
              <a:rPr lang="de-DE" sz="1400">
                <a:solidFill>
                  <a:schemeClr val="accent3"/>
                </a:solidFill>
                <a:effectLst/>
                <a:latin typeface="+mj-lt"/>
                <a:ea typeface="Helvetica Neue Light" panose="02000403000000020004" pitchFamily="2" charset="0"/>
                <a:cs typeface="Helvetica Neue Medium" panose="02000503000000020004" pitchFamily="2" charset="0"/>
              </a:rPr>
              <a:t>S4 Verbraucher und Endnutzer</a:t>
            </a:r>
          </a:p>
        </p:txBody>
      </p:sp>
      <p:sp>
        <p:nvSpPr>
          <p:cNvPr id="23" name="Rounded Rectangle 22">
            <a:extLst>
              <a:ext uri="{FF2B5EF4-FFF2-40B4-BE49-F238E27FC236}">
                <a16:creationId xmlns:a16="http://schemas.microsoft.com/office/drawing/2014/main" id="{14A63C35-F43E-F459-AED1-BD9DC0ADA190}"/>
              </a:ext>
            </a:extLst>
          </p:cNvPr>
          <p:cNvSpPr/>
          <p:nvPr/>
        </p:nvSpPr>
        <p:spPr>
          <a:xfrm>
            <a:off x="4695447" y="2182475"/>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2</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S2 – Arbeitskräfte der Wertschöpfungskette</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sp>
        <p:nvSpPr>
          <p:cNvPr id="25" name="Rounded Rectangle 24">
            <a:extLst>
              <a:ext uri="{FF2B5EF4-FFF2-40B4-BE49-F238E27FC236}">
                <a16:creationId xmlns:a16="http://schemas.microsoft.com/office/drawing/2014/main" id="{2844FA59-CF33-2D06-7C31-B94417339A1D}"/>
              </a:ext>
            </a:extLst>
          </p:cNvPr>
          <p:cNvSpPr/>
          <p:nvPr/>
        </p:nvSpPr>
        <p:spPr>
          <a:xfrm>
            <a:off x="4695447" y="2816354"/>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3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S3 – Betroffene Gemeinschaften</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28" name="Straight Connector 27">
            <a:extLst>
              <a:ext uri="{FF2B5EF4-FFF2-40B4-BE49-F238E27FC236}">
                <a16:creationId xmlns:a16="http://schemas.microsoft.com/office/drawing/2014/main" id="{59287FF4-D158-8AF4-D5EE-EC9266B2B4E4}"/>
              </a:ext>
            </a:extLst>
          </p:cNvPr>
          <p:cNvCxnSpPr>
            <a:cxnSpLocks/>
          </p:cNvCxnSpPr>
          <p:nvPr/>
        </p:nvCxnSpPr>
        <p:spPr>
          <a:xfrm>
            <a:off x="4695447" y="2103552"/>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C3587112-0222-42A2-8476-7F2BB6544DD6}"/>
              </a:ext>
            </a:extLst>
          </p:cNvPr>
          <p:cNvCxnSpPr>
            <a:cxnSpLocks/>
          </p:cNvCxnSpPr>
          <p:nvPr/>
        </p:nvCxnSpPr>
        <p:spPr>
          <a:xfrm>
            <a:off x="4695447" y="2737431"/>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4A84F6BA-793B-34C2-D57B-AF7913A78D22}"/>
              </a:ext>
            </a:extLst>
          </p:cNvPr>
          <p:cNvCxnSpPr>
            <a:cxnSpLocks/>
          </p:cNvCxnSpPr>
          <p:nvPr/>
        </p:nvCxnSpPr>
        <p:spPr>
          <a:xfrm>
            <a:off x="4695447" y="3371310"/>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E589E92F-CA78-96FD-C728-0BE0386CBBF3}"/>
              </a:ext>
            </a:extLst>
          </p:cNvPr>
          <p:cNvSpPr/>
          <p:nvPr/>
        </p:nvSpPr>
        <p:spPr>
          <a:xfrm>
            <a:off x="4695447" y="4084112"/>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accent4"/>
                </a:solidFill>
                <a:effectLst/>
                <a:latin typeface="+mj-lt"/>
                <a:ea typeface="Helvetica Neue Light" panose="02000403000000020004" pitchFamily="2" charset="0"/>
                <a:cs typeface="Helvetica Neue Medium" panose="02000503000000020004" pitchFamily="2" charset="0"/>
              </a:rPr>
              <a:t>5		Zusammenfassung &amp; </a:t>
            </a:r>
            <a:r>
              <a:rPr lang="de-DE" sz="1400">
                <a:solidFill>
                  <a:schemeClr val="accent4"/>
                </a:solidFill>
                <a:latin typeface="+mj-lt"/>
                <a:ea typeface="Helvetica Neue Light" panose="02000403000000020004" pitchFamily="2" charset="0"/>
                <a:cs typeface="Helvetica Neue Medium" panose="02000503000000020004" pitchFamily="2" charset="0"/>
              </a:rPr>
              <a:t>Ausblick</a:t>
            </a:r>
            <a:endParaRPr lang="de-DE" sz="1400">
              <a:solidFill>
                <a:schemeClr val="accent4"/>
              </a:solidFill>
              <a:highlight>
                <a:srgbClr val="FF00FF"/>
              </a:highlight>
              <a:latin typeface="+mj-lt"/>
              <a:ea typeface="Helvetica Neue Light" panose="02000403000000020004" pitchFamily="2" charset="0"/>
              <a:cs typeface="Helvetica Neue Medium" panose="02000503000000020004" pitchFamily="2" charset="0"/>
            </a:endParaRPr>
          </a:p>
        </p:txBody>
      </p:sp>
      <p:cxnSp>
        <p:nvCxnSpPr>
          <p:cNvPr id="3" name="Straight Connector 29">
            <a:extLst>
              <a:ext uri="{FF2B5EF4-FFF2-40B4-BE49-F238E27FC236}">
                <a16:creationId xmlns:a16="http://schemas.microsoft.com/office/drawing/2014/main" id="{078B829E-3840-BA3B-7D67-7147297AB91E}"/>
              </a:ext>
            </a:extLst>
          </p:cNvPr>
          <p:cNvCxnSpPr>
            <a:cxnSpLocks/>
          </p:cNvCxnSpPr>
          <p:nvPr/>
        </p:nvCxnSpPr>
        <p:spPr>
          <a:xfrm>
            <a:off x="4695447" y="4005189"/>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4" name="Rounded Rectangle 5">
            <a:extLst>
              <a:ext uri="{FF2B5EF4-FFF2-40B4-BE49-F238E27FC236}">
                <a16:creationId xmlns:a16="http://schemas.microsoft.com/office/drawing/2014/main" id="{40563648-C7F5-71D0-322F-A955E6D4B483}"/>
              </a:ext>
            </a:extLst>
          </p:cNvPr>
          <p:cNvSpPr/>
          <p:nvPr/>
        </p:nvSpPr>
        <p:spPr>
          <a:xfrm>
            <a:off x="4695447" y="4717994"/>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6</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Fragen &amp; Antworten</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sp>
        <p:nvSpPr>
          <p:cNvPr id="7" name="Rounded Rectangle 24">
            <a:extLst>
              <a:ext uri="{FF2B5EF4-FFF2-40B4-BE49-F238E27FC236}">
                <a16:creationId xmlns:a16="http://schemas.microsoft.com/office/drawing/2014/main" id="{41D9963F-3944-4EF1-4192-DFAED0F25832}"/>
              </a:ext>
            </a:extLst>
          </p:cNvPr>
          <p:cNvSpPr/>
          <p:nvPr/>
        </p:nvSpPr>
        <p:spPr>
          <a:xfrm>
            <a:off x="4695447" y="3450233"/>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4</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S4 – Verbraucher und Endnutzer </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8" name="Straight Connector 29">
            <a:extLst>
              <a:ext uri="{FF2B5EF4-FFF2-40B4-BE49-F238E27FC236}">
                <a16:creationId xmlns:a16="http://schemas.microsoft.com/office/drawing/2014/main" id="{4B8FB3A4-A72F-1CCC-8974-ED4A89FA3068}"/>
              </a:ext>
            </a:extLst>
          </p:cNvPr>
          <p:cNvCxnSpPr>
            <a:cxnSpLocks/>
          </p:cNvCxnSpPr>
          <p:nvPr/>
        </p:nvCxnSpPr>
        <p:spPr>
          <a:xfrm>
            <a:off x="4695447" y="4639068"/>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06003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93886-4880-BEA1-8BF2-48E7543962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4B23B7-C883-7D52-43D5-73FCAA2B753D}"/>
              </a:ext>
            </a:extLst>
          </p:cNvPr>
          <p:cNvSpPr>
            <a:spLocks noGrp="1"/>
          </p:cNvSpPr>
          <p:nvPr>
            <p:ph type="title"/>
          </p:nvPr>
        </p:nvSpPr>
        <p:spPr>
          <a:xfrm>
            <a:off x="615242" y="761575"/>
            <a:ext cx="11233547" cy="813600"/>
          </a:xfrm>
        </p:spPr>
        <p:txBody>
          <a:bodyPr/>
          <a:lstStyle/>
          <a:p>
            <a:r>
              <a:rPr lang="de-DE"/>
              <a:t>Zusammenfassung und hilfreiche Ressourcen</a:t>
            </a:r>
          </a:p>
        </p:txBody>
      </p:sp>
      <p:sp>
        <p:nvSpPr>
          <p:cNvPr id="4" name="Text Placeholder 3">
            <a:extLst>
              <a:ext uri="{FF2B5EF4-FFF2-40B4-BE49-F238E27FC236}">
                <a16:creationId xmlns:a16="http://schemas.microsoft.com/office/drawing/2014/main" id="{DA47FF15-987D-04C7-D9DA-34A0F3924538}"/>
              </a:ext>
            </a:extLst>
          </p:cNvPr>
          <p:cNvSpPr>
            <a:spLocks noGrp="1"/>
          </p:cNvSpPr>
          <p:nvPr>
            <p:ph type="body" sz="quarter" idx="12"/>
          </p:nvPr>
        </p:nvSpPr>
        <p:spPr/>
        <p:txBody>
          <a:bodyPr/>
          <a:lstStyle/>
          <a:p>
            <a:r>
              <a:rPr lang="de-DE"/>
              <a:t>Zusammenfassung &amp; Ausblick</a:t>
            </a:r>
          </a:p>
        </p:txBody>
      </p:sp>
      <p:sp>
        <p:nvSpPr>
          <p:cNvPr id="79" name="Slide Number Placeholder 1">
            <a:extLst>
              <a:ext uri="{FF2B5EF4-FFF2-40B4-BE49-F238E27FC236}">
                <a16:creationId xmlns:a16="http://schemas.microsoft.com/office/drawing/2014/main" id="{8DBD453E-0029-A015-3674-08CBD2A38CAF}"/>
              </a:ext>
            </a:extLst>
          </p:cNvPr>
          <p:cNvSpPr txBox="1">
            <a:spLocks/>
          </p:cNvSpPr>
          <p:nvPr/>
        </p:nvSpPr>
        <p:spPr>
          <a:xfrm>
            <a:off x="11232713" y="6299883"/>
            <a:ext cx="619292" cy="365125"/>
          </a:xfrm>
          <a:prstGeom prst="rect">
            <a:avLst/>
          </a:prstGeom>
        </p:spPr>
        <p:txBody>
          <a:bodyPr vert="horz" lIns="0" tIns="0" rIns="0" bIns="0" rtlCol="0" anchor="ctr">
            <a:noAutofit/>
          </a:bodyPr>
          <a:lstStyle>
            <a:defPPr>
              <a:defRPr lang="en-US"/>
            </a:defPPr>
            <a:lvl1pPr marL="0" algn="r" defTabSz="228589" rtl="0" eaLnBrk="1" latinLnBrk="0" hangingPunct="1">
              <a:defRPr sz="650" kern="1200">
                <a:solidFill>
                  <a:schemeClr val="tx1"/>
                </a:solidFill>
                <a:latin typeface="+mn-lt"/>
                <a:ea typeface="+mn-ea"/>
                <a:cs typeface="+mn-cs"/>
              </a:defRPr>
            </a:lvl1pPr>
            <a:lvl2pPr marL="228589" algn="l" defTabSz="228589" rtl="0" eaLnBrk="1" latinLnBrk="0" hangingPunct="1">
              <a:defRPr sz="900" kern="1200">
                <a:solidFill>
                  <a:schemeClr val="tx1"/>
                </a:solidFill>
                <a:latin typeface="+mn-lt"/>
                <a:ea typeface="+mn-ea"/>
                <a:cs typeface="+mn-cs"/>
              </a:defRPr>
            </a:lvl2pPr>
            <a:lvl3pPr marL="457177" algn="l" defTabSz="228589" rtl="0" eaLnBrk="1" latinLnBrk="0" hangingPunct="1">
              <a:defRPr sz="900" kern="1200">
                <a:solidFill>
                  <a:schemeClr val="tx1"/>
                </a:solidFill>
                <a:latin typeface="+mn-lt"/>
                <a:ea typeface="+mn-ea"/>
                <a:cs typeface="+mn-cs"/>
              </a:defRPr>
            </a:lvl3pPr>
            <a:lvl4pPr marL="685766" algn="l" defTabSz="228589" rtl="0" eaLnBrk="1" latinLnBrk="0" hangingPunct="1">
              <a:defRPr sz="900" kern="1200">
                <a:solidFill>
                  <a:schemeClr val="tx1"/>
                </a:solidFill>
                <a:latin typeface="+mn-lt"/>
                <a:ea typeface="+mn-ea"/>
                <a:cs typeface="+mn-cs"/>
              </a:defRPr>
            </a:lvl4pPr>
            <a:lvl5pPr marL="914355" algn="l" defTabSz="228589" rtl="0" eaLnBrk="1" latinLnBrk="0" hangingPunct="1">
              <a:defRPr sz="900" kern="1200">
                <a:solidFill>
                  <a:schemeClr val="tx1"/>
                </a:solidFill>
                <a:latin typeface="+mn-lt"/>
                <a:ea typeface="+mn-ea"/>
                <a:cs typeface="+mn-cs"/>
              </a:defRPr>
            </a:lvl5pPr>
            <a:lvl6pPr marL="1142943" algn="l" defTabSz="228589" rtl="0" eaLnBrk="1" latinLnBrk="0" hangingPunct="1">
              <a:defRPr sz="900" kern="1200">
                <a:solidFill>
                  <a:schemeClr val="tx1"/>
                </a:solidFill>
                <a:latin typeface="+mn-lt"/>
                <a:ea typeface="+mn-ea"/>
                <a:cs typeface="+mn-cs"/>
              </a:defRPr>
            </a:lvl6pPr>
            <a:lvl7pPr marL="1371532" algn="l" defTabSz="228589" rtl="0" eaLnBrk="1" latinLnBrk="0" hangingPunct="1">
              <a:defRPr sz="900" kern="1200">
                <a:solidFill>
                  <a:schemeClr val="tx1"/>
                </a:solidFill>
                <a:latin typeface="+mn-lt"/>
                <a:ea typeface="+mn-ea"/>
                <a:cs typeface="+mn-cs"/>
              </a:defRPr>
            </a:lvl7pPr>
            <a:lvl8pPr marL="1600120" algn="l" defTabSz="228589" rtl="0" eaLnBrk="1" latinLnBrk="0" hangingPunct="1">
              <a:defRPr sz="900" kern="1200">
                <a:solidFill>
                  <a:schemeClr val="tx1"/>
                </a:solidFill>
                <a:latin typeface="+mn-lt"/>
                <a:ea typeface="+mn-ea"/>
                <a:cs typeface="+mn-cs"/>
              </a:defRPr>
            </a:lvl8pPr>
            <a:lvl9pPr marL="1828709" algn="l" defTabSz="228589" rtl="0" eaLnBrk="1" latinLnBrk="0" hangingPunct="1">
              <a:defRPr sz="900" kern="1200">
                <a:solidFill>
                  <a:schemeClr val="tx1"/>
                </a:solidFill>
                <a:latin typeface="+mn-lt"/>
                <a:ea typeface="+mn-ea"/>
                <a:cs typeface="+mn-cs"/>
              </a:defRPr>
            </a:lvl9pPr>
          </a:lstStyle>
          <a:p>
            <a:fld id="{5237CC50-559B-734E-9989-0D093A8E99B9}" type="slidenum">
              <a:rPr lang="en-US" smtClean="0"/>
              <a:pPr/>
              <a:t>32</a:t>
            </a:fld>
            <a:endParaRPr lang="en-US"/>
          </a:p>
        </p:txBody>
      </p:sp>
      <p:sp>
        <p:nvSpPr>
          <p:cNvPr id="9" name="Rechteck 6">
            <a:extLst>
              <a:ext uri="{FF2B5EF4-FFF2-40B4-BE49-F238E27FC236}">
                <a16:creationId xmlns:a16="http://schemas.microsoft.com/office/drawing/2014/main" id="{7BD8DEED-1F1B-1A7B-F405-1DEF2A328EFE}"/>
              </a:ext>
            </a:extLst>
          </p:cNvPr>
          <p:cNvSpPr/>
          <p:nvPr/>
        </p:nvSpPr>
        <p:spPr>
          <a:xfrm>
            <a:off x="615243" y="1575175"/>
            <a:ext cx="2534742" cy="123080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indent="0" defTabSz="228600" rtl="0" eaLnBrk="1" fontAlgn="auto" latinLnBrk="0" hangingPunct="1">
              <a:lnSpc>
                <a:spcPct val="100000"/>
              </a:lnSpc>
              <a:spcBef>
                <a:spcPts val="0"/>
              </a:spcBef>
              <a:spcAft>
                <a:spcPts val="0"/>
              </a:spcAft>
              <a:buClrTx/>
              <a:buSzTx/>
              <a:buFontTx/>
              <a:buNone/>
              <a:tabLst/>
            </a:pPr>
            <a:r>
              <a:rPr lang="de-DE" sz="1200" spc="-25">
                <a:solidFill>
                  <a:schemeClr val="bg1"/>
                </a:solidFill>
                <a:latin typeface="Inter Light" panose="020F0502020204030204"/>
                <a:cs typeface="Bai Jamjuree" pitchFamily="2" charset="-34"/>
              </a:rPr>
              <a:t>Daten-</a:t>
            </a:r>
            <a:br>
              <a:rPr lang="de-DE" sz="1200" spc="-25">
                <a:solidFill>
                  <a:schemeClr val="bg1"/>
                </a:solidFill>
                <a:latin typeface="Inter Light" panose="020F0502020204030204"/>
                <a:cs typeface="Bai Jamjuree" pitchFamily="2" charset="-34"/>
              </a:rPr>
            </a:br>
            <a:r>
              <a:rPr lang="de-DE" sz="1200" spc="-25">
                <a:solidFill>
                  <a:schemeClr val="bg1"/>
                </a:solidFill>
                <a:latin typeface="Inter Light" panose="020F0502020204030204"/>
                <a:cs typeface="Bai Jamjuree" pitchFamily="2" charset="-34"/>
              </a:rPr>
              <a:t>punkte</a:t>
            </a:r>
            <a:endParaRPr kumimoji="0" lang="de-DE" sz="1200" b="0" i="0" u="none" strike="noStrike" kern="1200" cap="none" spc="-25" normalizeH="0" baseline="0" noProof="0">
              <a:ln>
                <a:noFill/>
              </a:ln>
              <a:solidFill>
                <a:schemeClr val="bg1"/>
              </a:solidFill>
              <a:effectLst/>
              <a:uLnTx/>
              <a:uFillTx/>
              <a:latin typeface="Inter Light" panose="020F0502020204030204"/>
              <a:ea typeface="+mn-ea"/>
              <a:cs typeface="Bai Jamjuree" pitchFamily="2" charset="-34"/>
            </a:endParaRPr>
          </a:p>
        </p:txBody>
      </p:sp>
      <p:sp>
        <p:nvSpPr>
          <p:cNvPr id="10" name="Rechteck 6">
            <a:extLst>
              <a:ext uri="{FF2B5EF4-FFF2-40B4-BE49-F238E27FC236}">
                <a16:creationId xmlns:a16="http://schemas.microsoft.com/office/drawing/2014/main" id="{A1229EA4-69F0-2EC2-6689-D6D653FE131D}"/>
              </a:ext>
            </a:extLst>
          </p:cNvPr>
          <p:cNvSpPr/>
          <p:nvPr/>
        </p:nvSpPr>
        <p:spPr>
          <a:xfrm>
            <a:off x="1608323" y="1575175"/>
            <a:ext cx="9968434" cy="123080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defTabSz="228600">
              <a:spcAft>
                <a:spcPts val="600"/>
              </a:spcAft>
              <a:buFont typeface="Arial" panose="020B0604020202020204" pitchFamily="34" charset="0"/>
              <a:buChar char="•"/>
            </a:pPr>
            <a:r>
              <a:rPr lang="de-DE" sz="1100" spc="-25">
                <a:solidFill>
                  <a:schemeClr val="tx1"/>
                </a:solidFill>
                <a:latin typeface="Inter Light" panose="020F0502020204030204"/>
                <a:cs typeface="Bai Jamjuree" pitchFamily="2" charset="-34"/>
              </a:rPr>
              <a:t>S2, S3 und S4 enthalten jeweils spezifische SBM-3-Datenpunkte, es gibt jedoch keine zusätzlichen SBM-2, IRO- oder GOV-Datenpunkte (ESRS 2)</a:t>
            </a:r>
          </a:p>
          <a:p>
            <a:pPr marL="171450" indent="-171450" defTabSz="228600">
              <a:spcAft>
                <a:spcPts val="600"/>
              </a:spcAft>
              <a:buFont typeface="Arial" panose="020B0604020202020204" pitchFamily="34" charset="0"/>
              <a:buChar char="•"/>
            </a:pPr>
            <a:r>
              <a:rPr lang="de-DE" sz="1100" spc="-25">
                <a:solidFill>
                  <a:schemeClr val="tx1"/>
                </a:solidFill>
                <a:latin typeface="Inter Light" panose="020F0502020204030204"/>
                <a:cs typeface="Bai Jamjuree" pitchFamily="2" charset="-34"/>
              </a:rPr>
              <a:t>Alle drei Standards sind </a:t>
            </a:r>
            <a:r>
              <a:rPr kumimoji="0" lang="de-DE" sz="1100" b="0" i="0" u="none" strike="noStrike" kern="1200" cap="none" spc="-25" normalizeH="0" noProof="0">
                <a:ln>
                  <a:noFill/>
                </a:ln>
                <a:solidFill>
                  <a:schemeClr val="tx1"/>
                </a:solidFill>
                <a:effectLst/>
                <a:uLnTx/>
                <a:uFillTx/>
                <a:latin typeface="Inter Light" panose="020F0502020204030204"/>
                <a:ea typeface="+mn-ea"/>
                <a:cs typeface="Bai Jamjuree" pitchFamily="2" charset="-34"/>
              </a:rPr>
              <a:t>für Unternehmen </a:t>
            </a:r>
            <a:r>
              <a:rPr lang="de-DE" sz="1100" spc="-25">
                <a:solidFill>
                  <a:schemeClr val="tx1"/>
                </a:solidFill>
                <a:latin typeface="Inter Light" panose="020F0502020204030204"/>
                <a:cs typeface="Bai Jamjuree" pitchFamily="2" charset="-34"/>
              </a:rPr>
              <a:t>≤ 750 Mitarbeiter in den ersten zwei Jahren nicht berichtspflichtig (sprich erst ab dem 3. Jahr berichtspflichtig)</a:t>
            </a:r>
          </a:p>
          <a:p>
            <a:pPr marL="171450" indent="-171450" defTabSz="228600">
              <a:spcAft>
                <a:spcPts val="600"/>
              </a:spcAft>
              <a:buFont typeface="Arial" panose="020B0604020202020204" pitchFamily="34" charset="0"/>
              <a:buChar char="•"/>
            </a:pPr>
            <a:r>
              <a:rPr lang="de-DE" sz="1100" spc="-25">
                <a:solidFill>
                  <a:schemeClr val="tx1"/>
                </a:solidFill>
                <a:latin typeface="Inter Light" panose="020F0502020204030204"/>
                <a:cs typeface="Bai Jamjuree" pitchFamily="2" charset="-34"/>
              </a:rPr>
              <a:t>Anzahl der Datenpunkte: S2 = 71, S3 = 69, S4 = 69</a:t>
            </a:r>
          </a:p>
        </p:txBody>
      </p:sp>
      <p:sp>
        <p:nvSpPr>
          <p:cNvPr id="11" name="Rechteck 6">
            <a:extLst>
              <a:ext uri="{FF2B5EF4-FFF2-40B4-BE49-F238E27FC236}">
                <a16:creationId xmlns:a16="http://schemas.microsoft.com/office/drawing/2014/main" id="{464DCC4D-74A8-4F94-88B8-94E74F543D1D}"/>
              </a:ext>
            </a:extLst>
          </p:cNvPr>
          <p:cNvSpPr/>
          <p:nvPr/>
        </p:nvSpPr>
        <p:spPr>
          <a:xfrm>
            <a:off x="615243" y="3056427"/>
            <a:ext cx="2534742" cy="123080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indent="0" defTabSz="228600" rtl="0" eaLnBrk="1" fontAlgn="auto" latinLnBrk="0" hangingPunct="1">
              <a:lnSpc>
                <a:spcPct val="100000"/>
              </a:lnSpc>
              <a:spcBef>
                <a:spcPts val="0"/>
              </a:spcBef>
              <a:spcAft>
                <a:spcPts val="0"/>
              </a:spcAft>
              <a:buClrTx/>
              <a:buSzTx/>
              <a:buFontTx/>
              <a:buNone/>
              <a:tabLst/>
            </a:pPr>
            <a:r>
              <a:rPr lang="de-DE" sz="1200" spc="-50">
                <a:solidFill>
                  <a:schemeClr val="bg1"/>
                </a:solidFill>
                <a:latin typeface="Inter Light" panose="020F0502020204030204"/>
                <a:cs typeface="Bai Jamjuree" pitchFamily="2" charset="-34"/>
              </a:rPr>
              <a:t>Definitionen</a:t>
            </a:r>
            <a:endParaRPr kumimoji="0" lang="de-DE" sz="1200" b="0" i="0" u="none" strike="noStrike" kern="1200" cap="none" spc="-50" normalizeH="0" noProof="0">
              <a:ln>
                <a:noFill/>
              </a:ln>
              <a:solidFill>
                <a:schemeClr val="bg1"/>
              </a:solidFill>
              <a:effectLst/>
              <a:uLnTx/>
              <a:uFillTx/>
              <a:latin typeface="Inter Light" panose="020F0502020204030204"/>
              <a:ea typeface="+mn-ea"/>
              <a:cs typeface="Bai Jamjuree" pitchFamily="2" charset="-34"/>
            </a:endParaRPr>
          </a:p>
        </p:txBody>
      </p:sp>
      <p:sp>
        <p:nvSpPr>
          <p:cNvPr id="18" name="Rechteck 6">
            <a:extLst>
              <a:ext uri="{FF2B5EF4-FFF2-40B4-BE49-F238E27FC236}">
                <a16:creationId xmlns:a16="http://schemas.microsoft.com/office/drawing/2014/main" id="{D16719B9-5591-CC54-020D-C0A56A3F35A0}"/>
              </a:ext>
            </a:extLst>
          </p:cNvPr>
          <p:cNvSpPr/>
          <p:nvPr/>
        </p:nvSpPr>
        <p:spPr>
          <a:xfrm>
            <a:off x="1608323" y="3056427"/>
            <a:ext cx="9968434" cy="123080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defTabSz="228600">
              <a:spcAft>
                <a:spcPts val="600"/>
              </a:spcAft>
            </a:pPr>
            <a:r>
              <a:rPr lang="de-DE" sz="1100" spc="-25">
                <a:solidFill>
                  <a:schemeClr val="tx1"/>
                </a:solidFill>
                <a:latin typeface="Inter Light" panose="020F0502020204030204"/>
                <a:cs typeface="Bai Jamjuree" pitchFamily="2" charset="-34"/>
              </a:rPr>
              <a:t>Achtung bei B2B Geschäftsmodellen: Mitarbeitende bei Geschäftskunden zählen laut ESRS eigentlich zu S2 – Arbeitskräfte der Wertschöpfungskette,</a:t>
            </a:r>
            <a:br>
              <a:rPr lang="de-DE" sz="1100" spc="-25">
                <a:solidFill>
                  <a:schemeClr val="tx1"/>
                </a:solidFill>
                <a:latin typeface="Inter Light" panose="020F0502020204030204"/>
                <a:cs typeface="Bai Jamjuree" pitchFamily="2" charset="-34"/>
              </a:rPr>
            </a:br>
            <a:r>
              <a:rPr lang="de-DE" sz="1100" spc="-25">
                <a:solidFill>
                  <a:schemeClr val="tx1"/>
                </a:solidFill>
                <a:latin typeface="Inter Light" panose="020F0502020204030204"/>
                <a:cs typeface="Bai Jamjuree" pitchFamily="2" charset="-34"/>
              </a:rPr>
              <a:t>dies wird jedoch in der Praxis nicht einheitlich gehandhabt. Im Zweifel mit Wirtschaftsprüfer besprechen</a:t>
            </a:r>
          </a:p>
        </p:txBody>
      </p:sp>
      <p:sp>
        <p:nvSpPr>
          <p:cNvPr id="19" name="Rechteck 6">
            <a:extLst>
              <a:ext uri="{FF2B5EF4-FFF2-40B4-BE49-F238E27FC236}">
                <a16:creationId xmlns:a16="http://schemas.microsoft.com/office/drawing/2014/main" id="{6DB8EADB-F6F2-B832-0334-0310BB1119D8}"/>
              </a:ext>
            </a:extLst>
          </p:cNvPr>
          <p:cNvSpPr/>
          <p:nvPr/>
        </p:nvSpPr>
        <p:spPr>
          <a:xfrm>
            <a:off x="615243" y="4537679"/>
            <a:ext cx="2534742" cy="123080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indent="0" defTabSz="228600" rtl="0" eaLnBrk="1" fontAlgn="auto" latinLnBrk="0" hangingPunct="1">
              <a:lnSpc>
                <a:spcPct val="100000"/>
              </a:lnSpc>
              <a:spcBef>
                <a:spcPts val="0"/>
              </a:spcBef>
              <a:spcAft>
                <a:spcPts val="0"/>
              </a:spcAft>
              <a:buClrTx/>
              <a:buSzTx/>
              <a:buFontTx/>
              <a:buNone/>
              <a:tabLst/>
            </a:pPr>
            <a:r>
              <a:rPr lang="de-DE" sz="1200" spc="-50">
                <a:solidFill>
                  <a:schemeClr val="bg1"/>
                </a:solidFill>
                <a:latin typeface="Inter Light" panose="020F0502020204030204"/>
                <a:cs typeface="Bai Jamjuree" pitchFamily="2" charset="-34"/>
              </a:rPr>
              <a:t>Hilfreiche</a:t>
            </a:r>
            <a:br>
              <a:rPr lang="de-DE" sz="1200" spc="-50">
                <a:solidFill>
                  <a:schemeClr val="bg1"/>
                </a:solidFill>
                <a:latin typeface="Inter Light" panose="020F0502020204030204"/>
                <a:cs typeface="Bai Jamjuree" pitchFamily="2" charset="-34"/>
              </a:rPr>
            </a:br>
            <a:r>
              <a:rPr lang="de-DE" sz="1200" spc="-50">
                <a:solidFill>
                  <a:schemeClr val="bg1"/>
                </a:solidFill>
                <a:latin typeface="Inter Light" panose="020F0502020204030204"/>
                <a:cs typeface="Bai Jamjuree" pitchFamily="2" charset="-34"/>
              </a:rPr>
              <a:t>Ressourcen</a:t>
            </a:r>
            <a:endParaRPr kumimoji="0" lang="de-DE" sz="1200" b="0" i="0" u="none" strike="noStrike" kern="1200" cap="none" spc="-50" normalizeH="0" noProof="0">
              <a:ln>
                <a:noFill/>
              </a:ln>
              <a:solidFill>
                <a:schemeClr val="bg1"/>
              </a:solidFill>
              <a:effectLst/>
              <a:uLnTx/>
              <a:uFillTx/>
              <a:latin typeface="Inter Light" panose="020F0502020204030204"/>
              <a:cs typeface="Bai Jamjuree" pitchFamily="2" charset="-34"/>
            </a:endParaRPr>
          </a:p>
        </p:txBody>
      </p:sp>
      <p:sp>
        <p:nvSpPr>
          <p:cNvPr id="20" name="Rechteck 6">
            <a:extLst>
              <a:ext uri="{FF2B5EF4-FFF2-40B4-BE49-F238E27FC236}">
                <a16:creationId xmlns:a16="http://schemas.microsoft.com/office/drawing/2014/main" id="{CDC627B0-8049-E074-CB44-6895D89BDA7F}"/>
              </a:ext>
            </a:extLst>
          </p:cNvPr>
          <p:cNvSpPr/>
          <p:nvPr/>
        </p:nvSpPr>
        <p:spPr>
          <a:xfrm>
            <a:off x="1608323" y="4537679"/>
            <a:ext cx="2576766" cy="123080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28600">
              <a:spcAft>
                <a:spcPts val="600"/>
              </a:spcAft>
            </a:pPr>
            <a:r>
              <a:rPr kumimoji="0" lang="de-DE" sz="1100" b="0" i="0" u="none" strike="noStrike" kern="1200" cap="none" spc="-25" normalizeH="0" baseline="0" noProof="0">
                <a:ln>
                  <a:noFill/>
                </a:ln>
                <a:solidFill>
                  <a:schemeClr val="tx1"/>
                </a:solidFill>
                <a:effectLst/>
                <a:uLnTx/>
                <a:uFillTx/>
                <a:latin typeface="Inter Light" panose="020F0502020204030204"/>
                <a:ea typeface="+mn-ea"/>
                <a:cs typeface="Bai Jamjuree" pitchFamily="2" charset="-34"/>
              </a:rPr>
              <a:t>Die</a:t>
            </a:r>
            <a:r>
              <a:rPr kumimoji="0" lang="de-DE" sz="1100" b="0" i="0" u="none" strike="noStrike" kern="1200" cap="none" spc="-25" normalizeH="0" noProof="0">
                <a:ln>
                  <a:noFill/>
                </a:ln>
                <a:solidFill>
                  <a:schemeClr val="tx1"/>
                </a:solidFill>
                <a:effectLst/>
                <a:uLnTx/>
                <a:uFillTx/>
                <a:latin typeface="Inter Light" panose="020F0502020204030204"/>
                <a:ea typeface="+mn-ea"/>
                <a:cs typeface="Bai Jamjuree" pitchFamily="2" charset="-34"/>
              </a:rPr>
              <a:t> </a:t>
            </a:r>
            <a:r>
              <a:rPr kumimoji="0" lang="de-DE" sz="1100" b="0" i="0" u="none" strike="noStrike" kern="1200" cap="none" spc="-25" normalizeH="0" noProof="0">
                <a:ln>
                  <a:noFill/>
                </a:ln>
                <a:solidFill>
                  <a:schemeClr val="tx1"/>
                </a:solidFill>
                <a:effectLst/>
                <a:uLnTx/>
                <a:uFillTx/>
                <a:latin typeface="Inter Light" panose="020F0502020204030204"/>
                <a:ea typeface="+mn-ea"/>
                <a:cs typeface="Bai Jamjuree" pitchFamily="2" charset="-34"/>
                <a:hlinkClick r:id="rId3"/>
              </a:rPr>
              <a:t>offiziellen FAQ der EFRAG </a:t>
            </a:r>
            <a:r>
              <a:rPr kumimoji="0" lang="de-DE" sz="1100" b="0" i="0" u="none" strike="noStrike" kern="1200" cap="none" spc="-25" normalizeH="0" noProof="0">
                <a:ln>
                  <a:noFill/>
                </a:ln>
                <a:solidFill>
                  <a:schemeClr val="tx1"/>
                </a:solidFill>
                <a:effectLst/>
                <a:uLnTx/>
                <a:uFillTx/>
                <a:latin typeface="Inter Light" panose="020F0502020204030204"/>
                <a:ea typeface="+mn-ea"/>
                <a:cs typeface="Bai Jamjuree" pitchFamily="2" charset="-34"/>
              </a:rPr>
              <a:t>beantworten Fragen zu den Datenpunkten in S2, S3 und S4</a:t>
            </a:r>
            <a:endParaRPr kumimoji="0" lang="de-DE" sz="1100" b="0" i="0" u="none" strike="noStrike" kern="1200" cap="none" spc="-50" normalizeH="0" noProof="0">
              <a:ln>
                <a:noFill/>
              </a:ln>
              <a:solidFill>
                <a:schemeClr val="tx1"/>
              </a:solidFill>
              <a:effectLst/>
              <a:uLnTx/>
              <a:uFillTx/>
              <a:latin typeface="Inter Light" panose="020F0502020204030204"/>
              <a:ea typeface="+mn-ea"/>
              <a:cs typeface="Bai Jamjuree" pitchFamily="2" charset="-34"/>
            </a:endParaRPr>
          </a:p>
        </p:txBody>
      </p:sp>
      <p:pic>
        <p:nvPicPr>
          <p:cNvPr id="23" name="Picture 22">
            <a:hlinkClick r:id="rId3"/>
            <a:extLst>
              <a:ext uri="{FF2B5EF4-FFF2-40B4-BE49-F238E27FC236}">
                <a16:creationId xmlns:a16="http://schemas.microsoft.com/office/drawing/2014/main" id="{82579068-587A-7C9A-6AC4-1AFF14836232}"/>
              </a:ext>
            </a:extLst>
          </p:cNvPr>
          <p:cNvPicPr>
            <a:picLocks noChangeAspect="1"/>
          </p:cNvPicPr>
          <p:nvPr/>
        </p:nvPicPr>
        <p:blipFill>
          <a:blip r:embed="rId4"/>
          <a:stretch>
            <a:fillRect/>
          </a:stretch>
        </p:blipFill>
        <p:spPr>
          <a:xfrm>
            <a:off x="4374577" y="4537679"/>
            <a:ext cx="1168161" cy="1643912"/>
          </a:xfrm>
          <a:prstGeom prst="rect">
            <a:avLst/>
          </a:prstGeom>
          <a:effectLst>
            <a:outerShdw blurRad="50800" dist="38100" dir="2700000" algn="tl" rotWithShape="0">
              <a:prstClr val="black">
                <a:alpha val="40000"/>
              </a:prstClr>
            </a:outerShdw>
          </a:effectLst>
        </p:spPr>
      </p:pic>
      <p:pic>
        <p:nvPicPr>
          <p:cNvPr id="13" name="Grafik 12" descr="Ein Bild, das Text, Reihe, Schrift, Screenshot enthält.&#10;&#10;KI-generierte Inhalte können fehlerhaft sein.">
            <a:extLst>
              <a:ext uri="{FF2B5EF4-FFF2-40B4-BE49-F238E27FC236}">
                <a16:creationId xmlns:a16="http://schemas.microsoft.com/office/drawing/2014/main" id="{9959C3D0-8B9B-801F-BF72-62124B4D11CC}"/>
              </a:ext>
            </a:extLst>
          </p:cNvPr>
          <p:cNvPicPr>
            <a:picLocks noChangeAspect="1"/>
          </p:cNvPicPr>
          <p:nvPr/>
        </p:nvPicPr>
        <p:blipFill>
          <a:blip r:embed="rId5"/>
          <a:stretch>
            <a:fillRect/>
          </a:stretch>
        </p:blipFill>
        <p:spPr>
          <a:xfrm>
            <a:off x="5732226" y="5156832"/>
            <a:ext cx="2471894" cy="471611"/>
          </a:xfrm>
          <a:prstGeom prst="roundRect">
            <a:avLst>
              <a:gd name="adj" fmla="val 4909"/>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9927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EF40-F168-5A48-3998-552D9941B4B8}"/>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E6A67B7-3891-54DE-8FEB-4956C51FDCEE}"/>
              </a:ext>
            </a:extLst>
          </p:cNvPr>
          <p:cNvSpPr>
            <a:spLocks noGrp="1"/>
          </p:cNvSpPr>
          <p:nvPr>
            <p:ph type="sldNum" sz="quarter" idx="11"/>
          </p:nvPr>
        </p:nvSpPr>
        <p:spPr/>
        <p:txBody>
          <a:bodyPr/>
          <a:lstStyle/>
          <a:p>
            <a:fld id="{5237CC50-559B-734E-9989-0D093A8E99B9}" type="slidenum">
              <a:rPr lang="en-US" smtClean="0"/>
              <a:pPr/>
              <a:t>33</a:t>
            </a:fld>
            <a:endParaRPr lang="en-US"/>
          </a:p>
        </p:txBody>
      </p:sp>
      <p:sp>
        <p:nvSpPr>
          <p:cNvPr id="4" name="Titel 3">
            <a:extLst>
              <a:ext uri="{FF2B5EF4-FFF2-40B4-BE49-F238E27FC236}">
                <a16:creationId xmlns:a16="http://schemas.microsoft.com/office/drawing/2014/main" id="{9CF262A9-DC07-5E84-2AF0-4F9E560202BB}"/>
              </a:ext>
            </a:extLst>
          </p:cNvPr>
          <p:cNvSpPr>
            <a:spLocks noGrp="1"/>
          </p:cNvSpPr>
          <p:nvPr>
            <p:ph type="title"/>
          </p:nvPr>
        </p:nvSpPr>
        <p:spPr/>
        <p:txBody>
          <a:bodyPr/>
          <a:lstStyle/>
          <a:p>
            <a:r>
              <a:rPr lang="de-DE"/>
              <a:t>Ausblick und nächste Schritte</a:t>
            </a:r>
          </a:p>
        </p:txBody>
      </p:sp>
      <p:sp>
        <p:nvSpPr>
          <p:cNvPr id="5" name="Textplatzhalter 4">
            <a:extLst>
              <a:ext uri="{FF2B5EF4-FFF2-40B4-BE49-F238E27FC236}">
                <a16:creationId xmlns:a16="http://schemas.microsoft.com/office/drawing/2014/main" id="{CA2C52E5-4690-4E3A-7B5C-16FD14C59E62}"/>
              </a:ext>
            </a:extLst>
          </p:cNvPr>
          <p:cNvSpPr>
            <a:spLocks noGrp="1"/>
          </p:cNvSpPr>
          <p:nvPr>
            <p:ph type="body" sz="quarter" idx="12"/>
          </p:nvPr>
        </p:nvSpPr>
        <p:spPr/>
        <p:txBody>
          <a:bodyPr/>
          <a:lstStyle/>
          <a:p>
            <a:r>
              <a:rPr lang="de-DE"/>
              <a:t>Zusammenfassung &amp; Ausblick</a:t>
            </a:r>
          </a:p>
        </p:txBody>
      </p:sp>
      <p:cxnSp>
        <p:nvCxnSpPr>
          <p:cNvPr id="35" name="Gerade Verbindung 34">
            <a:extLst>
              <a:ext uri="{FF2B5EF4-FFF2-40B4-BE49-F238E27FC236}">
                <a16:creationId xmlns:a16="http://schemas.microsoft.com/office/drawing/2014/main" id="{3698C117-350C-D8DC-1D61-7565E0C2B8A5}"/>
              </a:ext>
            </a:extLst>
          </p:cNvPr>
          <p:cNvCxnSpPr>
            <a:cxnSpLocks/>
          </p:cNvCxnSpPr>
          <p:nvPr/>
        </p:nvCxnSpPr>
        <p:spPr>
          <a:xfrm>
            <a:off x="5720615" y="1748599"/>
            <a:ext cx="0" cy="416689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6" name="Textfeld 35">
            <a:extLst>
              <a:ext uri="{FF2B5EF4-FFF2-40B4-BE49-F238E27FC236}">
                <a16:creationId xmlns:a16="http://schemas.microsoft.com/office/drawing/2014/main" id="{5FB954DE-9D1D-CFD7-803D-DBF883DE825B}"/>
              </a:ext>
            </a:extLst>
          </p:cNvPr>
          <p:cNvSpPr txBox="1"/>
          <p:nvPr/>
        </p:nvSpPr>
        <p:spPr>
          <a:xfrm>
            <a:off x="-462987" y="2095018"/>
            <a:ext cx="184731" cy="230832"/>
          </a:xfrm>
          <a:prstGeom prst="rect">
            <a:avLst/>
          </a:prstGeom>
          <a:noFill/>
        </p:spPr>
        <p:txBody>
          <a:bodyPr wrap="none" rtlCol="0">
            <a:spAutoFit/>
          </a:bodyPr>
          <a:lstStyle/>
          <a:p>
            <a:endParaRPr lang="de-DE"/>
          </a:p>
        </p:txBody>
      </p:sp>
      <p:sp>
        <p:nvSpPr>
          <p:cNvPr id="72" name="Rounded Rectangle 4">
            <a:extLst>
              <a:ext uri="{FF2B5EF4-FFF2-40B4-BE49-F238E27FC236}">
                <a16:creationId xmlns:a16="http://schemas.microsoft.com/office/drawing/2014/main" id="{C9FC7322-4AAB-2D65-26BC-366E7EB622D5}"/>
              </a:ext>
            </a:extLst>
          </p:cNvPr>
          <p:cNvSpPr/>
          <p:nvPr/>
        </p:nvSpPr>
        <p:spPr>
          <a:xfrm>
            <a:off x="895440" y="2039253"/>
            <a:ext cx="2787632" cy="456353"/>
          </a:xfrm>
          <a:prstGeom prst="roundRect">
            <a:avLst>
              <a:gd name="adj" fmla="val 1020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CSRD Berichterstattung: Grundlagen &amp; ESRS 2</a:t>
            </a:r>
          </a:p>
        </p:txBody>
      </p:sp>
      <p:sp>
        <p:nvSpPr>
          <p:cNvPr id="73" name="Rounded Rectangle 5">
            <a:extLst>
              <a:ext uri="{FF2B5EF4-FFF2-40B4-BE49-F238E27FC236}">
                <a16:creationId xmlns:a16="http://schemas.microsoft.com/office/drawing/2014/main" id="{F806A048-2BE5-90F8-3930-3AD9387C672F}"/>
              </a:ext>
            </a:extLst>
          </p:cNvPr>
          <p:cNvSpPr/>
          <p:nvPr/>
        </p:nvSpPr>
        <p:spPr>
          <a:xfrm>
            <a:off x="895440" y="2593001"/>
            <a:ext cx="2787632" cy="456353"/>
          </a:xfrm>
          <a:prstGeom prst="roundRect">
            <a:avLst>
              <a:gd name="adj" fmla="val 762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E1: Klimawandel</a:t>
            </a:r>
          </a:p>
        </p:txBody>
      </p:sp>
      <p:sp>
        <p:nvSpPr>
          <p:cNvPr id="74" name="Rounded Rectangle 18">
            <a:extLst>
              <a:ext uri="{FF2B5EF4-FFF2-40B4-BE49-F238E27FC236}">
                <a16:creationId xmlns:a16="http://schemas.microsoft.com/office/drawing/2014/main" id="{815BF832-7AFF-5848-E143-41FEBECBD0DB}"/>
              </a:ext>
            </a:extLst>
          </p:cNvPr>
          <p:cNvSpPr/>
          <p:nvPr/>
        </p:nvSpPr>
        <p:spPr>
          <a:xfrm>
            <a:off x="895440" y="3700499"/>
            <a:ext cx="2787632" cy="456353"/>
          </a:xfrm>
          <a:prstGeom prst="roundRect">
            <a:avLst>
              <a:gd name="adj" fmla="val 6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a:solidFill>
                  <a:schemeClr val="accent4"/>
                </a:solidFill>
              </a:rPr>
              <a:t>G1: Geschäftsführung </a:t>
            </a:r>
          </a:p>
          <a:p>
            <a:pPr defTabSz="228600"/>
            <a:r>
              <a:rPr lang="de-DE" sz="950">
                <a:solidFill>
                  <a:schemeClr val="accent4"/>
                </a:solidFill>
              </a:rPr>
              <a:t>E5: Kreislaufwirtschaft</a:t>
            </a:r>
          </a:p>
        </p:txBody>
      </p:sp>
      <p:sp>
        <p:nvSpPr>
          <p:cNvPr id="75" name="Rounded Rectangle 19">
            <a:extLst>
              <a:ext uri="{FF2B5EF4-FFF2-40B4-BE49-F238E27FC236}">
                <a16:creationId xmlns:a16="http://schemas.microsoft.com/office/drawing/2014/main" id="{AB403234-86D0-A8FD-C054-B3165F9C68AB}"/>
              </a:ext>
            </a:extLst>
          </p:cNvPr>
          <p:cNvSpPr/>
          <p:nvPr/>
        </p:nvSpPr>
        <p:spPr>
          <a:xfrm>
            <a:off x="895440" y="4807997"/>
            <a:ext cx="2787632" cy="456353"/>
          </a:xfrm>
          <a:prstGeom prst="roundRect">
            <a:avLst>
              <a:gd name="adj" fmla="val 633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S2: Arbeitskräfte der Wertschöpfungskette </a:t>
            </a:r>
            <a:br>
              <a:rPr lang="de-DE" sz="950">
                <a:solidFill>
                  <a:schemeClr val="accent4"/>
                </a:solidFill>
              </a:rPr>
            </a:br>
            <a:r>
              <a:rPr lang="de-DE" sz="950">
                <a:solidFill>
                  <a:schemeClr val="accent4"/>
                </a:solidFill>
              </a:rPr>
              <a:t>S3: Betroffene Gemeinschaften</a:t>
            </a:r>
          </a:p>
          <a:p>
            <a:r>
              <a:rPr lang="de-DE" sz="950">
                <a:solidFill>
                  <a:schemeClr val="accent4"/>
                </a:solidFill>
              </a:rPr>
              <a:t>S4: Verbraucher und Endnutzer </a:t>
            </a:r>
          </a:p>
        </p:txBody>
      </p:sp>
      <p:sp>
        <p:nvSpPr>
          <p:cNvPr id="76" name="Rounded Rectangle 20">
            <a:extLst>
              <a:ext uri="{FF2B5EF4-FFF2-40B4-BE49-F238E27FC236}">
                <a16:creationId xmlns:a16="http://schemas.microsoft.com/office/drawing/2014/main" id="{6E2CE477-423C-B7DB-77A5-2D0A725B1B6B}"/>
              </a:ext>
            </a:extLst>
          </p:cNvPr>
          <p:cNvSpPr/>
          <p:nvPr/>
        </p:nvSpPr>
        <p:spPr>
          <a:xfrm>
            <a:off x="895440" y="4254248"/>
            <a:ext cx="2787632" cy="456353"/>
          </a:xfrm>
          <a:prstGeom prst="roundRect">
            <a:avLst>
              <a:gd name="adj" fmla="val 762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E2: Umweltverschmutzung</a:t>
            </a:r>
            <a:br>
              <a:rPr lang="de-DE" sz="950">
                <a:solidFill>
                  <a:schemeClr val="accent4"/>
                </a:solidFill>
              </a:rPr>
            </a:br>
            <a:r>
              <a:rPr lang="de-DE" sz="950">
                <a:solidFill>
                  <a:schemeClr val="accent4"/>
                </a:solidFill>
              </a:rPr>
              <a:t>E3: Wasser- &amp; Meeresressourcen</a:t>
            </a:r>
          </a:p>
          <a:p>
            <a:r>
              <a:rPr lang="de-DE" sz="950">
                <a:solidFill>
                  <a:schemeClr val="accent4"/>
                </a:solidFill>
              </a:rPr>
              <a:t>E4: Biologische Vielfalt und Ökosysteme</a:t>
            </a:r>
          </a:p>
        </p:txBody>
      </p:sp>
      <p:sp>
        <p:nvSpPr>
          <p:cNvPr id="77" name="Rounded Rectangle 4">
            <a:extLst>
              <a:ext uri="{FF2B5EF4-FFF2-40B4-BE49-F238E27FC236}">
                <a16:creationId xmlns:a16="http://schemas.microsoft.com/office/drawing/2014/main" id="{26847E05-67DD-4F4E-7F4B-611B4B5EE200}"/>
              </a:ext>
            </a:extLst>
          </p:cNvPr>
          <p:cNvSpPr/>
          <p:nvPr/>
        </p:nvSpPr>
        <p:spPr>
          <a:xfrm>
            <a:off x="3910375" y="2039253"/>
            <a:ext cx="1028139" cy="456353"/>
          </a:xfrm>
          <a:prstGeom prst="roundRect">
            <a:avLst>
              <a:gd name="adj" fmla="val 1020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30.04.2025</a:t>
            </a:r>
          </a:p>
        </p:txBody>
      </p:sp>
      <p:sp>
        <p:nvSpPr>
          <p:cNvPr id="78" name="Rounded Rectangle 5">
            <a:extLst>
              <a:ext uri="{FF2B5EF4-FFF2-40B4-BE49-F238E27FC236}">
                <a16:creationId xmlns:a16="http://schemas.microsoft.com/office/drawing/2014/main" id="{C7161BA5-DDC9-6A3D-97A6-D0142161E8EE}"/>
              </a:ext>
            </a:extLst>
          </p:cNvPr>
          <p:cNvSpPr/>
          <p:nvPr/>
        </p:nvSpPr>
        <p:spPr>
          <a:xfrm>
            <a:off x="3910375" y="2593001"/>
            <a:ext cx="1028139" cy="456353"/>
          </a:xfrm>
          <a:prstGeom prst="roundRect">
            <a:avLst>
              <a:gd name="adj" fmla="val 762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0" rIns="0" bIns="0" rtlCol="0" anchor="ctr"/>
          <a:lstStyle/>
          <a:p>
            <a:pPr defTabSz="228600"/>
            <a:r>
              <a:rPr lang="de-DE" sz="950" spc="-25">
                <a:solidFill>
                  <a:schemeClr val="accent4"/>
                </a:solidFill>
                <a:cs typeface="Bai Jamjuree" pitchFamily="2" charset="-34"/>
              </a:rPr>
              <a:t>07.05.2025</a:t>
            </a:r>
          </a:p>
        </p:txBody>
      </p:sp>
      <p:sp>
        <p:nvSpPr>
          <p:cNvPr id="79" name="Rounded Rectangle 18">
            <a:extLst>
              <a:ext uri="{FF2B5EF4-FFF2-40B4-BE49-F238E27FC236}">
                <a16:creationId xmlns:a16="http://schemas.microsoft.com/office/drawing/2014/main" id="{0803F71B-F576-513E-F260-CA0F9BB503B7}"/>
              </a:ext>
            </a:extLst>
          </p:cNvPr>
          <p:cNvSpPr/>
          <p:nvPr/>
        </p:nvSpPr>
        <p:spPr>
          <a:xfrm>
            <a:off x="3910375" y="3700499"/>
            <a:ext cx="1028139" cy="456353"/>
          </a:xfrm>
          <a:prstGeom prst="roundRect">
            <a:avLst>
              <a:gd name="adj" fmla="val 6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spc="-25">
                <a:solidFill>
                  <a:schemeClr val="accent4"/>
                </a:solidFill>
                <a:cs typeface="Bai Jamjuree" pitchFamily="2" charset="-34"/>
              </a:rPr>
              <a:t>21.05.2025</a:t>
            </a:r>
          </a:p>
        </p:txBody>
      </p:sp>
      <p:sp>
        <p:nvSpPr>
          <p:cNvPr id="80" name="Rounded Rectangle 19">
            <a:extLst>
              <a:ext uri="{FF2B5EF4-FFF2-40B4-BE49-F238E27FC236}">
                <a16:creationId xmlns:a16="http://schemas.microsoft.com/office/drawing/2014/main" id="{8243D74D-FCDE-901D-83D0-196160F6CAA9}"/>
              </a:ext>
            </a:extLst>
          </p:cNvPr>
          <p:cNvSpPr/>
          <p:nvPr/>
        </p:nvSpPr>
        <p:spPr>
          <a:xfrm>
            <a:off x="3910375" y="4807997"/>
            <a:ext cx="1028139" cy="456353"/>
          </a:xfrm>
          <a:prstGeom prst="roundRect">
            <a:avLst>
              <a:gd name="adj" fmla="val 633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25.06.2025</a:t>
            </a:r>
          </a:p>
        </p:txBody>
      </p:sp>
      <p:sp>
        <p:nvSpPr>
          <p:cNvPr id="81" name="Rounded Rectangle 20">
            <a:extLst>
              <a:ext uri="{FF2B5EF4-FFF2-40B4-BE49-F238E27FC236}">
                <a16:creationId xmlns:a16="http://schemas.microsoft.com/office/drawing/2014/main" id="{E5756590-49FF-ED3F-2CDC-3CBEAD46205A}"/>
              </a:ext>
            </a:extLst>
          </p:cNvPr>
          <p:cNvSpPr/>
          <p:nvPr/>
        </p:nvSpPr>
        <p:spPr>
          <a:xfrm>
            <a:off x="3910375" y="4254248"/>
            <a:ext cx="1028139" cy="456353"/>
          </a:xfrm>
          <a:prstGeom prst="roundRect">
            <a:avLst>
              <a:gd name="adj" fmla="val 762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a:solidFill>
                  <a:schemeClr val="accent4"/>
                </a:solidFill>
              </a:rPr>
              <a:t>11.06.2025</a:t>
            </a:r>
          </a:p>
        </p:txBody>
      </p:sp>
      <p:sp>
        <p:nvSpPr>
          <p:cNvPr id="82" name="TextBox 24">
            <a:extLst>
              <a:ext uri="{FF2B5EF4-FFF2-40B4-BE49-F238E27FC236}">
                <a16:creationId xmlns:a16="http://schemas.microsoft.com/office/drawing/2014/main" id="{A85BB3E8-2086-6408-F4B8-758B9B369AB9}"/>
              </a:ext>
            </a:extLst>
          </p:cNvPr>
          <p:cNvSpPr txBox="1"/>
          <p:nvPr/>
        </p:nvSpPr>
        <p:spPr>
          <a:xfrm>
            <a:off x="895440" y="1659243"/>
            <a:ext cx="1918513" cy="337015"/>
          </a:xfrm>
          <a:prstGeom prst="rect">
            <a:avLst/>
          </a:prstGeom>
          <a:noFill/>
        </p:spPr>
        <p:txBody>
          <a:bodyPr wrap="square" anchor="t">
            <a:spAutoFit/>
          </a:bodyPr>
          <a:lstStyle/>
          <a:p>
            <a:pPr marR="0" lvl="0" defTabSz="228589" rtl="0" eaLnBrk="1" fontAlgn="auto" latinLnBrk="0" hangingPunct="1">
              <a:lnSpc>
                <a:spcPct val="150000"/>
              </a:lnSpc>
              <a:spcBef>
                <a:spcPts val="0"/>
              </a:spcBef>
              <a:spcAft>
                <a:spcPts val="0"/>
              </a:spcAft>
              <a:buClrTx/>
              <a:buSzTx/>
              <a:tabLst/>
              <a:defRPr/>
            </a:pPr>
            <a:r>
              <a:rPr lang="de-DE" sz="1200" b="1"/>
              <a:t>Themen</a:t>
            </a:r>
            <a:endParaRPr lang="en-DE" sz="1200" b="1"/>
          </a:p>
        </p:txBody>
      </p:sp>
      <p:sp>
        <p:nvSpPr>
          <p:cNvPr id="83" name="TextBox 24">
            <a:extLst>
              <a:ext uri="{FF2B5EF4-FFF2-40B4-BE49-F238E27FC236}">
                <a16:creationId xmlns:a16="http://schemas.microsoft.com/office/drawing/2014/main" id="{5B8A6420-038C-E1C9-A1D9-C34C9693A514}"/>
              </a:ext>
            </a:extLst>
          </p:cNvPr>
          <p:cNvSpPr txBox="1"/>
          <p:nvPr/>
        </p:nvSpPr>
        <p:spPr>
          <a:xfrm>
            <a:off x="3910376" y="1659243"/>
            <a:ext cx="1028138" cy="337015"/>
          </a:xfrm>
          <a:prstGeom prst="rect">
            <a:avLst/>
          </a:prstGeom>
          <a:noFill/>
        </p:spPr>
        <p:txBody>
          <a:bodyPr wrap="square" anchor="t">
            <a:spAutoFit/>
          </a:bodyPr>
          <a:lstStyle/>
          <a:p>
            <a:pPr marR="0" lvl="0" defTabSz="228589" rtl="0" eaLnBrk="1" fontAlgn="auto" latinLnBrk="0" hangingPunct="1">
              <a:lnSpc>
                <a:spcPct val="150000"/>
              </a:lnSpc>
              <a:spcBef>
                <a:spcPts val="0"/>
              </a:spcBef>
              <a:spcAft>
                <a:spcPts val="0"/>
              </a:spcAft>
              <a:buClrTx/>
              <a:buSzTx/>
              <a:tabLst/>
              <a:defRPr/>
            </a:pPr>
            <a:r>
              <a:rPr lang="de-DE" sz="1200" b="1"/>
              <a:t>Termine</a:t>
            </a:r>
            <a:endParaRPr lang="en-DE" sz="1200" b="1"/>
          </a:p>
        </p:txBody>
      </p:sp>
      <p:sp>
        <p:nvSpPr>
          <p:cNvPr id="85" name="Rounded Rectangle 19">
            <a:extLst>
              <a:ext uri="{FF2B5EF4-FFF2-40B4-BE49-F238E27FC236}">
                <a16:creationId xmlns:a16="http://schemas.microsoft.com/office/drawing/2014/main" id="{32DC1E7F-1F43-DEDE-E792-B6996D8EEA46}"/>
              </a:ext>
            </a:extLst>
          </p:cNvPr>
          <p:cNvSpPr/>
          <p:nvPr/>
        </p:nvSpPr>
        <p:spPr>
          <a:xfrm>
            <a:off x="895440" y="5361744"/>
            <a:ext cx="2787632" cy="456353"/>
          </a:xfrm>
          <a:prstGeom prst="roundRect">
            <a:avLst>
              <a:gd name="adj" fmla="val 6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VSME </a:t>
            </a:r>
          </a:p>
        </p:txBody>
      </p:sp>
      <p:sp>
        <p:nvSpPr>
          <p:cNvPr id="86" name="Rounded Rectangle 19">
            <a:extLst>
              <a:ext uri="{FF2B5EF4-FFF2-40B4-BE49-F238E27FC236}">
                <a16:creationId xmlns:a16="http://schemas.microsoft.com/office/drawing/2014/main" id="{0CF16809-D7D1-36F9-08E1-7A790880EC49}"/>
              </a:ext>
            </a:extLst>
          </p:cNvPr>
          <p:cNvSpPr/>
          <p:nvPr/>
        </p:nvSpPr>
        <p:spPr>
          <a:xfrm>
            <a:off x="3910375" y="5361744"/>
            <a:ext cx="1028139" cy="456353"/>
          </a:xfrm>
          <a:prstGeom prst="roundRect">
            <a:avLst>
              <a:gd name="adj" fmla="val 6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r>
              <a:rPr lang="de-DE" sz="950">
                <a:solidFill>
                  <a:schemeClr val="accent4"/>
                </a:solidFill>
              </a:rPr>
              <a:t>02.07.2025</a:t>
            </a:r>
          </a:p>
        </p:txBody>
      </p:sp>
      <p:sp>
        <p:nvSpPr>
          <p:cNvPr id="87" name="Rounded Rectangle 18">
            <a:extLst>
              <a:ext uri="{FF2B5EF4-FFF2-40B4-BE49-F238E27FC236}">
                <a16:creationId xmlns:a16="http://schemas.microsoft.com/office/drawing/2014/main" id="{3FD674DB-F444-5CF0-C6F9-48B9850225A0}"/>
              </a:ext>
            </a:extLst>
          </p:cNvPr>
          <p:cNvSpPr/>
          <p:nvPr/>
        </p:nvSpPr>
        <p:spPr>
          <a:xfrm>
            <a:off x="895440" y="3146750"/>
            <a:ext cx="2787632" cy="456353"/>
          </a:xfrm>
          <a:prstGeom prst="roundRect">
            <a:avLst>
              <a:gd name="adj" fmla="val 6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spc="-25">
                <a:solidFill>
                  <a:schemeClr val="accent4"/>
                </a:solidFill>
                <a:cs typeface="Bai Jamjuree" pitchFamily="2" charset="-34"/>
              </a:rPr>
              <a:t>S1: Arbeitskräfte des Unternehmens</a:t>
            </a:r>
          </a:p>
        </p:txBody>
      </p:sp>
      <p:sp>
        <p:nvSpPr>
          <p:cNvPr id="88" name="Rounded Rectangle 18">
            <a:extLst>
              <a:ext uri="{FF2B5EF4-FFF2-40B4-BE49-F238E27FC236}">
                <a16:creationId xmlns:a16="http://schemas.microsoft.com/office/drawing/2014/main" id="{5EB81456-64FC-8CAB-C6BC-C4AD0848657D}"/>
              </a:ext>
            </a:extLst>
          </p:cNvPr>
          <p:cNvSpPr/>
          <p:nvPr/>
        </p:nvSpPr>
        <p:spPr>
          <a:xfrm>
            <a:off x="3910375" y="3146750"/>
            <a:ext cx="1028139" cy="456353"/>
          </a:xfrm>
          <a:prstGeom prst="roundRect">
            <a:avLst>
              <a:gd name="adj" fmla="val 6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0" bIns="0" rtlCol="0" anchor="ctr"/>
          <a:lstStyle/>
          <a:p>
            <a:pPr defTabSz="228600"/>
            <a:r>
              <a:rPr lang="de-DE" sz="950" spc="-25">
                <a:solidFill>
                  <a:schemeClr val="accent4"/>
                </a:solidFill>
                <a:cs typeface="Bai Jamjuree" pitchFamily="2" charset="-34"/>
              </a:rPr>
              <a:t>14.05.2025</a:t>
            </a:r>
          </a:p>
        </p:txBody>
      </p:sp>
      <p:sp>
        <p:nvSpPr>
          <p:cNvPr id="89" name="Rounded Rectangle 88">
            <a:extLst>
              <a:ext uri="{FF2B5EF4-FFF2-40B4-BE49-F238E27FC236}">
                <a16:creationId xmlns:a16="http://schemas.microsoft.com/office/drawing/2014/main" id="{4E38F790-1E1A-08F3-1239-948DB6AC0312}"/>
              </a:ext>
            </a:extLst>
          </p:cNvPr>
          <p:cNvSpPr/>
          <p:nvPr/>
        </p:nvSpPr>
        <p:spPr>
          <a:xfrm>
            <a:off x="3910375" y="5915491"/>
            <a:ext cx="1028139" cy="19686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000" b="0" i="0" u="none" strike="noStrike" kern="1200" cap="none" spc="-25" normalizeH="0" baseline="0" noProof="0">
                <a:ln>
                  <a:noFill/>
                </a:ln>
                <a:solidFill>
                  <a:srgbClr val="FFFFFF"/>
                </a:solidFill>
                <a:effectLst/>
                <a:uLnTx/>
                <a:uFillTx/>
                <a:ea typeface="+mn-ea"/>
                <a:cs typeface="Bai Jamjuree" pitchFamily="2" charset="-34"/>
              </a:rPr>
              <a:t>Immer </a:t>
            </a:r>
            <a:r>
              <a:rPr kumimoji="0" lang="de-DE" sz="1000" b="0" i="0" u="none" strike="noStrike" kern="1200" cap="none" spc="-25" normalizeH="0" baseline="0" noProof="0" err="1">
                <a:ln>
                  <a:noFill/>
                </a:ln>
                <a:solidFill>
                  <a:srgbClr val="FFFFFF"/>
                </a:solidFill>
                <a:effectLst/>
                <a:uLnTx/>
                <a:uFillTx/>
                <a:ea typeface="+mn-ea"/>
                <a:cs typeface="Bai Jamjuree" pitchFamily="2" charset="-34"/>
              </a:rPr>
              <a:t>u</a:t>
            </a:r>
            <a:r>
              <a:rPr lang="de-DE" sz="1000" spc="-25">
                <a:solidFill>
                  <a:srgbClr val="FFFFFF"/>
                </a:solidFill>
                <a:cs typeface="Bai Jamjuree" pitchFamily="2" charset="-34"/>
              </a:rPr>
              <a:t>m 10:30</a:t>
            </a:r>
            <a:endParaRPr kumimoji="0" lang="de-DE" sz="1000" b="0" i="0" u="none" strike="noStrike" kern="1200" cap="none" spc="-25" normalizeH="0" baseline="0" noProof="0">
              <a:ln>
                <a:noFill/>
              </a:ln>
              <a:solidFill>
                <a:srgbClr val="FFFFFF"/>
              </a:solidFill>
              <a:effectLst/>
              <a:uLnTx/>
              <a:uFillTx/>
              <a:ea typeface="+mn-ea"/>
              <a:cs typeface="Bai Jamjuree" pitchFamily="2" charset="-34"/>
            </a:endParaRPr>
          </a:p>
        </p:txBody>
      </p:sp>
      <p:sp>
        <p:nvSpPr>
          <p:cNvPr id="91" name="Oval 90">
            <a:extLst>
              <a:ext uri="{FF2B5EF4-FFF2-40B4-BE49-F238E27FC236}">
                <a16:creationId xmlns:a16="http://schemas.microsoft.com/office/drawing/2014/main" id="{8E3CE169-77E7-72A1-5F6B-B99CA98779ED}"/>
              </a:ext>
            </a:extLst>
          </p:cNvPr>
          <p:cNvSpPr/>
          <p:nvPr/>
        </p:nvSpPr>
        <p:spPr>
          <a:xfrm>
            <a:off x="4894922" y="2107610"/>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grpSp>
        <p:nvGrpSpPr>
          <p:cNvPr id="23" name="Gruppieren 22">
            <a:extLst>
              <a:ext uri="{FF2B5EF4-FFF2-40B4-BE49-F238E27FC236}">
                <a16:creationId xmlns:a16="http://schemas.microsoft.com/office/drawing/2014/main" id="{AC22D753-8957-DE6F-14E5-A48E10CC8A66}"/>
              </a:ext>
            </a:extLst>
          </p:cNvPr>
          <p:cNvGrpSpPr/>
          <p:nvPr/>
        </p:nvGrpSpPr>
        <p:grpSpPr>
          <a:xfrm>
            <a:off x="6363836" y="3577242"/>
            <a:ext cx="5199069" cy="1115142"/>
            <a:chOff x="601919" y="3578242"/>
            <a:chExt cx="4979967" cy="1094487"/>
          </a:xfrm>
        </p:grpSpPr>
        <p:sp>
          <p:nvSpPr>
            <p:cNvPr id="32" name="Abgerundetes Rechteck 31">
              <a:extLst>
                <a:ext uri="{FF2B5EF4-FFF2-40B4-BE49-F238E27FC236}">
                  <a16:creationId xmlns:a16="http://schemas.microsoft.com/office/drawing/2014/main" id="{3F8050A0-C317-C04D-95AA-A6E5636598DD}"/>
                </a:ext>
              </a:extLst>
            </p:cNvPr>
            <p:cNvSpPr/>
            <p:nvPr/>
          </p:nvSpPr>
          <p:spPr>
            <a:xfrm>
              <a:off x="601919" y="3770614"/>
              <a:ext cx="4979967" cy="902115"/>
            </a:xfrm>
            <a:prstGeom prst="roundRect">
              <a:avLst>
                <a:gd name="adj" fmla="val 15015"/>
              </a:avLst>
            </a:prstGeom>
            <a:no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950" b="0" i="0" u="none" strike="noStrike" kern="1200" cap="none" spc="-25" normalizeH="0" baseline="0" noProof="0">
                <a:ln>
                  <a:noFill/>
                </a:ln>
                <a:solidFill>
                  <a:srgbClr val="FFFFFF"/>
                </a:solidFill>
                <a:effectLst/>
                <a:uLnTx/>
                <a:uFillTx/>
                <a:ea typeface="+mn-ea"/>
                <a:cs typeface="Bai Jamjuree" pitchFamily="2" charset="-34"/>
              </a:endParaRPr>
            </a:p>
          </p:txBody>
        </p:sp>
        <p:sp>
          <p:nvSpPr>
            <p:cNvPr id="33" name="Textfeld 32">
              <a:extLst>
                <a:ext uri="{FF2B5EF4-FFF2-40B4-BE49-F238E27FC236}">
                  <a16:creationId xmlns:a16="http://schemas.microsoft.com/office/drawing/2014/main" id="{E95F7619-F469-00B0-41EC-28BC6CAE7113}"/>
                </a:ext>
              </a:extLst>
            </p:cNvPr>
            <p:cNvSpPr txBox="1"/>
            <p:nvPr/>
          </p:nvSpPr>
          <p:spPr>
            <a:xfrm>
              <a:off x="683033" y="3932643"/>
              <a:ext cx="4846671" cy="740086"/>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de-DE" sz="950"/>
                <a:t>Stellt sicher, dass alle Eure Standorte und Tochterunternehmen die relevanten</a:t>
              </a:r>
              <a:br>
                <a:rPr lang="de-DE" sz="950"/>
              </a:br>
              <a:r>
                <a:rPr lang="de-DE" sz="950"/>
                <a:t>Kennzahlen einheitlich erheben und dasselbe Verständnis von Stakeholdern haben</a:t>
              </a:r>
              <a:endParaRPr lang="de-DE" sz="950">
                <a:highlight>
                  <a:srgbClr val="FFFF00"/>
                </a:highlight>
              </a:endParaRPr>
            </a:p>
            <a:p>
              <a:pPr marL="171450" indent="-171450">
                <a:spcAft>
                  <a:spcPts val="600"/>
                </a:spcAft>
                <a:buFont typeface="Arial" panose="020B0604020202020204" pitchFamily="34" charset="0"/>
                <a:buChar char="•"/>
              </a:pPr>
              <a:r>
                <a:rPr lang="de-DE" sz="950"/>
                <a:t>Bei Unterschieden beschreibt diese konkret und überlegt, inwieweit Ihr Konzepte, Maßnahmen, Ziele und Kennzahlen sinnvoll konsolidieren könnt</a:t>
              </a:r>
            </a:p>
          </p:txBody>
        </p:sp>
        <p:sp>
          <p:nvSpPr>
            <p:cNvPr id="34" name="Abgerundetes Rechteck 33">
              <a:extLst>
                <a:ext uri="{FF2B5EF4-FFF2-40B4-BE49-F238E27FC236}">
                  <a16:creationId xmlns:a16="http://schemas.microsoft.com/office/drawing/2014/main" id="{1BE19292-EE98-E732-644D-18169430E105}"/>
                </a:ext>
              </a:extLst>
            </p:cNvPr>
            <p:cNvSpPr/>
            <p:nvPr/>
          </p:nvSpPr>
          <p:spPr>
            <a:xfrm>
              <a:off x="709615" y="3578242"/>
              <a:ext cx="2324563" cy="314439"/>
            </a:xfrm>
            <a:prstGeom prst="round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r>
                <a:rPr lang="de-DE" sz="950"/>
                <a:t>Einheitliche Definitionen</a:t>
              </a:r>
            </a:p>
          </p:txBody>
        </p:sp>
      </p:grpSp>
      <p:grpSp>
        <p:nvGrpSpPr>
          <p:cNvPr id="24" name="Gruppieren 23">
            <a:extLst>
              <a:ext uri="{FF2B5EF4-FFF2-40B4-BE49-F238E27FC236}">
                <a16:creationId xmlns:a16="http://schemas.microsoft.com/office/drawing/2014/main" id="{AAA613A1-459B-2279-3BCA-DB181871194B}"/>
              </a:ext>
            </a:extLst>
          </p:cNvPr>
          <p:cNvGrpSpPr/>
          <p:nvPr/>
        </p:nvGrpSpPr>
        <p:grpSpPr>
          <a:xfrm>
            <a:off x="6363836" y="2325850"/>
            <a:ext cx="5199068" cy="1003787"/>
            <a:chOff x="601290" y="3802355"/>
            <a:chExt cx="4980582" cy="987873"/>
          </a:xfrm>
        </p:grpSpPr>
        <p:sp>
          <p:nvSpPr>
            <p:cNvPr id="29" name="Abgerundetes Rechteck 28">
              <a:extLst>
                <a:ext uri="{FF2B5EF4-FFF2-40B4-BE49-F238E27FC236}">
                  <a16:creationId xmlns:a16="http://schemas.microsoft.com/office/drawing/2014/main" id="{29F44452-A14A-1749-115A-3EC2A589B0AA}"/>
                </a:ext>
              </a:extLst>
            </p:cNvPr>
            <p:cNvSpPr/>
            <p:nvPr/>
          </p:nvSpPr>
          <p:spPr>
            <a:xfrm>
              <a:off x="601290" y="3994725"/>
              <a:ext cx="4980582" cy="795503"/>
            </a:xfrm>
            <a:prstGeom prst="roundRect">
              <a:avLst>
                <a:gd name="adj" fmla="val 11402"/>
              </a:avLst>
            </a:prstGeom>
            <a:no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950" b="0" i="0" u="none" strike="noStrike" kern="1200" cap="none" spc="-25" normalizeH="0" baseline="0" noProof="0">
                <a:ln>
                  <a:noFill/>
                </a:ln>
                <a:solidFill>
                  <a:srgbClr val="FFFFFF"/>
                </a:solidFill>
                <a:effectLst/>
                <a:uLnTx/>
                <a:uFillTx/>
                <a:ea typeface="+mn-ea"/>
                <a:cs typeface="Bai Jamjuree" pitchFamily="2" charset="-34"/>
              </a:endParaRPr>
            </a:p>
          </p:txBody>
        </p:sp>
        <p:sp>
          <p:nvSpPr>
            <p:cNvPr id="30" name="Textfeld 29">
              <a:extLst>
                <a:ext uri="{FF2B5EF4-FFF2-40B4-BE49-F238E27FC236}">
                  <a16:creationId xmlns:a16="http://schemas.microsoft.com/office/drawing/2014/main" id="{CE443F43-C85D-EB32-BB70-C31179958ADA}"/>
                </a:ext>
              </a:extLst>
            </p:cNvPr>
            <p:cNvSpPr txBox="1"/>
            <p:nvPr/>
          </p:nvSpPr>
          <p:spPr>
            <a:xfrm>
              <a:off x="675811" y="4156547"/>
              <a:ext cx="4650910" cy="598222"/>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de-DE" sz="950"/>
                <a:t>Schaut Euch die Datenpunkte S2, S3 &amp; S4 an und entscheidet, welche Ihr davon ggf. bereits jetzt berichten wollt</a:t>
              </a:r>
            </a:p>
            <a:p>
              <a:pPr marL="171450" indent="-171450">
                <a:spcAft>
                  <a:spcPts val="600"/>
                </a:spcAft>
                <a:buFont typeface="Arial" panose="020B0604020202020204" pitchFamily="34" charset="0"/>
                <a:buChar char="•"/>
              </a:pPr>
              <a:r>
                <a:rPr lang="de-DE" sz="950"/>
                <a:t>Exkludiert alle anderen Datenpunkte aus Eurem Bericht</a:t>
              </a:r>
            </a:p>
          </p:txBody>
        </p:sp>
        <p:sp>
          <p:nvSpPr>
            <p:cNvPr id="31" name="Abgerundetes Rechteck 30">
              <a:extLst>
                <a:ext uri="{FF2B5EF4-FFF2-40B4-BE49-F238E27FC236}">
                  <a16:creationId xmlns:a16="http://schemas.microsoft.com/office/drawing/2014/main" id="{C8A1FC9E-D259-E5F2-380A-AA01350E7E8D}"/>
                </a:ext>
              </a:extLst>
            </p:cNvPr>
            <p:cNvSpPr/>
            <p:nvPr/>
          </p:nvSpPr>
          <p:spPr>
            <a:xfrm>
              <a:off x="711688" y="3802355"/>
              <a:ext cx="3303761" cy="314440"/>
            </a:xfrm>
            <a:prstGeom prst="round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r>
                <a:rPr lang="de-DE" sz="950"/>
                <a:t>Phase-in Datenpunkte (für Unternehmen ≤ 750 MA)</a:t>
              </a:r>
            </a:p>
          </p:txBody>
        </p:sp>
      </p:grpSp>
      <p:sp>
        <p:nvSpPr>
          <p:cNvPr id="92" name="TextBox 24">
            <a:extLst>
              <a:ext uri="{FF2B5EF4-FFF2-40B4-BE49-F238E27FC236}">
                <a16:creationId xmlns:a16="http://schemas.microsoft.com/office/drawing/2014/main" id="{F06884A3-123B-6146-3D6E-0603AD81CD48}"/>
              </a:ext>
            </a:extLst>
          </p:cNvPr>
          <p:cNvSpPr txBox="1"/>
          <p:nvPr/>
        </p:nvSpPr>
        <p:spPr>
          <a:xfrm>
            <a:off x="6364817" y="1659243"/>
            <a:ext cx="2220913" cy="336823"/>
          </a:xfrm>
          <a:prstGeom prst="rect">
            <a:avLst/>
          </a:prstGeom>
          <a:noFill/>
        </p:spPr>
        <p:txBody>
          <a:bodyPr wrap="square" anchor="t">
            <a:spAutoFit/>
          </a:bodyPr>
          <a:lstStyle/>
          <a:p>
            <a:pPr marR="0" lvl="0" defTabSz="228589" rtl="0" eaLnBrk="1" fontAlgn="auto" latinLnBrk="0" hangingPunct="1">
              <a:lnSpc>
                <a:spcPct val="150000"/>
              </a:lnSpc>
              <a:spcBef>
                <a:spcPts val="0"/>
              </a:spcBef>
              <a:spcAft>
                <a:spcPts val="0"/>
              </a:spcAft>
              <a:buClrTx/>
              <a:buSzTx/>
              <a:tabLst/>
              <a:defRPr/>
            </a:pPr>
            <a:r>
              <a:rPr lang="de-DE" sz="1200" b="1"/>
              <a:t>Nächste Schritte für Euch</a:t>
            </a:r>
            <a:endParaRPr lang="en-DE" sz="1200" b="1"/>
          </a:p>
        </p:txBody>
      </p:sp>
      <p:sp>
        <p:nvSpPr>
          <p:cNvPr id="2" name="Oval 1">
            <a:extLst>
              <a:ext uri="{FF2B5EF4-FFF2-40B4-BE49-F238E27FC236}">
                <a16:creationId xmlns:a16="http://schemas.microsoft.com/office/drawing/2014/main" id="{648FB190-82C2-E934-E0CB-9FC538D56593}"/>
              </a:ext>
            </a:extLst>
          </p:cNvPr>
          <p:cNvSpPr/>
          <p:nvPr/>
        </p:nvSpPr>
        <p:spPr>
          <a:xfrm>
            <a:off x="4894922" y="2665329"/>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6" name="Abgerundetes Rechteck 6">
            <a:extLst>
              <a:ext uri="{FF2B5EF4-FFF2-40B4-BE49-F238E27FC236}">
                <a16:creationId xmlns:a16="http://schemas.microsoft.com/office/drawing/2014/main" id="{7EF67F0C-A957-851F-AF5A-854F61F1EBA3}"/>
              </a:ext>
            </a:extLst>
          </p:cNvPr>
          <p:cNvSpPr/>
          <p:nvPr/>
        </p:nvSpPr>
        <p:spPr>
          <a:xfrm>
            <a:off x="851336" y="5304946"/>
            <a:ext cx="4187099" cy="561848"/>
          </a:xfrm>
          <a:prstGeom prst="roundRect">
            <a:avLst>
              <a:gd name="adj" fmla="val 12274"/>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ea typeface="+mn-ea"/>
              <a:cs typeface="Bai Jamjuree" pitchFamily="2" charset="-34"/>
            </a:endParaRPr>
          </a:p>
        </p:txBody>
      </p:sp>
      <p:sp>
        <p:nvSpPr>
          <p:cNvPr id="7" name="Oval 6">
            <a:extLst>
              <a:ext uri="{FF2B5EF4-FFF2-40B4-BE49-F238E27FC236}">
                <a16:creationId xmlns:a16="http://schemas.microsoft.com/office/drawing/2014/main" id="{9984BB49-81DE-DB36-1E45-51A10EB9C08B}"/>
              </a:ext>
            </a:extLst>
          </p:cNvPr>
          <p:cNvSpPr/>
          <p:nvPr/>
        </p:nvSpPr>
        <p:spPr>
          <a:xfrm>
            <a:off x="4894922" y="3221589"/>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8" name="Oval 7">
            <a:extLst>
              <a:ext uri="{FF2B5EF4-FFF2-40B4-BE49-F238E27FC236}">
                <a16:creationId xmlns:a16="http://schemas.microsoft.com/office/drawing/2014/main" id="{B458D5A7-B04E-A377-C479-4F0ACE53D172}"/>
              </a:ext>
            </a:extLst>
          </p:cNvPr>
          <p:cNvSpPr/>
          <p:nvPr/>
        </p:nvSpPr>
        <p:spPr>
          <a:xfrm>
            <a:off x="4894922" y="3786562"/>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9" name="Oval 8">
            <a:extLst>
              <a:ext uri="{FF2B5EF4-FFF2-40B4-BE49-F238E27FC236}">
                <a16:creationId xmlns:a16="http://schemas.microsoft.com/office/drawing/2014/main" id="{CC8D37BD-F446-4D36-0F15-5E54376DB396}"/>
              </a:ext>
            </a:extLst>
          </p:cNvPr>
          <p:cNvSpPr/>
          <p:nvPr/>
        </p:nvSpPr>
        <p:spPr>
          <a:xfrm>
            <a:off x="4892871" y="4322605"/>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
        <p:nvSpPr>
          <p:cNvPr id="10" name="Oval 9">
            <a:extLst>
              <a:ext uri="{FF2B5EF4-FFF2-40B4-BE49-F238E27FC236}">
                <a16:creationId xmlns:a16="http://schemas.microsoft.com/office/drawing/2014/main" id="{E846F383-6102-584A-A8A6-A2F6EE6B880E}"/>
              </a:ext>
            </a:extLst>
          </p:cNvPr>
          <p:cNvSpPr/>
          <p:nvPr/>
        </p:nvSpPr>
        <p:spPr>
          <a:xfrm>
            <a:off x="4892870" y="4876354"/>
            <a:ext cx="291129" cy="29112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1" i="0" u="none" strike="noStrike" kern="1200" cap="none" spc="-25" normalizeH="0" baseline="0" noProof="0">
                <a:ln>
                  <a:noFill/>
                </a:ln>
                <a:solidFill>
                  <a:srgbClr val="FFFFFF"/>
                </a:solidFill>
                <a:effectLst/>
                <a:uLnTx/>
                <a:uFillTx/>
                <a:ea typeface="+mn-ea"/>
                <a:cs typeface="Bai Jamjuree" pitchFamily="2" charset="-34"/>
              </a:rPr>
              <a:t>✓</a:t>
            </a:r>
          </a:p>
        </p:txBody>
      </p:sp>
    </p:spTree>
    <p:extLst>
      <p:ext uri="{BB962C8B-B14F-4D97-AF65-F5344CB8AC3E}">
        <p14:creationId xmlns:p14="http://schemas.microsoft.com/office/powerpoint/2010/main" val="199387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A101-A407-B786-B7A9-94690D48C8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FA6A0A-6729-84D5-B876-5315ABA7B327}"/>
              </a:ext>
            </a:extLst>
          </p:cNvPr>
          <p:cNvSpPr>
            <a:spLocks noGrp="1"/>
          </p:cNvSpPr>
          <p:nvPr>
            <p:ph type="sldNum" sz="quarter" idx="11"/>
          </p:nvPr>
        </p:nvSpPr>
        <p:spPr/>
        <p:txBody>
          <a:bodyPr/>
          <a:lstStyle/>
          <a:p>
            <a:fld id="{5237CC50-559B-734E-9989-0D093A8E99B9}" type="slidenum">
              <a:rPr lang="en-US" smtClean="0"/>
              <a:pPr/>
              <a:t>34</a:t>
            </a:fld>
            <a:endParaRPr lang="en-US"/>
          </a:p>
        </p:txBody>
      </p:sp>
      <p:sp>
        <p:nvSpPr>
          <p:cNvPr id="5" name="Title 4">
            <a:extLst>
              <a:ext uri="{FF2B5EF4-FFF2-40B4-BE49-F238E27FC236}">
                <a16:creationId xmlns:a16="http://schemas.microsoft.com/office/drawing/2014/main" id="{3AD5B3E3-2815-1D44-041D-90D8B09DB0E1}"/>
              </a:ext>
            </a:extLst>
          </p:cNvPr>
          <p:cNvSpPr>
            <a:spLocks noGrp="1"/>
          </p:cNvSpPr>
          <p:nvPr>
            <p:ph type="title"/>
          </p:nvPr>
        </p:nvSpPr>
        <p:spPr/>
        <p:txBody>
          <a:bodyPr/>
          <a:lstStyle/>
          <a:p>
            <a:r>
              <a:rPr lang="en-DE"/>
              <a:t>Inhalte dieser Folge</a:t>
            </a:r>
          </a:p>
        </p:txBody>
      </p:sp>
      <p:sp>
        <p:nvSpPr>
          <p:cNvPr id="21" name="Text Placeholder 20">
            <a:extLst>
              <a:ext uri="{FF2B5EF4-FFF2-40B4-BE49-F238E27FC236}">
                <a16:creationId xmlns:a16="http://schemas.microsoft.com/office/drawing/2014/main" id="{5AEA179A-5AAB-8C62-FFDD-087DCB5D8CE1}"/>
              </a:ext>
            </a:extLst>
          </p:cNvPr>
          <p:cNvSpPr>
            <a:spLocks noGrp="1"/>
          </p:cNvSpPr>
          <p:nvPr>
            <p:ph type="body" sz="quarter" idx="12"/>
          </p:nvPr>
        </p:nvSpPr>
        <p:spPr/>
        <p:txBody>
          <a:bodyPr/>
          <a:lstStyle/>
          <a:p>
            <a:r>
              <a:rPr lang="en-DE"/>
              <a:t>Agenda</a:t>
            </a:r>
          </a:p>
        </p:txBody>
      </p:sp>
      <p:sp>
        <p:nvSpPr>
          <p:cNvPr id="22" name="Rounded Rectangle 21">
            <a:extLst>
              <a:ext uri="{FF2B5EF4-FFF2-40B4-BE49-F238E27FC236}">
                <a16:creationId xmlns:a16="http://schemas.microsoft.com/office/drawing/2014/main" id="{DCD4ED11-FDF4-2003-C5BB-FFC8F19C6936}"/>
              </a:ext>
            </a:extLst>
          </p:cNvPr>
          <p:cNvSpPr/>
          <p:nvPr/>
        </p:nvSpPr>
        <p:spPr>
          <a:xfrm>
            <a:off x="4695447" y="1548596"/>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pPr marL="450850" indent="-450850">
              <a:buAutoNum type="arabicPlain"/>
            </a:pPr>
            <a:r>
              <a:rPr lang="de-DE" sz="1400">
                <a:solidFill>
                  <a:schemeClr val="accent3"/>
                </a:solidFill>
                <a:latin typeface="+mj-lt"/>
                <a:ea typeface="Helvetica Neue Light" panose="02000403000000020004" pitchFamily="2" charset="0"/>
                <a:cs typeface="Helvetica Neue Medium" panose="02000503000000020004" pitchFamily="2" charset="0"/>
              </a:rPr>
              <a:t>Einführung in S2 Arbeitskräfte der Wertschöpfungskette, </a:t>
            </a:r>
            <a:br>
              <a:rPr lang="de-DE" sz="1400">
                <a:solidFill>
                  <a:schemeClr val="accent3"/>
                </a:solidFill>
                <a:latin typeface="+mj-lt"/>
                <a:ea typeface="Helvetica Neue Light" panose="02000403000000020004" pitchFamily="2" charset="0"/>
                <a:cs typeface="Helvetica Neue Medium" panose="02000503000000020004" pitchFamily="2" charset="0"/>
              </a:rPr>
            </a:br>
            <a:r>
              <a:rPr lang="de-DE" sz="1400">
                <a:solidFill>
                  <a:schemeClr val="accent3"/>
                </a:solidFill>
                <a:latin typeface="+mj-lt"/>
                <a:ea typeface="Helvetica Neue Light" panose="02000403000000020004" pitchFamily="2" charset="0"/>
                <a:cs typeface="Helvetica Neue Medium" panose="02000503000000020004" pitchFamily="2" charset="0"/>
              </a:rPr>
              <a:t>S3 betroffene Gemeinschaften &amp; </a:t>
            </a:r>
            <a:r>
              <a:rPr lang="de-DE" sz="1400">
                <a:solidFill>
                  <a:schemeClr val="accent3"/>
                </a:solidFill>
                <a:effectLst/>
                <a:latin typeface="+mj-lt"/>
                <a:ea typeface="Helvetica Neue Light" panose="02000403000000020004" pitchFamily="2" charset="0"/>
                <a:cs typeface="Helvetica Neue Medium" panose="02000503000000020004" pitchFamily="2" charset="0"/>
              </a:rPr>
              <a:t>S4 Verbraucher und Endnutzer</a:t>
            </a:r>
          </a:p>
        </p:txBody>
      </p:sp>
      <p:sp>
        <p:nvSpPr>
          <p:cNvPr id="23" name="Rounded Rectangle 22">
            <a:extLst>
              <a:ext uri="{FF2B5EF4-FFF2-40B4-BE49-F238E27FC236}">
                <a16:creationId xmlns:a16="http://schemas.microsoft.com/office/drawing/2014/main" id="{83D258D4-374E-1699-B26E-9012548E6203}"/>
              </a:ext>
            </a:extLst>
          </p:cNvPr>
          <p:cNvSpPr/>
          <p:nvPr/>
        </p:nvSpPr>
        <p:spPr>
          <a:xfrm>
            <a:off x="4695447" y="2182475"/>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2</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S2 – Arbeitskräfte der Wertschöpfungskette</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sp>
        <p:nvSpPr>
          <p:cNvPr id="25" name="Rounded Rectangle 24">
            <a:extLst>
              <a:ext uri="{FF2B5EF4-FFF2-40B4-BE49-F238E27FC236}">
                <a16:creationId xmlns:a16="http://schemas.microsoft.com/office/drawing/2014/main" id="{DF8512A3-94AD-5CDA-6A0F-79A243573F70}"/>
              </a:ext>
            </a:extLst>
          </p:cNvPr>
          <p:cNvSpPr/>
          <p:nvPr/>
        </p:nvSpPr>
        <p:spPr>
          <a:xfrm>
            <a:off x="4695447" y="2816354"/>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3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S3 – Betroffene Gemeinschaften</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28" name="Straight Connector 27">
            <a:extLst>
              <a:ext uri="{FF2B5EF4-FFF2-40B4-BE49-F238E27FC236}">
                <a16:creationId xmlns:a16="http://schemas.microsoft.com/office/drawing/2014/main" id="{863D89DA-F85F-804A-61A4-02AFCCB41343}"/>
              </a:ext>
            </a:extLst>
          </p:cNvPr>
          <p:cNvCxnSpPr>
            <a:cxnSpLocks/>
          </p:cNvCxnSpPr>
          <p:nvPr/>
        </p:nvCxnSpPr>
        <p:spPr>
          <a:xfrm>
            <a:off x="4695447" y="2103552"/>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C93E8112-05BE-8C53-80FA-99509C45A3DC}"/>
              </a:ext>
            </a:extLst>
          </p:cNvPr>
          <p:cNvCxnSpPr>
            <a:cxnSpLocks/>
          </p:cNvCxnSpPr>
          <p:nvPr/>
        </p:nvCxnSpPr>
        <p:spPr>
          <a:xfrm>
            <a:off x="4695447" y="2737431"/>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C3DFCBED-3628-A30D-D30D-1022BA3B70F3}"/>
              </a:ext>
            </a:extLst>
          </p:cNvPr>
          <p:cNvCxnSpPr>
            <a:cxnSpLocks/>
          </p:cNvCxnSpPr>
          <p:nvPr/>
        </p:nvCxnSpPr>
        <p:spPr>
          <a:xfrm>
            <a:off x="4695447" y="3371310"/>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F9DB2BDF-5E41-705F-BC80-22AA3E3B7085}"/>
              </a:ext>
            </a:extLst>
          </p:cNvPr>
          <p:cNvSpPr/>
          <p:nvPr/>
        </p:nvSpPr>
        <p:spPr>
          <a:xfrm>
            <a:off x="4695447" y="4084112"/>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5		Zusammenfassung &amp; </a:t>
            </a:r>
            <a:r>
              <a:rPr lang="de-DE" sz="1400">
                <a:solidFill>
                  <a:schemeClr val="tx1"/>
                </a:solidFill>
                <a:latin typeface="+mj-lt"/>
                <a:ea typeface="Helvetica Neue Light" panose="02000403000000020004" pitchFamily="2" charset="0"/>
                <a:cs typeface="Helvetica Neue Medium" panose="02000503000000020004" pitchFamily="2" charset="0"/>
              </a:rPr>
              <a:t>Ausblick</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cxnSp>
        <p:nvCxnSpPr>
          <p:cNvPr id="3" name="Straight Connector 29">
            <a:extLst>
              <a:ext uri="{FF2B5EF4-FFF2-40B4-BE49-F238E27FC236}">
                <a16:creationId xmlns:a16="http://schemas.microsoft.com/office/drawing/2014/main" id="{11E7E7B6-6279-D427-8F44-9B5BCCEC2FEC}"/>
              </a:ext>
            </a:extLst>
          </p:cNvPr>
          <p:cNvCxnSpPr>
            <a:cxnSpLocks/>
          </p:cNvCxnSpPr>
          <p:nvPr/>
        </p:nvCxnSpPr>
        <p:spPr>
          <a:xfrm>
            <a:off x="4695447" y="4005189"/>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4" name="Rounded Rectangle 5">
            <a:extLst>
              <a:ext uri="{FF2B5EF4-FFF2-40B4-BE49-F238E27FC236}">
                <a16:creationId xmlns:a16="http://schemas.microsoft.com/office/drawing/2014/main" id="{BC293578-DF88-0A03-651C-6F701538FECB}"/>
              </a:ext>
            </a:extLst>
          </p:cNvPr>
          <p:cNvSpPr/>
          <p:nvPr/>
        </p:nvSpPr>
        <p:spPr>
          <a:xfrm>
            <a:off x="4695447" y="4717994"/>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accent4"/>
                </a:solidFill>
                <a:latin typeface="+mj-lt"/>
                <a:ea typeface="Helvetica Neue Light" panose="02000403000000020004" pitchFamily="2" charset="0"/>
                <a:cs typeface="Helvetica Neue Medium" panose="02000503000000020004" pitchFamily="2" charset="0"/>
              </a:rPr>
              <a:t>6</a:t>
            </a:r>
            <a:r>
              <a:rPr lang="de-DE" sz="1400">
                <a:solidFill>
                  <a:schemeClr val="accent4"/>
                </a:solidFill>
                <a:effectLst/>
                <a:latin typeface="+mj-lt"/>
                <a:ea typeface="Helvetica Neue Light" panose="02000403000000020004" pitchFamily="2" charset="0"/>
                <a:cs typeface="Helvetica Neue Medium" panose="02000503000000020004" pitchFamily="2" charset="0"/>
              </a:rPr>
              <a:t>		</a:t>
            </a:r>
            <a:r>
              <a:rPr lang="de-DE" sz="1400">
                <a:solidFill>
                  <a:schemeClr val="accent4"/>
                </a:solidFill>
                <a:latin typeface="+mj-lt"/>
                <a:ea typeface="Helvetica Neue Light" panose="02000403000000020004" pitchFamily="2" charset="0"/>
                <a:cs typeface="Helvetica Neue Medium" panose="02000503000000020004" pitchFamily="2" charset="0"/>
              </a:rPr>
              <a:t>Fragen &amp; Antworten</a:t>
            </a:r>
            <a:endParaRPr lang="de-DE" sz="1400">
              <a:solidFill>
                <a:schemeClr val="accent4"/>
              </a:solidFill>
              <a:highlight>
                <a:srgbClr val="FF00FF"/>
              </a:highlight>
              <a:latin typeface="+mj-lt"/>
              <a:ea typeface="Helvetica Neue Light" panose="02000403000000020004" pitchFamily="2" charset="0"/>
              <a:cs typeface="Helvetica Neue Medium" panose="02000503000000020004" pitchFamily="2" charset="0"/>
            </a:endParaRPr>
          </a:p>
        </p:txBody>
      </p:sp>
      <p:sp>
        <p:nvSpPr>
          <p:cNvPr id="7" name="Rounded Rectangle 24">
            <a:extLst>
              <a:ext uri="{FF2B5EF4-FFF2-40B4-BE49-F238E27FC236}">
                <a16:creationId xmlns:a16="http://schemas.microsoft.com/office/drawing/2014/main" id="{4E0F25CB-764B-05C2-7D6F-1CBF7B73526F}"/>
              </a:ext>
            </a:extLst>
          </p:cNvPr>
          <p:cNvSpPr/>
          <p:nvPr/>
        </p:nvSpPr>
        <p:spPr>
          <a:xfrm>
            <a:off x="4695447" y="3450233"/>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4</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S4 – Verbraucher und Endnutzer </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8" name="Straight Connector 29">
            <a:extLst>
              <a:ext uri="{FF2B5EF4-FFF2-40B4-BE49-F238E27FC236}">
                <a16:creationId xmlns:a16="http://schemas.microsoft.com/office/drawing/2014/main" id="{C126BC5B-56B1-EADE-1509-97A22656982B}"/>
              </a:ext>
            </a:extLst>
          </p:cNvPr>
          <p:cNvCxnSpPr>
            <a:cxnSpLocks/>
          </p:cNvCxnSpPr>
          <p:nvPr/>
        </p:nvCxnSpPr>
        <p:spPr>
          <a:xfrm>
            <a:off x="4695447" y="4639068"/>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5172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840E9-77E6-D887-DB4B-E8B41C903D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BF544-2EC9-4988-A756-69032E88DE84}"/>
              </a:ext>
            </a:extLst>
          </p:cNvPr>
          <p:cNvSpPr>
            <a:spLocks noGrp="1"/>
          </p:cNvSpPr>
          <p:nvPr>
            <p:ph type="sldNum" sz="quarter" idx="11"/>
          </p:nvPr>
        </p:nvSpPr>
        <p:spPr/>
        <p:txBody>
          <a:bodyPr/>
          <a:lstStyle/>
          <a:p>
            <a:fld id="{5237CC50-559B-734E-9989-0D093A8E99B9}" type="slidenum">
              <a:rPr lang="en-US" smtClean="0"/>
              <a:pPr/>
              <a:t>35</a:t>
            </a:fld>
            <a:endParaRPr lang="en-US"/>
          </a:p>
        </p:txBody>
      </p:sp>
      <p:sp>
        <p:nvSpPr>
          <p:cNvPr id="3" name="Title 2">
            <a:extLst>
              <a:ext uri="{FF2B5EF4-FFF2-40B4-BE49-F238E27FC236}">
                <a16:creationId xmlns:a16="http://schemas.microsoft.com/office/drawing/2014/main" id="{47D43C20-E2CA-38AF-AC78-C0B662C0C1C9}"/>
              </a:ext>
            </a:extLst>
          </p:cNvPr>
          <p:cNvSpPr>
            <a:spLocks noGrp="1"/>
          </p:cNvSpPr>
          <p:nvPr>
            <p:ph type="title"/>
          </p:nvPr>
        </p:nvSpPr>
        <p:spPr/>
        <p:txBody>
          <a:bodyPr/>
          <a:lstStyle/>
          <a:p>
            <a:r>
              <a:rPr lang="en-DE"/>
              <a:t>Eure Fragen</a:t>
            </a:r>
          </a:p>
        </p:txBody>
      </p:sp>
      <p:sp>
        <p:nvSpPr>
          <p:cNvPr id="4" name="Text Placeholder 3">
            <a:extLst>
              <a:ext uri="{FF2B5EF4-FFF2-40B4-BE49-F238E27FC236}">
                <a16:creationId xmlns:a16="http://schemas.microsoft.com/office/drawing/2014/main" id="{D042414A-E096-6A8C-2762-2BB7E66626CF}"/>
              </a:ext>
            </a:extLst>
          </p:cNvPr>
          <p:cNvSpPr>
            <a:spLocks noGrp="1"/>
          </p:cNvSpPr>
          <p:nvPr>
            <p:ph type="body" sz="quarter" idx="12"/>
          </p:nvPr>
        </p:nvSpPr>
        <p:spPr/>
        <p:txBody>
          <a:bodyPr/>
          <a:lstStyle/>
          <a:p>
            <a:r>
              <a:rPr lang="en-DE"/>
              <a:t>Fragen &amp; Antworten</a:t>
            </a:r>
          </a:p>
        </p:txBody>
      </p:sp>
      <p:pic>
        <p:nvPicPr>
          <p:cNvPr id="5" name="Graphic 10">
            <a:extLst>
              <a:ext uri="{FF2B5EF4-FFF2-40B4-BE49-F238E27FC236}">
                <a16:creationId xmlns:a16="http://schemas.microsoft.com/office/drawing/2014/main" id="{E9AA6E3A-C882-3EAC-DA80-C06AC6FFB1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7888" y="2034766"/>
            <a:ext cx="3246573" cy="2910482"/>
          </a:xfrm>
          <a:prstGeom prst="rect">
            <a:avLst/>
          </a:prstGeom>
        </p:spPr>
      </p:pic>
    </p:spTree>
    <p:extLst>
      <p:ext uri="{BB962C8B-B14F-4D97-AF65-F5344CB8AC3E}">
        <p14:creationId xmlns:p14="http://schemas.microsoft.com/office/powerpoint/2010/main" val="2247928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397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B02C46-95B6-55A7-4802-4F46975E71A0}"/>
              </a:ext>
            </a:extLst>
          </p:cNvPr>
          <p:cNvSpPr>
            <a:spLocks noGrp="1"/>
          </p:cNvSpPr>
          <p:nvPr>
            <p:ph type="sldNum" sz="quarter" idx="11"/>
          </p:nvPr>
        </p:nvSpPr>
        <p:spPr/>
        <p:txBody>
          <a:bodyPr/>
          <a:lstStyle/>
          <a:p>
            <a:fld id="{5237CC50-559B-734E-9989-0D093A8E99B9}" type="slidenum">
              <a:rPr lang="en-US" smtClean="0"/>
              <a:pPr/>
              <a:t>4</a:t>
            </a:fld>
            <a:endParaRPr lang="en-US"/>
          </a:p>
        </p:txBody>
      </p:sp>
      <p:sp>
        <p:nvSpPr>
          <p:cNvPr id="3" name="Title 2">
            <a:extLst>
              <a:ext uri="{FF2B5EF4-FFF2-40B4-BE49-F238E27FC236}">
                <a16:creationId xmlns:a16="http://schemas.microsoft.com/office/drawing/2014/main" id="{E296E449-F59A-6E6A-3CCA-74AD4C79E9C6}"/>
              </a:ext>
            </a:extLst>
          </p:cNvPr>
          <p:cNvSpPr>
            <a:spLocks noGrp="1"/>
          </p:cNvSpPr>
          <p:nvPr>
            <p:ph type="title"/>
          </p:nvPr>
        </p:nvSpPr>
        <p:spPr/>
        <p:txBody>
          <a:bodyPr/>
          <a:lstStyle/>
          <a:p>
            <a:r>
              <a:rPr lang="de-DE"/>
              <a:t>Unsere Zielsetzung mit der </a:t>
            </a:r>
            <a:r>
              <a:rPr lang="de-DE" err="1"/>
              <a:t>Tanso</a:t>
            </a:r>
            <a:r>
              <a:rPr lang="de-DE"/>
              <a:t> Akademie</a:t>
            </a:r>
          </a:p>
        </p:txBody>
      </p:sp>
      <p:sp>
        <p:nvSpPr>
          <p:cNvPr id="4" name="Text Placeholder 3">
            <a:extLst>
              <a:ext uri="{FF2B5EF4-FFF2-40B4-BE49-F238E27FC236}">
                <a16:creationId xmlns:a16="http://schemas.microsoft.com/office/drawing/2014/main" id="{97686AA9-6DD6-052D-8CDA-241695D12423}"/>
              </a:ext>
            </a:extLst>
          </p:cNvPr>
          <p:cNvSpPr>
            <a:spLocks noGrp="1"/>
          </p:cNvSpPr>
          <p:nvPr>
            <p:ph type="body" sz="quarter" idx="12"/>
          </p:nvPr>
        </p:nvSpPr>
        <p:spPr/>
        <p:txBody>
          <a:bodyPr/>
          <a:lstStyle/>
          <a:p>
            <a:r>
              <a:rPr lang="de-DE"/>
              <a:t>Informationen</a:t>
            </a:r>
          </a:p>
        </p:txBody>
      </p:sp>
      <p:sp>
        <p:nvSpPr>
          <p:cNvPr id="5" name="Rectangle 4">
            <a:extLst>
              <a:ext uri="{FF2B5EF4-FFF2-40B4-BE49-F238E27FC236}">
                <a16:creationId xmlns:a16="http://schemas.microsoft.com/office/drawing/2014/main" id="{F526E72B-B681-E568-6599-A8CEE5F29842}"/>
              </a:ext>
            </a:extLst>
          </p:cNvPr>
          <p:cNvSpPr/>
          <p:nvPr/>
        </p:nvSpPr>
        <p:spPr>
          <a:xfrm>
            <a:off x="9509760" y="-1403864"/>
            <a:ext cx="2682240" cy="1261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Disclaimer:</a:t>
            </a:r>
          </a:p>
          <a:p>
            <a:pPr marL="171450" marR="0" indent="-171450" algn="ctr" defTabSz="228600" rtl="0" eaLnBrk="1" fontAlgn="auto" latinLnBrk="0" hangingPunct="1">
              <a:lnSpc>
                <a:spcPct val="100000"/>
              </a:lnSpc>
              <a:spcBef>
                <a:spcPts val="0"/>
              </a:spcBef>
              <a:spcAft>
                <a:spcPts val="0"/>
              </a:spcAft>
              <a:buClrTx/>
              <a:buSzTx/>
              <a:buFontTx/>
              <a:buChar char="-"/>
              <a:tabLst/>
            </a:pPr>
            <a:r>
              <a:rPr lang="de-DE" sz="800" spc="-25">
                <a:solidFill>
                  <a:srgbClr val="FFFFFF"/>
                </a:solidFill>
                <a:latin typeface="Inter Light" panose="020F0502020204030204"/>
                <a:cs typeface="Bai Jamjuree" pitchFamily="2" charset="-34"/>
              </a:rPr>
              <a:t>Ist aufgezeichnet, soll Tiefe gehen</a:t>
            </a:r>
          </a:p>
          <a:p>
            <a:pPr marL="171450" marR="0" indent="-171450" algn="ctr" defTabSz="228600" rtl="0" eaLnBrk="1" fontAlgn="auto" latinLnBrk="0" hangingPunct="1">
              <a:lnSpc>
                <a:spcPct val="100000"/>
              </a:lnSpc>
              <a:spcBef>
                <a:spcPts val="0"/>
              </a:spcBef>
              <a:spcAft>
                <a:spcPts val="0"/>
              </a:spcAft>
              <a:buClrTx/>
              <a:buSzTx/>
              <a:buFontTx/>
              <a:buChar char="-"/>
              <a:tabLst/>
            </a:pPr>
            <a:r>
              <a:rPr lang="de-DE" sz="800" spc="-25">
                <a:solidFill>
                  <a:srgbClr val="FFFFFF"/>
                </a:solidFill>
                <a:latin typeface="Inter Light" panose="020F0502020204030204"/>
                <a:cs typeface="Bai Jamjuree" pitchFamily="2" charset="-34"/>
              </a:rPr>
              <a:t>Habt parallel die Slides offen &amp; guckt im Q&amp;A nach </a:t>
            </a:r>
          </a:p>
          <a:p>
            <a:pPr marL="171450" marR="0" indent="-171450" algn="ctr" defTabSz="228600" rtl="0" eaLnBrk="1" fontAlgn="auto" latinLnBrk="0" hangingPunct="1">
              <a:lnSpc>
                <a:spcPct val="100000"/>
              </a:lnSpc>
              <a:spcBef>
                <a:spcPts val="0"/>
              </a:spcBef>
              <a:spcAft>
                <a:spcPts val="0"/>
              </a:spcAft>
              <a:buClrTx/>
              <a:buSzTx/>
              <a:buFontTx/>
              <a:buChar char="-"/>
              <a:tabLst/>
            </a:pPr>
            <a:r>
              <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Nicht enttäuscht sein, wenn‘s nicht gleich super einleuchtend ist -&gt; schaut im Zweifel die 1. Sitzung einmal an fürs Big Picture</a:t>
            </a:r>
          </a:p>
          <a:p>
            <a:pPr marL="171450" marR="0" indent="-171450" algn="ctr" defTabSz="228600" rtl="0" eaLnBrk="1" fontAlgn="auto" latinLnBrk="0" hangingPunct="1">
              <a:lnSpc>
                <a:spcPct val="100000"/>
              </a:lnSpc>
              <a:spcBef>
                <a:spcPts val="0"/>
              </a:spcBef>
              <a:spcAft>
                <a:spcPts val="0"/>
              </a:spcAft>
              <a:buClrTx/>
              <a:buSzTx/>
              <a:buFontTx/>
              <a:buChar char="-"/>
              <a:tabLst/>
            </a:pPr>
            <a:r>
              <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Time </a:t>
            </a:r>
            <a:r>
              <a:rPr kumimoji="0" lang="de-DE" sz="800" b="0" i="0" u="none" strike="noStrike" kern="1200" cap="none" spc="-25" normalizeH="0" baseline="0" noProof="0" err="1">
                <a:ln>
                  <a:noFill/>
                </a:ln>
                <a:solidFill>
                  <a:srgbClr val="FFFFFF"/>
                </a:solidFill>
                <a:effectLst/>
                <a:uLnTx/>
                <a:uFillTx/>
                <a:latin typeface="Inter Light" panose="020F0502020204030204"/>
                <a:ea typeface="+mn-ea"/>
                <a:cs typeface="Bai Jamjuree" pitchFamily="2" charset="-34"/>
              </a:rPr>
              <a:t>stamps</a:t>
            </a:r>
            <a:r>
              <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 -&gt; Bild zu Landing Page</a:t>
            </a:r>
          </a:p>
        </p:txBody>
      </p:sp>
      <p:sp>
        <p:nvSpPr>
          <p:cNvPr id="12" name="Rounded Rectangle 11">
            <a:extLst>
              <a:ext uri="{FF2B5EF4-FFF2-40B4-BE49-F238E27FC236}">
                <a16:creationId xmlns:a16="http://schemas.microsoft.com/office/drawing/2014/main" id="{F7125E14-172D-3940-80BF-741C23EEB18D}"/>
              </a:ext>
            </a:extLst>
          </p:cNvPr>
          <p:cNvSpPr/>
          <p:nvPr/>
        </p:nvSpPr>
        <p:spPr>
          <a:xfrm>
            <a:off x="2206752" y="1488707"/>
            <a:ext cx="3524864" cy="2562978"/>
          </a:xfrm>
          <a:prstGeom prst="roundRect">
            <a:avLst>
              <a:gd name="adj" fmla="val 250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en-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Text Placeholder 1">
            <a:extLst>
              <a:ext uri="{FF2B5EF4-FFF2-40B4-BE49-F238E27FC236}">
                <a16:creationId xmlns:a16="http://schemas.microsoft.com/office/drawing/2014/main" id="{282B2ECB-E047-38B2-C2E1-9D1A16BEE00B}"/>
              </a:ext>
            </a:extLst>
          </p:cNvPr>
          <p:cNvSpPr txBox="1">
            <a:spLocks/>
          </p:cNvSpPr>
          <p:nvPr/>
        </p:nvSpPr>
        <p:spPr>
          <a:xfrm>
            <a:off x="2399974" y="2314235"/>
            <a:ext cx="3236474" cy="1458049"/>
          </a:xfrm>
          <a:prstGeom prst="rect">
            <a:avLst/>
          </a:prstGeom>
        </p:spPr>
        <p:txBody>
          <a:bodyPr vert="horz" lIns="91440" tIns="45720" rIns="91440" bIns="45720" rtlCol="0" anchor="t">
            <a:noAutofit/>
          </a:bodyPr>
          <a:lstStyle>
            <a:lvl1pPr marL="0" indent="0" algn="l" defTabSz="914355" rtl="0" eaLnBrk="1" latinLnBrk="0" hangingPunct="1">
              <a:lnSpc>
                <a:spcPct val="100000"/>
              </a:lnSpc>
              <a:spcBef>
                <a:spcPts val="0"/>
              </a:spcBef>
              <a:spcAft>
                <a:spcPts val="1500"/>
              </a:spcAft>
              <a:buFont typeface="Arial" panose="020B0604020202020204" pitchFamily="34" charset="0"/>
              <a:buNone/>
              <a:defRPr sz="1200" kern="1200" spc="-25" baseline="0">
                <a:solidFill>
                  <a:schemeClr val="accent2"/>
                </a:solidFill>
                <a:latin typeface="+mj-lt"/>
                <a:ea typeface="Inter" panose="02000503000000020004" pitchFamily="2" charset="0"/>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355" rtl="0" eaLnBrk="1" fontAlgn="auto" latinLnBrk="0" hangingPunct="1">
              <a:lnSpc>
                <a:spcPct val="100000"/>
              </a:lnSpc>
              <a:spcBef>
                <a:spcPts val="600"/>
              </a:spcBef>
              <a:spcAft>
                <a:spcPts val="600"/>
              </a:spcAft>
              <a:buClrTx/>
              <a:buSzPct val="140000"/>
              <a:buBlip>
                <a:blip r:embed="rId2">
                  <a:extLst>
                    <a:ext uri="{96DAC541-7B7A-43D3-8B79-37D633B846F1}">
                      <asvg:svgBlip xmlns:asvg="http://schemas.microsoft.com/office/drawing/2016/SVG/main" r:embed="rId3"/>
                    </a:ext>
                  </a:extLst>
                </a:blip>
              </a:buBlip>
              <a:tabLst/>
              <a:defRPr/>
            </a:pPr>
            <a:r>
              <a:rPr lang="de-DE" sz="1000" spc="-40">
                <a:solidFill>
                  <a:srgbClr val="1F1F1F"/>
                </a:solidFill>
                <a:latin typeface="Inter Light" panose="020F0502020204030204"/>
                <a:ea typeface="Helvetica Neue" panose="02000503000000020004" pitchFamily="2" charset="0"/>
                <a:cs typeface="Helvetica Neue" panose="02000503000000020004" pitchFamily="2" charset="0"/>
              </a:rPr>
              <a:t>ein Überblick darüber, was in jedem Standard steckt</a:t>
            </a:r>
          </a:p>
          <a:p>
            <a:pPr marL="171450" marR="0" lvl="0" indent="-171450" algn="l" defTabSz="914355" rtl="0" eaLnBrk="1" fontAlgn="auto" latinLnBrk="0" hangingPunct="1">
              <a:lnSpc>
                <a:spcPct val="100000"/>
              </a:lnSpc>
              <a:spcBef>
                <a:spcPts val="600"/>
              </a:spcBef>
              <a:spcAft>
                <a:spcPts val="600"/>
              </a:spcAft>
              <a:buClrTx/>
              <a:buSzPct val="140000"/>
              <a:buBlip>
                <a:blip r:embed="rId2">
                  <a:extLst>
                    <a:ext uri="{96DAC541-7B7A-43D3-8B79-37D633B846F1}">
                      <asvg:svgBlip xmlns:asvg="http://schemas.microsoft.com/office/drawing/2016/SVG/main" r:embed="rId3"/>
                    </a:ext>
                  </a:extLst>
                </a:blip>
              </a:buBlip>
              <a:tabLst/>
              <a:defRPr/>
            </a:pPr>
            <a:r>
              <a:rPr lang="de-DE" sz="1000" spc="-40" err="1">
                <a:solidFill>
                  <a:srgbClr val="1F1F1F"/>
                </a:solidFill>
                <a:latin typeface="Inter Light" panose="020F0502020204030204"/>
                <a:ea typeface="Helvetica Neue" panose="02000503000000020004" pitchFamily="2" charset="0"/>
                <a:cs typeface="Helvetica Neue" panose="02000503000000020004" pitchFamily="2" charset="0"/>
              </a:rPr>
              <a:t>e</a:t>
            </a:r>
            <a:r>
              <a:rPr lang="de-DE" sz="1000" u="none" strike="noStrike" kern="1200" cap="none" spc="-40" normalizeH="0" noProof="0" err="1">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ine</a:t>
            </a:r>
            <a:r>
              <a:rPr lang="de-DE" sz="1000" u="none" strike="noStrike" kern="1200" cap="none" spc="-40" normalizeH="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 Zusammenstellung </a:t>
            </a:r>
            <a:r>
              <a:rPr lang="de-DE" sz="1000" spc="-40">
                <a:solidFill>
                  <a:srgbClr val="1F1F1F"/>
                </a:solidFill>
                <a:latin typeface="Inter Light" panose="020F0502020204030204"/>
                <a:ea typeface="Helvetica Neue" panose="02000503000000020004" pitchFamily="2" charset="0"/>
                <a:cs typeface="Helvetica Neue" panose="02000503000000020004" pitchFamily="2" charset="0"/>
              </a:rPr>
              <a:t>hilfreicher Tipps &amp; Tricks bei der Beantwortung der ESRS-Datenpunkte</a:t>
            </a:r>
          </a:p>
          <a:p>
            <a:pPr marL="171450" marR="0" lvl="0" indent="-171450" algn="l" defTabSz="914355" rtl="0" eaLnBrk="1" fontAlgn="auto" latinLnBrk="0" hangingPunct="1">
              <a:lnSpc>
                <a:spcPct val="100000"/>
              </a:lnSpc>
              <a:spcBef>
                <a:spcPts val="600"/>
              </a:spcBef>
              <a:spcAft>
                <a:spcPts val="600"/>
              </a:spcAft>
              <a:buClrTx/>
              <a:buSzPct val="140000"/>
              <a:buBlip>
                <a:blip r:embed="rId2">
                  <a:extLst>
                    <a:ext uri="{96DAC541-7B7A-43D3-8B79-37D633B846F1}">
                      <asvg:svgBlip xmlns:asvg="http://schemas.microsoft.com/office/drawing/2016/SVG/main" r:embed="rId3"/>
                    </a:ext>
                  </a:extLst>
                </a:blip>
              </a:buBlip>
              <a:tabLst/>
              <a:defRPr/>
            </a:pPr>
            <a:r>
              <a:rPr lang="de-DE" sz="1000" spc="-40" err="1">
                <a:solidFill>
                  <a:srgbClr val="1F1F1F"/>
                </a:solidFill>
                <a:latin typeface="Inter Light" panose="020F0502020204030204"/>
                <a:ea typeface="Helvetica Neue" panose="02000503000000020004" pitchFamily="2" charset="0"/>
                <a:cs typeface="Helvetica Neue" panose="02000503000000020004" pitchFamily="2" charset="0"/>
              </a:rPr>
              <a:t>e</a:t>
            </a:r>
            <a:r>
              <a:rPr lang="de-DE" sz="1000" u="none" strike="noStrike" kern="1200" cap="none" spc="-40" normalizeH="0" noProof="0" err="1">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ine</a:t>
            </a:r>
            <a:r>
              <a:rPr lang="de-DE" sz="1000" u="none" strike="noStrike" kern="1200" cap="none" spc="-40" normalizeH="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 Hilfestellung, die Euch Zeit sparen soll und die Ihr jederzeit erneut schauen könnt</a:t>
            </a:r>
          </a:p>
          <a:p>
            <a:pPr marL="171450" marR="0" lvl="0" indent="-171450" algn="l" defTabSz="914355" rtl="0" eaLnBrk="1" fontAlgn="auto" latinLnBrk="0" hangingPunct="1">
              <a:lnSpc>
                <a:spcPct val="100000"/>
              </a:lnSpc>
              <a:spcBef>
                <a:spcPts val="600"/>
              </a:spcBef>
              <a:spcAft>
                <a:spcPts val="600"/>
              </a:spcAft>
              <a:buClrTx/>
              <a:buSzPct val="140000"/>
              <a:buBlip>
                <a:blip r:embed="rId2">
                  <a:extLst>
                    <a:ext uri="{96DAC541-7B7A-43D3-8B79-37D633B846F1}">
                      <asvg:svgBlip xmlns:asvg="http://schemas.microsoft.com/office/drawing/2016/SVG/main" r:embed="rId3"/>
                    </a:ext>
                  </a:extLst>
                </a:blip>
              </a:buBlip>
              <a:tabLst/>
              <a:defRPr/>
            </a:pPr>
            <a:r>
              <a:rPr lang="de-DE" sz="1000" spc="-40">
                <a:solidFill>
                  <a:srgbClr val="1F1F1F"/>
                </a:solidFill>
                <a:latin typeface="Inter Light" panose="020F0502020204030204"/>
                <a:ea typeface="Helvetica Neue" panose="02000503000000020004" pitchFamily="2" charset="0"/>
                <a:cs typeface="Helvetica Neue" panose="02000503000000020004" pitchFamily="2" charset="0"/>
              </a:rPr>
              <a:t>e</a:t>
            </a:r>
            <a:r>
              <a:rPr lang="de-DE" sz="1000" u="none" strike="noStrike" kern="1200" cap="none" spc="-40" normalizeH="0" noProof="0" err="1">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ine</a:t>
            </a:r>
            <a:r>
              <a:rPr lang="de-DE" sz="1000" u="none" strike="noStrike" kern="1200" cap="none" spc="-40" normalizeH="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 Orientierungshilfe wie andere </a:t>
            </a:r>
            <a:r>
              <a:rPr lang="de-DE" sz="1000" spc="-40">
                <a:solidFill>
                  <a:srgbClr val="1F1F1F"/>
                </a:solidFill>
                <a:latin typeface="Inter Light" panose="020F0502020204030204"/>
                <a:ea typeface="Helvetica Neue" panose="02000503000000020004" pitchFamily="2" charset="0"/>
                <a:cs typeface="Helvetica Neue" panose="02000503000000020004" pitchFamily="2" charset="0"/>
              </a:rPr>
              <a:t>Unternehmen die Datenpunkte beantworten</a:t>
            </a: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p:txBody>
      </p:sp>
      <p:sp>
        <p:nvSpPr>
          <p:cNvPr id="14" name="Rounded Rectangle 13">
            <a:extLst>
              <a:ext uri="{FF2B5EF4-FFF2-40B4-BE49-F238E27FC236}">
                <a16:creationId xmlns:a16="http://schemas.microsoft.com/office/drawing/2014/main" id="{D37ABC9F-4494-4442-192B-FB35260D9C65}"/>
              </a:ext>
            </a:extLst>
          </p:cNvPr>
          <p:cNvSpPr/>
          <p:nvPr/>
        </p:nvSpPr>
        <p:spPr>
          <a:xfrm>
            <a:off x="2433127" y="1671797"/>
            <a:ext cx="3072111" cy="530123"/>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28600"/>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Was sie sein soll</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sp>
        <p:nvSpPr>
          <p:cNvPr id="15" name="Rounded Rectangle 14">
            <a:extLst>
              <a:ext uri="{FF2B5EF4-FFF2-40B4-BE49-F238E27FC236}">
                <a16:creationId xmlns:a16="http://schemas.microsoft.com/office/drawing/2014/main" id="{422137A4-6605-27E6-C220-B52A2BC0FBDF}"/>
              </a:ext>
            </a:extLst>
          </p:cNvPr>
          <p:cNvSpPr/>
          <p:nvPr/>
        </p:nvSpPr>
        <p:spPr>
          <a:xfrm>
            <a:off x="6460386" y="1488707"/>
            <a:ext cx="3524864" cy="2562978"/>
          </a:xfrm>
          <a:prstGeom prst="roundRect">
            <a:avLst>
              <a:gd name="adj" fmla="val 250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en-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6" name="Text Placeholder 1">
            <a:extLst>
              <a:ext uri="{FF2B5EF4-FFF2-40B4-BE49-F238E27FC236}">
                <a16:creationId xmlns:a16="http://schemas.microsoft.com/office/drawing/2014/main" id="{9C9CA4AC-108E-6291-A519-A15C6CEA8B39}"/>
              </a:ext>
            </a:extLst>
          </p:cNvPr>
          <p:cNvSpPr txBox="1">
            <a:spLocks/>
          </p:cNvSpPr>
          <p:nvPr/>
        </p:nvSpPr>
        <p:spPr>
          <a:xfrm>
            <a:off x="6653608" y="2314235"/>
            <a:ext cx="3221614" cy="1458049"/>
          </a:xfrm>
          <a:prstGeom prst="rect">
            <a:avLst/>
          </a:prstGeom>
        </p:spPr>
        <p:txBody>
          <a:bodyPr vert="horz" lIns="91440" tIns="45720" rIns="91440" bIns="45720" rtlCol="0" anchor="t">
            <a:noAutofit/>
          </a:bodyPr>
          <a:lstStyle>
            <a:lvl1pPr marL="0" indent="0" algn="l" defTabSz="914355" rtl="0" eaLnBrk="1" latinLnBrk="0" hangingPunct="1">
              <a:lnSpc>
                <a:spcPct val="100000"/>
              </a:lnSpc>
              <a:spcBef>
                <a:spcPts val="0"/>
              </a:spcBef>
              <a:spcAft>
                <a:spcPts val="1500"/>
              </a:spcAft>
              <a:buFont typeface="Arial" panose="020B0604020202020204" pitchFamily="34" charset="0"/>
              <a:buNone/>
              <a:defRPr sz="1200" kern="1200" spc="-25" baseline="0">
                <a:solidFill>
                  <a:schemeClr val="accent2"/>
                </a:solidFill>
                <a:latin typeface="+mj-lt"/>
                <a:ea typeface="Inter" panose="02000503000000020004" pitchFamily="2" charset="0"/>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355" rtl="0" eaLnBrk="1" fontAlgn="auto" latinLnBrk="0" hangingPunct="1">
              <a:lnSpc>
                <a:spcPct val="100000"/>
              </a:lnSpc>
              <a:spcBef>
                <a:spcPts val="1200"/>
              </a:spcBef>
              <a:spcAft>
                <a:spcPts val="600"/>
              </a:spcAft>
              <a:buClr>
                <a:schemeClr val="accent4"/>
              </a:buClr>
              <a:buSzPct val="100000"/>
              <a:buFont typeface="System Font Regular"/>
              <a:buChar char="☒"/>
              <a:tabLst/>
              <a:defRPr/>
            </a:pPr>
            <a:r>
              <a:rPr lang="de-DE" sz="1000">
                <a:solidFill>
                  <a:srgbClr val="1F1F1F"/>
                </a:solidFill>
                <a:latin typeface="Inter Light" panose="020F0502020204030204"/>
                <a:ea typeface="Inter"/>
                <a:cs typeface="Open Sans Light"/>
              </a:rPr>
              <a:t>eine Alternative zu einem Kick-off bzw. initialen Briefing aller Personen, die am Bericht mitarbeiten</a:t>
            </a:r>
          </a:p>
          <a:p>
            <a:pPr marL="171450" marR="0" lvl="0" indent="-171450" algn="l" defTabSz="914355" rtl="0" eaLnBrk="1" fontAlgn="auto" latinLnBrk="0" hangingPunct="1">
              <a:lnSpc>
                <a:spcPct val="100000"/>
              </a:lnSpc>
              <a:spcBef>
                <a:spcPts val="1200"/>
              </a:spcBef>
              <a:spcAft>
                <a:spcPts val="600"/>
              </a:spcAft>
              <a:buClr>
                <a:schemeClr val="accent4"/>
              </a:buClr>
              <a:buSzPct val="100000"/>
              <a:buFont typeface="System Font Regular"/>
              <a:buChar char="☒"/>
              <a:tabLst/>
              <a:defRPr/>
            </a:pPr>
            <a:r>
              <a:rPr lang="de-DE" sz="1000">
                <a:solidFill>
                  <a:srgbClr val="1F1F1F"/>
                </a:solidFill>
                <a:latin typeface="Inter Light" panose="020F0502020204030204"/>
                <a:ea typeface="Inter"/>
                <a:cs typeface="Open Sans Light"/>
              </a:rPr>
              <a:t>eine reine Zusammenfassung aller Datenpunkte und Angabepflichten</a:t>
            </a:r>
          </a:p>
          <a:p>
            <a:pPr marL="171450" marR="0" lvl="0" indent="-171450" algn="l" defTabSz="914355" rtl="0" eaLnBrk="1" fontAlgn="auto" latinLnBrk="0" hangingPunct="1">
              <a:lnSpc>
                <a:spcPct val="100000"/>
              </a:lnSpc>
              <a:spcBef>
                <a:spcPts val="1200"/>
              </a:spcBef>
              <a:spcAft>
                <a:spcPts val="600"/>
              </a:spcAft>
              <a:buClr>
                <a:schemeClr val="accent4"/>
              </a:buClr>
              <a:buSzPct val="100000"/>
              <a:buFont typeface="System Font Regular"/>
              <a:buChar char="☒"/>
              <a:tabLst/>
              <a:defRPr/>
            </a:pPr>
            <a:r>
              <a:rPr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ein </a:t>
            </a:r>
            <a:r>
              <a:rPr lang="de-DE" sz="1000" u="none" strike="noStrike" kern="1200" cap="none" spc="-25" normalizeH="0" baseline="0" noProof="0" err="1">
                <a:ln>
                  <a:noFill/>
                </a:ln>
                <a:solidFill>
                  <a:srgbClr val="1F1F1F"/>
                </a:solidFill>
                <a:effectLst/>
                <a:uLnTx/>
                <a:uFillTx/>
                <a:latin typeface="Inter Light" panose="020F0502020204030204"/>
                <a:ea typeface="Inter"/>
                <a:cs typeface="Open Sans Light"/>
              </a:rPr>
              <a:t>Ste</a:t>
            </a:r>
            <a:r>
              <a:rPr lang="de-DE" sz="1000">
                <a:solidFill>
                  <a:srgbClr val="1F1F1F"/>
                </a:solidFill>
                <a:latin typeface="Inter Light" panose="020F0502020204030204"/>
                <a:ea typeface="Inter"/>
                <a:cs typeface="Open Sans Light"/>
              </a:rPr>
              <a:t>p-</a:t>
            </a:r>
            <a:r>
              <a:rPr lang="de-DE" sz="1000" err="1">
                <a:solidFill>
                  <a:srgbClr val="1F1F1F"/>
                </a:solidFill>
                <a:latin typeface="Inter Light" panose="020F0502020204030204"/>
                <a:ea typeface="Inter"/>
                <a:cs typeface="Open Sans Light"/>
              </a:rPr>
              <a:t>by</a:t>
            </a:r>
            <a:r>
              <a:rPr lang="de-DE" sz="1000">
                <a:solidFill>
                  <a:srgbClr val="1F1F1F"/>
                </a:solidFill>
                <a:latin typeface="Inter Light" panose="020F0502020204030204"/>
                <a:ea typeface="Inter"/>
                <a:cs typeface="Open Sans Light"/>
              </a:rPr>
              <a:t>-</a:t>
            </a:r>
            <a:r>
              <a:rPr lang="de-DE" sz="1000" err="1">
                <a:solidFill>
                  <a:srgbClr val="1F1F1F"/>
                </a:solidFill>
                <a:latin typeface="Inter Light" panose="020F0502020204030204"/>
                <a:ea typeface="Inter"/>
                <a:cs typeface="Open Sans Light"/>
              </a:rPr>
              <a:t>step</a:t>
            </a:r>
            <a:r>
              <a:rPr lang="de-DE" sz="1000">
                <a:solidFill>
                  <a:srgbClr val="1F1F1F"/>
                </a:solidFill>
                <a:latin typeface="Inter Light" panose="020F0502020204030204"/>
                <a:ea typeface="Inter"/>
                <a:cs typeface="Open Sans Light"/>
              </a:rPr>
              <a:t> Guide zur Umsetzung jedes einzelnen Datenpunkts</a:t>
            </a:r>
          </a:p>
          <a:p>
            <a:pPr marL="171450" marR="0" lvl="0" indent="-171450" algn="l" defTabSz="914355" rtl="0" eaLnBrk="1" fontAlgn="auto" latinLnBrk="0" hangingPunct="1">
              <a:lnSpc>
                <a:spcPct val="100000"/>
              </a:lnSpc>
              <a:spcBef>
                <a:spcPts val="1200"/>
              </a:spcBef>
              <a:spcAft>
                <a:spcPts val="600"/>
              </a:spcAft>
              <a:buClr>
                <a:schemeClr val="accent4"/>
              </a:buClr>
              <a:buSzPct val="100000"/>
              <a:buFont typeface="System Font Regular"/>
              <a:buChar char="☒"/>
              <a:tabLst/>
              <a:defRPr/>
            </a:pP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a:p>
            <a:pPr marL="171450" marR="0" lvl="0" indent="-171450" algn="l" defTabSz="914355" rtl="0" eaLnBrk="1" fontAlgn="auto" latinLnBrk="0" hangingPunct="1">
              <a:lnSpc>
                <a:spcPct val="100000"/>
              </a:lnSpc>
              <a:spcBef>
                <a:spcPts val="1200"/>
              </a:spcBef>
              <a:spcAft>
                <a:spcPts val="600"/>
              </a:spcAft>
              <a:buClrTx/>
              <a:buSzPct val="120000"/>
              <a:buBlip>
                <a:blip r:embed="rId2">
                  <a:extLst>
                    <a:ext uri="{96DAC541-7B7A-43D3-8B79-37D633B846F1}">
                      <asvg:svgBlip xmlns:asvg="http://schemas.microsoft.com/office/drawing/2016/SVG/main" r:embed="rId3"/>
                    </a:ext>
                  </a:extLst>
                </a:blip>
              </a:buBlip>
              <a:tabLst/>
              <a:defRPr/>
            </a:pP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p:txBody>
      </p:sp>
      <p:sp>
        <p:nvSpPr>
          <p:cNvPr id="17" name="Rounded Rectangle 16">
            <a:extLst>
              <a:ext uri="{FF2B5EF4-FFF2-40B4-BE49-F238E27FC236}">
                <a16:creationId xmlns:a16="http://schemas.microsoft.com/office/drawing/2014/main" id="{CADC9A65-683F-3B51-2F2D-F17A7FE61CAA}"/>
              </a:ext>
            </a:extLst>
          </p:cNvPr>
          <p:cNvSpPr/>
          <p:nvPr/>
        </p:nvSpPr>
        <p:spPr>
          <a:xfrm>
            <a:off x="6686761" y="1671797"/>
            <a:ext cx="3072111" cy="530123"/>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28600"/>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Was sie </a:t>
            </a:r>
            <a:r>
              <a:rPr kumimoji="0" lang="de-DE" sz="1100" b="0" i="0" u="sng" strike="noStrike" kern="1200" cap="none" spc="-25" normalizeH="0" baseline="0" noProof="0">
                <a:ln>
                  <a:noFill/>
                </a:ln>
                <a:solidFill>
                  <a:srgbClr val="FFFFFF"/>
                </a:solidFill>
                <a:effectLst/>
                <a:uLnTx/>
                <a:uFillTx/>
                <a:latin typeface="+mj-lt"/>
                <a:ea typeface="+mn-ea"/>
                <a:cs typeface="Bai Jamjuree" pitchFamily="2" charset="-34"/>
              </a:rPr>
              <a:t>nicht</a:t>
            </a:r>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 sein soll</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grpSp>
        <p:nvGrpSpPr>
          <p:cNvPr id="22" name="Group 21">
            <a:extLst>
              <a:ext uri="{FF2B5EF4-FFF2-40B4-BE49-F238E27FC236}">
                <a16:creationId xmlns:a16="http://schemas.microsoft.com/office/drawing/2014/main" id="{ECBDF44F-7462-5C19-1261-8F9C118EA5E9}"/>
              </a:ext>
            </a:extLst>
          </p:cNvPr>
          <p:cNvGrpSpPr/>
          <p:nvPr/>
        </p:nvGrpSpPr>
        <p:grpSpPr>
          <a:xfrm>
            <a:off x="1837971" y="4261389"/>
            <a:ext cx="8516058" cy="1849628"/>
            <a:chOff x="615243" y="4441823"/>
            <a:chExt cx="8516058" cy="1849628"/>
          </a:xfrm>
        </p:grpSpPr>
        <p:sp>
          <p:nvSpPr>
            <p:cNvPr id="20" name="Rounded Rectangle 6">
              <a:extLst>
                <a:ext uri="{FF2B5EF4-FFF2-40B4-BE49-F238E27FC236}">
                  <a16:creationId xmlns:a16="http://schemas.microsoft.com/office/drawing/2014/main" id="{6B2E6FB2-1463-BC61-0C97-D59141BFAE6F}"/>
                </a:ext>
              </a:extLst>
            </p:cNvPr>
            <p:cNvSpPr/>
            <p:nvPr/>
          </p:nvSpPr>
          <p:spPr>
            <a:xfrm>
              <a:off x="615243" y="4441823"/>
              <a:ext cx="8516058" cy="1849628"/>
            </a:xfrm>
            <a:prstGeom prst="roundRect">
              <a:avLst>
                <a:gd name="adj" fmla="val 57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tIns="144000" rtlCol="0" anchor="t"/>
            <a:lstStyle/>
            <a:p>
              <a:pPr marL="0" marR="0" indent="0" defTabSz="228600" rtl="0" eaLnBrk="1" fontAlgn="auto" latinLnBrk="0" hangingPunct="1">
                <a:lnSpc>
                  <a:spcPct val="100000"/>
                </a:lnSpc>
                <a:spcBef>
                  <a:spcPts val="0"/>
                </a:spcBef>
                <a:spcAft>
                  <a:spcPts val="0"/>
                </a:spcAft>
                <a:buClrTx/>
                <a:buSzTx/>
                <a:buFontTx/>
                <a:buNone/>
                <a:tabLst/>
              </a:pPr>
              <a:r>
                <a:rPr lang="de-DE" sz="1100" b="1" spc="-25">
                  <a:solidFill>
                    <a:schemeClr val="bg1"/>
                  </a:solidFill>
                  <a:latin typeface="+mj-lt"/>
                  <a:cs typeface="Bai Jamjuree ExtraLight" pitchFamily="2" charset="-34"/>
                </a:rPr>
                <a:t>Unsere Tipps für Teilnehmende:</a:t>
              </a:r>
            </a:p>
            <a:p>
              <a:pPr marL="0" marR="0" indent="0" defTabSz="228600" rtl="0" eaLnBrk="1" fontAlgn="auto" latinLnBrk="0" hangingPunct="1">
                <a:lnSpc>
                  <a:spcPct val="100000"/>
                </a:lnSpc>
                <a:spcBef>
                  <a:spcPts val="0"/>
                </a:spcBef>
                <a:spcAft>
                  <a:spcPts val="0"/>
                </a:spcAft>
                <a:buClrTx/>
                <a:buSzTx/>
                <a:buFontTx/>
                <a:buNone/>
                <a:tabLst/>
              </a:pPr>
              <a:endParaRPr kumimoji="0" lang="de-DE" sz="1100" u="none" strike="noStrike" kern="1200" cap="none" spc="-25" normalizeH="0" baseline="0" noProof="0">
                <a:ln>
                  <a:noFill/>
                </a:ln>
                <a:solidFill>
                  <a:schemeClr val="bg1"/>
                </a:solidFill>
                <a:effectLst/>
                <a:uLnTx/>
                <a:uFillTx/>
                <a:latin typeface="+mj-lt"/>
                <a:cs typeface="Bai Jamjuree ExtraLight" pitchFamily="2" charset="-34"/>
              </a:endParaRPr>
            </a:p>
            <a:p>
              <a:pPr marL="228600" marR="0" indent="-228600" defTabSz="228600" rtl="0" eaLnBrk="1" fontAlgn="auto" latinLnBrk="0" hangingPunct="1">
                <a:lnSpc>
                  <a:spcPct val="100000"/>
                </a:lnSpc>
                <a:spcBef>
                  <a:spcPts val="0"/>
                </a:spcBef>
                <a:spcAft>
                  <a:spcPts val="0"/>
                </a:spcAft>
                <a:buClrTx/>
                <a:buSzTx/>
                <a:buFontTx/>
                <a:buAutoNum type="arabicPeriod"/>
                <a:tabLst/>
              </a:pPr>
              <a:r>
                <a:rPr lang="de-DE" sz="1100" spc="-25">
                  <a:solidFill>
                    <a:schemeClr val="bg1"/>
                  </a:solidFill>
                  <a:latin typeface="+mj-lt"/>
                  <a:cs typeface="Bai Jamjuree ExtraLight" pitchFamily="2" charset="-34"/>
                </a:rPr>
                <a:t>Schaut Euch die erste Hälfte der 1. Sitzung an, um einen allgemeinen Überblick über die CSRD zu bekommen</a:t>
              </a:r>
            </a:p>
            <a:p>
              <a:pPr marL="228600" marR="0" indent="-228600" defTabSz="228600" rtl="0" eaLnBrk="1" fontAlgn="auto" latinLnBrk="0" hangingPunct="1">
                <a:lnSpc>
                  <a:spcPct val="100000"/>
                </a:lnSpc>
                <a:spcBef>
                  <a:spcPts val="0"/>
                </a:spcBef>
                <a:spcAft>
                  <a:spcPts val="0"/>
                </a:spcAft>
                <a:buClrTx/>
                <a:buSzTx/>
                <a:buFontTx/>
                <a:buAutoNum type="arabicPeriod"/>
                <a:tabLst/>
              </a:pPr>
              <a:endParaRPr lang="de-DE" sz="1100" spc="-25">
                <a:solidFill>
                  <a:schemeClr val="bg1"/>
                </a:solidFill>
                <a:latin typeface="+mj-lt"/>
                <a:cs typeface="Bai Jamjuree ExtraLight" pitchFamily="2" charset="-34"/>
              </a:endParaRPr>
            </a:p>
            <a:p>
              <a:pPr marL="228600" indent="-228600" defTabSz="228600">
                <a:buFontTx/>
                <a:buAutoNum type="arabicPeriod"/>
              </a:pPr>
              <a:r>
                <a:rPr lang="de-DE" sz="1100" spc="-25">
                  <a:solidFill>
                    <a:schemeClr val="bg1"/>
                  </a:solidFill>
                  <a:latin typeface="+mj-lt"/>
                  <a:cs typeface="Bai Jamjuree ExtraLight" pitchFamily="2" charset="-34"/>
                  <a:sym typeface="Wingdings" pitchFamily="2" charset="2"/>
                </a:rPr>
                <a:t>Nutzt die time </a:t>
              </a:r>
              <a:r>
                <a:rPr lang="de-DE" sz="1100" spc="-25" err="1">
                  <a:solidFill>
                    <a:schemeClr val="bg1"/>
                  </a:solidFill>
                  <a:latin typeface="+mj-lt"/>
                  <a:cs typeface="Bai Jamjuree ExtraLight" pitchFamily="2" charset="-34"/>
                  <a:sym typeface="Wingdings" pitchFamily="2" charset="2"/>
                </a:rPr>
                <a:t>stamps</a:t>
              </a:r>
              <a:r>
                <a:rPr lang="de-DE" sz="1100" spc="-25">
                  <a:solidFill>
                    <a:schemeClr val="bg1"/>
                  </a:solidFill>
                  <a:latin typeface="+mj-lt"/>
                  <a:cs typeface="Bai Jamjuree ExtraLight" pitchFamily="2" charset="-34"/>
                  <a:sym typeface="Wingdings" pitchFamily="2" charset="2"/>
                </a:rPr>
                <a:t> in den Videos (nach Angabepflichten), </a:t>
              </a:r>
              <a:r>
                <a:rPr lang="de-DE" sz="1100" spc="-25">
                  <a:solidFill>
                    <a:schemeClr val="bg1"/>
                  </a:solidFill>
                  <a:latin typeface="+mj-lt"/>
                  <a:cs typeface="Bai Jamjuree ExtraLight" pitchFamily="2" charset="-34"/>
                </a:rPr>
                <a:t>wenn Ihr bei der Beantwortung der einzelnen Datenpunkte seid</a:t>
              </a:r>
              <a:r>
                <a:rPr lang="de-DE" sz="1100" spc="-25">
                  <a:solidFill>
                    <a:schemeClr val="bg1"/>
                  </a:solidFill>
                  <a:latin typeface="+mj-lt"/>
                  <a:cs typeface="Bai Jamjuree ExtraLight" pitchFamily="2" charset="-34"/>
                  <a:sym typeface="Wingdings" pitchFamily="2" charset="2"/>
                </a:rPr>
                <a:t> </a:t>
              </a:r>
            </a:p>
            <a:p>
              <a:pPr marL="228600" marR="0" indent="-228600" defTabSz="228600" rtl="0" eaLnBrk="1" fontAlgn="auto" latinLnBrk="0" hangingPunct="1">
                <a:lnSpc>
                  <a:spcPct val="100000"/>
                </a:lnSpc>
                <a:spcBef>
                  <a:spcPts val="0"/>
                </a:spcBef>
                <a:spcAft>
                  <a:spcPts val="0"/>
                </a:spcAft>
                <a:buClrTx/>
                <a:buSzTx/>
                <a:buFontTx/>
                <a:buAutoNum type="arabicPeriod"/>
                <a:tabLst/>
              </a:pPr>
              <a:endParaRPr kumimoji="0" lang="de-DE" sz="1100" u="none" strike="noStrike" kern="1200" cap="none" spc="-25" normalizeH="0" baseline="0" noProof="0">
                <a:ln>
                  <a:noFill/>
                </a:ln>
                <a:solidFill>
                  <a:schemeClr val="bg1"/>
                </a:solidFill>
                <a:effectLst/>
                <a:uLnTx/>
                <a:uFillTx/>
                <a:latin typeface="+mj-lt"/>
                <a:cs typeface="Bai Jamjuree ExtraLight" pitchFamily="2" charset="-34"/>
                <a:sym typeface="Wingdings" pitchFamily="2" charset="2"/>
              </a:endParaRPr>
            </a:p>
            <a:p>
              <a:pPr marL="228600" marR="0" indent="-228600" defTabSz="228600" rtl="0" eaLnBrk="1" fontAlgn="auto" latinLnBrk="0" hangingPunct="1">
                <a:lnSpc>
                  <a:spcPct val="100000"/>
                </a:lnSpc>
                <a:spcBef>
                  <a:spcPts val="0"/>
                </a:spcBef>
                <a:spcAft>
                  <a:spcPts val="0"/>
                </a:spcAft>
                <a:buClrTx/>
                <a:buSzTx/>
                <a:buFontTx/>
                <a:buAutoNum type="arabicPeriod"/>
                <a:tabLst/>
              </a:pPr>
              <a:r>
                <a:rPr kumimoji="0" lang="de-DE" sz="1100" u="none" strike="noStrike" kern="1200" cap="none" spc="-25" normalizeH="0" baseline="0" noProof="0">
                  <a:ln>
                    <a:noFill/>
                  </a:ln>
                  <a:solidFill>
                    <a:schemeClr val="bg1"/>
                  </a:solidFill>
                  <a:effectLst/>
                  <a:uLnTx/>
                  <a:uFillTx/>
                  <a:latin typeface="+mj-lt"/>
                  <a:cs typeface="Bai Jamjuree ExtraLight" pitchFamily="2" charset="-34"/>
                </a:rPr>
                <a:t>Habt parallel die Präsentation offen, um an die Beispiele “</a:t>
              </a:r>
              <a:r>
                <a:rPr kumimoji="0" lang="de-DE" sz="1100" u="none" strike="noStrike" kern="1200" cap="none" spc="-25" normalizeH="0" baseline="0" noProof="0" err="1">
                  <a:ln>
                    <a:noFill/>
                  </a:ln>
                  <a:solidFill>
                    <a:schemeClr val="bg1"/>
                  </a:solidFill>
                  <a:effectLst/>
                  <a:uLnTx/>
                  <a:uFillTx/>
                  <a:latin typeface="+mj-lt"/>
                  <a:cs typeface="Bai Jamjuree ExtraLight" pitchFamily="2" charset="-34"/>
                </a:rPr>
                <a:t>ranzoomen</a:t>
              </a:r>
              <a:r>
                <a:rPr kumimoji="0" lang="de-DE" sz="1100" u="none" strike="noStrike" kern="1200" cap="none" spc="-25" normalizeH="0" baseline="0" noProof="0">
                  <a:ln>
                    <a:noFill/>
                  </a:ln>
                  <a:solidFill>
                    <a:schemeClr val="bg1"/>
                  </a:solidFill>
                  <a:effectLst/>
                  <a:uLnTx/>
                  <a:uFillTx/>
                  <a:latin typeface="+mj-lt"/>
                  <a:cs typeface="Bai Jamjuree ExtraLight" pitchFamily="2" charset="-34"/>
                </a:rPr>
                <a:t>“ und Euch </a:t>
              </a:r>
              <a:r>
                <a:rPr lang="de-DE" sz="1100" spc="-25">
                  <a:solidFill>
                    <a:schemeClr val="bg1"/>
                  </a:solidFill>
                  <a:latin typeface="+mj-lt"/>
                  <a:cs typeface="Bai Jamjuree ExtraLight" pitchFamily="2" charset="-34"/>
                </a:rPr>
                <a:t>Notizen machen zu können</a:t>
              </a:r>
            </a:p>
            <a:p>
              <a:pPr marL="228600" marR="0" indent="-228600" defTabSz="228600" rtl="0" eaLnBrk="1" fontAlgn="auto" latinLnBrk="0" hangingPunct="1">
                <a:lnSpc>
                  <a:spcPct val="100000"/>
                </a:lnSpc>
                <a:spcBef>
                  <a:spcPts val="0"/>
                </a:spcBef>
                <a:spcAft>
                  <a:spcPts val="0"/>
                </a:spcAft>
                <a:buClrTx/>
                <a:buSzTx/>
                <a:buFontTx/>
                <a:buAutoNum type="arabicPeriod"/>
                <a:tabLst/>
              </a:pPr>
              <a:endParaRPr kumimoji="0" lang="de-DE" sz="1100" u="none" strike="noStrike" kern="1200" cap="none" spc="-25" normalizeH="0" baseline="0" noProof="0">
                <a:ln>
                  <a:noFill/>
                </a:ln>
                <a:solidFill>
                  <a:schemeClr val="bg1"/>
                </a:solidFill>
                <a:effectLst/>
                <a:uLnTx/>
                <a:uFillTx/>
                <a:latin typeface="+mj-lt"/>
                <a:cs typeface="Bai Jamjuree ExtraLight" pitchFamily="2" charset="-34"/>
              </a:endParaRPr>
            </a:p>
            <a:p>
              <a:pPr marL="228600" marR="0" indent="-228600" defTabSz="228600" rtl="0" eaLnBrk="1" fontAlgn="auto" latinLnBrk="0" hangingPunct="1">
                <a:lnSpc>
                  <a:spcPct val="100000"/>
                </a:lnSpc>
                <a:spcBef>
                  <a:spcPts val="0"/>
                </a:spcBef>
                <a:spcAft>
                  <a:spcPts val="0"/>
                </a:spcAft>
                <a:buClrTx/>
                <a:buSzTx/>
                <a:buFontTx/>
                <a:buAutoNum type="arabicPeriod"/>
                <a:tabLst/>
              </a:pPr>
              <a:r>
                <a:rPr lang="de-DE" sz="1100" spc="-25">
                  <a:solidFill>
                    <a:schemeClr val="bg1"/>
                  </a:solidFill>
                  <a:latin typeface="+mj-lt"/>
                  <a:cs typeface="Bai Jamjuree ExtraLight" pitchFamily="2" charset="-34"/>
                </a:rPr>
                <a:t>Guckt Euch die Q&amp;As an, um die schriftliche Antwort auf Fragen und Links zu den hilfreichen Unterlagen zu finden</a:t>
              </a:r>
              <a:endParaRPr kumimoji="0" lang="de-DE" sz="1100" u="none" strike="noStrike" kern="1200" cap="none" spc="-25" normalizeH="0" baseline="0" noProof="0">
                <a:ln>
                  <a:noFill/>
                </a:ln>
                <a:solidFill>
                  <a:schemeClr val="bg1"/>
                </a:solidFill>
                <a:effectLst/>
                <a:uLnTx/>
                <a:uFillTx/>
                <a:latin typeface="+mj-lt"/>
                <a:cs typeface="Bai Jamjuree ExtraLight" pitchFamily="2" charset="-34"/>
              </a:endParaRPr>
            </a:p>
          </p:txBody>
        </p:sp>
        <p:pic>
          <p:nvPicPr>
            <p:cNvPr id="21" name="Graphic 5">
              <a:extLst>
                <a:ext uri="{FF2B5EF4-FFF2-40B4-BE49-F238E27FC236}">
                  <a16:creationId xmlns:a16="http://schemas.microsoft.com/office/drawing/2014/main" id="{A0676F82-8AF8-195A-EF43-BA072051619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245" t="3468" r="8918" b="3145"/>
            <a:stretch/>
          </p:blipFill>
          <p:spPr>
            <a:xfrm>
              <a:off x="676976" y="4467582"/>
              <a:ext cx="430168" cy="468000"/>
            </a:xfrm>
            <a:prstGeom prst="rect">
              <a:avLst/>
            </a:prstGeom>
          </p:spPr>
        </p:pic>
      </p:grpSp>
    </p:spTree>
    <p:extLst>
      <p:ext uri="{BB962C8B-B14F-4D97-AF65-F5344CB8AC3E}">
        <p14:creationId xmlns:p14="http://schemas.microsoft.com/office/powerpoint/2010/main" val="132371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animBg="1"/>
      <p:bldP spid="1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A455A6-4FAE-16D6-C377-7D481535519C}"/>
              </a:ext>
            </a:extLst>
          </p:cNvPr>
          <p:cNvSpPr>
            <a:spLocks noGrp="1"/>
          </p:cNvSpPr>
          <p:nvPr>
            <p:ph type="sldNum" sz="quarter" idx="11"/>
          </p:nvPr>
        </p:nvSpPr>
        <p:spPr/>
        <p:txBody>
          <a:bodyPr/>
          <a:lstStyle/>
          <a:p>
            <a:fld id="{5237CC50-559B-734E-9989-0D093A8E99B9}" type="slidenum">
              <a:rPr lang="en-US" smtClean="0"/>
              <a:pPr/>
              <a:t>5</a:t>
            </a:fld>
            <a:endParaRPr lang="en-US"/>
          </a:p>
        </p:txBody>
      </p:sp>
      <p:sp>
        <p:nvSpPr>
          <p:cNvPr id="3" name="Title 2">
            <a:extLst>
              <a:ext uri="{FF2B5EF4-FFF2-40B4-BE49-F238E27FC236}">
                <a16:creationId xmlns:a16="http://schemas.microsoft.com/office/drawing/2014/main" id="{C0D74F0D-835C-C00F-96A6-0DBD11EE401F}"/>
              </a:ext>
            </a:extLst>
          </p:cNvPr>
          <p:cNvSpPr>
            <a:spLocks noGrp="1"/>
          </p:cNvSpPr>
          <p:nvPr>
            <p:ph type="title"/>
          </p:nvPr>
        </p:nvSpPr>
        <p:spPr/>
        <p:txBody>
          <a:bodyPr/>
          <a:lstStyle/>
          <a:p>
            <a:r>
              <a:rPr lang="de-DE"/>
              <a:t>Unsere Zielsetzung mit der </a:t>
            </a:r>
            <a:r>
              <a:rPr lang="de-DE" err="1"/>
              <a:t>Tanso</a:t>
            </a:r>
            <a:r>
              <a:rPr lang="de-DE"/>
              <a:t> Akademie</a:t>
            </a:r>
          </a:p>
        </p:txBody>
      </p:sp>
      <p:sp>
        <p:nvSpPr>
          <p:cNvPr id="4" name="Text Placeholder 3">
            <a:extLst>
              <a:ext uri="{FF2B5EF4-FFF2-40B4-BE49-F238E27FC236}">
                <a16:creationId xmlns:a16="http://schemas.microsoft.com/office/drawing/2014/main" id="{847CF3B2-5AD9-3994-4555-8C1703811D03}"/>
              </a:ext>
            </a:extLst>
          </p:cNvPr>
          <p:cNvSpPr>
            <a:spLocks noGrp="1"/>
          </p:cNvSpPr>
          <p:nvPr>
            <p:ph type="body" sz="quarter" idx="12"/>
          </p:nvPr>
        </p:nvSpPr>
        <p:spPr/>
        <p:txBody>
          <a:bodyPr/>
          <a:lstStyle/>
          <a:p>
            <a:r>
              <a:rPr lang="de-DE"/>
              <a:t>Informationen</a:t>
            </a:r>
          </a:p>
          <a:p>
            <a:endParaRPr lang="de-DE"/>
          </a:p>
        </p:txBody>
      </p:sp>
      <p:pic>
        <p:nvPicPr>
          <p:cNvPr id="5" name="Picture 4">
            <a:extLst>
              <a:ext uri="{FF2B5EF4-FFF2-40B4-BE49-F238E27FC236}">
                <a16:creationId xmlns:a16="http://schemas.microsoft.com/office/drawing/2014/main" id="{8A7D8F43-9DF1-4FD8-EBA1-CFFA482872C1}"/>
              </a:ext>
            </a:extLst>
          </p:cNvPr>
          <p:cNvPicPr>
            <a:picLocks noChangeAspect="1"/>
          </p:cNvPicPr>
          <p:nvPr/>
        </p:nvPicPr>
        <p:blipFill>
          <a:blip r:embed="rId2"/>
          <a:stretch>
            <a:fillRect/>
          </a:stretch>
        </p:blipFill>
        <p:spPr>
          <a:xfrm>
            <a:off x="635041" y="1692718"/>
            <a:ext cx="6384865" cy="3958127"/>
          </a:xfrm>
          <a:prstGeom prst="round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062413C-5904-FC83-18BC-607BD177F969}"/>
              </a:ext>
            </a:extLst>
          </p:cNvPr>
          <p:cNvPicPr>
            <a:picLocks noChangeAspect="1"/>
          </p:cNvPicPr>
          <p:nvPr/>
        </p:nvPicPr>
        <p:blipFill>
          <a:blip r:embed="rId3"/>
          <a:stretch>
            <a:fillRect/>
          </a:stretch>
        </p:blipFill>
        <p:spPr>
          <a:xfrm>
            <a:off x="7416096" y="1325623"/>
            <a:ext cx="3920978" cy="4692318"/>
          </a:xfrm>
          <a:prstGeom prst="roundRect">
            <a:avLst>
              <a:gd name="adj" fmla="val 2068"/>
            </a:avLst>
          </a:prstGeom>
          <a:effectLst>
            <a:outerShdw blurRad="50800" dist="38100" dir="2700000" algn="tl" rotWithShape="0">
              <a:prstClr val="black">
                <a:alpha val="40000"/>
              </a:prstClr>
            </a:outerShdw>
          </a:effectLst>
        </p:spPr>
      </p:pic>
      <p:pic>
        <p:nvPicPr>
          <p:cNvPr id="8" name="Graphic 7" descr="Right pointing backhand index with solid fill">
            <a:extLst>
              <a:ext uri="{FF2B5EF4-FFF2-40B4-BE49-F238E27FC236}">
                <a16:creationId xmlns:a16="http://schemas.microsoft.com/office/drawing/2014/main" id="{39F1B541-5C2E-E156-792F-ABA12C0C75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4526728">
            <a:off x="2155716" y="5171980"/>
            <a:ext cx="914400" cy="914400"/>
          </a:xfrm>
          <a:prstGeom prst="rect">
            <a:avLst/>
          </a:prstGeom>
          <a:effectLst>
            <a:outerShdw blurRad="50800" dist="38100" dir="2700000" algn="tl" rotWithShape="0">
              <a:prstClr val="black">
                <a:alpha val="40000"/>
              </a:prstClr>
            </a:outerShdw>
          </a:effectLst>
        </p:spPr>
      </p:pic>
      <p:pic>
        <p:nvPicPr>
          <p:cNvPr id="11" name="Graphic 10" descr="Right pointing backhand index with solid fill">
            <a:extLst>
              <a:ext uri="{FF2B5EF4-FFF2-40B4-BE49-F238E27FC236}">
                <a16:creationId xmlns:a16="http://schemas.microsoft.com/office/drawing/2014/main" id="{0F93BE5F-2361-0CD0-B8F0-0A6354AA7D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526728">
            <a:off x="7517659" y="5171979"/>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950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B4A0-A591-FAD8-DABF-DB0230A78B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91801A-83CC-63FD-0632-16712907F76F}"/>
              </a:ext>
            </a:extLst>
          </p:cNvPr>
          <p:cNvSpPr>
            <a:spLocks noGrp="1"/>
          </p:cNvSpPr>
          <p:nvPr>
            <p:ph type="sldNum" sz="quarter" idx="11"/>
          </p:nvPr>
        </p:nvSpPr>
        <p:spPr/>
        <p:txBody>
          <a:bodyPr/>
          <a:lstStyle/>
          <a:p>
            <a:fld id="{5237CC50-559B-734E-9989-0D093A8E99B9}" type="slidenum">
              <a:rPr lang="en-US" smtClean="0"/>
              <a:pPr/>
              <a:t>6</a:t>
            </a:fld>
            <a:endParaRPr lang="en-US"/>
          </a:p>
        </p:txBody>
      </p:sp>
      <p:sp>
        <p:nvSpPr>
          <p:cNvPr id="5" name="Title 4">
            <a:extLst>
              <a:ext uri="{FF2B5EF4-FFF2-40B4-BE49-F238E27FC236}">
                <a16:creationId xmlns:a16="http://schemas.microsoft.com/office/drawing/2014/main" id="{B08EB2F9-BBB3-9801-B162-96533B5FB636}"/>
              </a:ext>
            </a:extLst>
          </p:cNvPr>
          <p:cNvSpPr>
            <a:spLocks noGrp="1"/>
          </p:cNvSpPr>
          <p:nvPr>
            <p:ph type="title"/>
          </p:nvPr>
        </p:nvSpPr>
        <p:spPr/>
        <p:txBody>
          <a:bodyPr/>
          <a:lstStyle/>
          <a:p>
            <a:r>
              <a:rPr lang="en-DE"/>
              <a:t>Inhalte dieser Folge</a:t>
            </a:r>
          </a:p>
        </p:txBody>
      </p:sp>
      <p:sp>
        <p:nvSpPr>
          <p:cNvPr id="21" name="Text Placeholder 20">
            <a:extLst>
              <a:ext uri="{FF2B5EF4-FFF2-40B4-BE49-F238E27FC236}">
                <a16:creationId xmlns:a16="http://schemas.microsoft.com/office/drawing/2014/main" id="{BCAA42DE-D0DD-D24D-A251-25260D120AEF}"/>
              </a:ext>
            </a:extLst>
          </p:cNvPr>
          <p:cNvSpPr>
            <a:spLocks noGrp="1"/>
          </p:cNvSpPr>
          <p:nvPr>
            <p:ph type="body" sz="quarter" idx="12"/>
          </p:nvPr>
        </p:nvSpPr>
        <p:spPr/>
        <p:txBody>
          <a:bodyPr/>
          <a:lstStyle/>
          <a:p>
            <a:r>
              <a:rPr lang="en-DE"/>
              <a:t>Agenda</a:t>
            </a:r>
          </a:p>
        </p:txBody>
      </p:sp>
      <p:sp>
        <p:nvSpPr>
          <p:cNvPr id="22" name="Rounded Rectangle 21">
            <a:extLst>
              <a:ext uri="{FF2B5EF4-FFF2-40B4-BE49-F238E27FC236}">
                <a16:creationId xmlns:a16="http://schemas.microsoft.com/office/drawing/2014/main" id="{26F7E6B8-8446-026E-E41F-0AF94951B7C1}"/>
              </a:ext>
            </a:extLst>
          </p:cNvPr>
          <p:cNvSpPr/>
          <p:nvPr/>
        </p:nvSpPr>
        <p:spPr>
          <a:xfrm>
            <a:off x="4695447" y="1548596"/>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pPr marL="450850" indent="-450850">
              <a:buAutoNum type="arabicPlain"/>
            </a:pPr>
            <a:r>
              <a:rPr lang="de-DE" sz="1400">
                <a:solidFill>
                  <a:schemeClr val="accent3"/>
                </a:solidFill>
                <a:latin typeface="+mj-lt"/>
                <a:ea typeface="Helvetica Neue Light" panose="02000403000000020004" pitchFamily="2" charset="0"/>
                <a:cs typeface="Helvetica Neue Medium" panose="02000503000000020004" pitchFamily="2" charset="0"/>
              </a:rPr>
              <a:t>Einführung in S2 Arbeitskräfte der Wertschöpfungskette, </a:t>
            </a:r>
            <a:br>
              <a:rPr lang="de-DE" sz="1400">
                <a:solidFill>
                  <a:schemeClr val="accent3"/>
                </a:solidFill>
                <a:latin typeface="+mj-lt"/>
                <a:ea typeface="Helvetica Neue Light" panose="02000403000000020004" pitchFamily="2" charset="0"/>
                <a:cs typeface="Helvetica Neue Medium" panose="02000503000000020004" pitchFamily="2" charset="0"/>
              </a:rPr>
            </a:br>
            <a:r>
              <a:rPr lang="de-DE" sz="1400">
                <a:solidFill>
                  <a:schemeClr val="accent3"/>
                </a:solidFill>
                <a:latin typeface="+mj-lt"/>
                <a:ea typeface="Helvetica Neue Light" panose="02000403000000020004" pitchFamily="2" charset="0"/>
                <a:cs typeface="Helvetica Neue Medium" panose="02000503000000020004" pitchFamily="2" charset="0"/>
              </a:rPr>
              <a:t>S3 betroffene Gemeinschaften &amp; </a:t>
            </a:r>
            <a:r>
              <a:rPr lang="de-DE" sz="1400">
                <a:solidFill>
                  <a:schemeClr val="accent3"/>
                </a:solidFill>
                <a:effectLst/>
                <a:latin typeface="+mj-lt"/>
                <a:ea typeface="Helvetica Neue Light" panose="02000403000000020004" pitchFamily="2" charset="0"/>
                <a:cs typeface="Helvetica Neue Medium" panose="02000503000000020004" pitchFamily="2" charset="0"/>
              </a:rPr>
              <a:t>S4 Verbraucher und Endnutzer</a:t>
            </a:r>
          </a:p>
        </p:txBody>
      </p:sp>
      <p:sp>
        <p:nvSpPr>
          <p:cNvPr id="23" name="Rounded Rectangle 22">
            <a:extLst>
              <a:ext uri="{FF2B5EF4-FFF2-40B4-BE49-F238E27FC236}">
                <a16:creationId xmlns:a16="http://schemas.microsoft.com/office/drawing/2014/main" id="{D40D25AE-918D-48A2-9ECE-81A79B327AC3}"/>
              </a:ext>
            </a:extLst>
          </p:cNvPr>
          <p:cNvSpPr/>
          <p:nvPr/>
        </p:nvSpPr>
        <p:spPr>
          <a:xfrm>
            <a:off x="4695447" y="2182475"/>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2</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S2 – Arbeitskräfte der Wertschöpfungskette</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sp>
        <p:nvSpPr>
          <p:cNvPr id="25" name="Rounded Rectangle 24">
            <a:extLst>
              <a:ext uri="{FF2B5EF4-FFF2-40B4-BE49-F238E27FC236}">
                <a16:creationId xmlns:a16="http://schemas.microsoft.com/office/drawing/2014/main" id="{3530CF82-3799-D1A0-7475-0952029F2CF0}"/>
              </a:ext>
            </a:extLst>
          </p:cNvPr>
          <p:cNvSpPr/>
          <p:nvPr/>
        </p:nvSpPr>
        <p:spPr>
          <a:xfrm>
            <a:off x="4695447" y="2816354"/>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3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S3 – Betroffene Gemeinschaften</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28" name="Straight Connector 27">
            <a:extLst>
              <a:ext uri="{FF2B5EF4-FFF2-40B4-BE49-F238E27FC236}">
                <a16:creationId xmlns:a16="http://schemas.microsoft.com/office/drawing/2014/main" id="{B237E5C5-0714-2F2F-9417-163CFF4EEA8F}"/>
              </a:ext>
            </a:extLst>
          </p:cNvPr>
          <p:cNvCxnSpPr>
            <a:cxnSpLocks/>
          </p:cNvCxnSpPr>
          <p:nvPr/>
        </p:nvCxnSpPr>
        <p:spPr>
          <a:xfrm>
            <a:off x="4695447" y="2103552"/>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E753550-C639-053D-17B7-D1A0512917E0}"/>
              </a:ext>
            </a:extLst>
          </p:cNvPr>
          <p:cNvCxnSpPr>
            <a:cxnSpLocks/>
          </p:cNvCxnSpPr>
          <p:nvPr/>
        </p:nvCxnSpPr>
        <p:spPr>
          <a:xfrm>
            <a:off x="4695447" y="2737431"/>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D38B9E58-7EA4-518A-BD67-3BFEA5764BCA}"/>
              </a:ext>
            </a:extLst>
          </p:cNvPr>
          <p:cNvCxnSpPr>
            <a:cxnSpLocks/>
          </p:cNvCxnSpPr>
          <p:nvPr/>
        </p:nvCxnSpPr>
        <p:spPr>
          <a:xfrm>
            <a:off x="4695447" y="3371310"/>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A585F143-EBEB-48A9-DCCB-2EF26079DEE0}"/>
              </a:ext>
            </a:extLst>
          </p:cNvPr>
          <p:cNvSpPr/>
          <p:nvPr/>
        </p:nvSpPr>
        <p:spPr>
          <a:xfrm>
            <a:off x="4695447" y="4084112"/>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5		Zusammenfassung &amp; </a:t>
            </a:r>
            <a:r>
              <a:rPr lang="de-DE" sz="1400">
                <a:solidFill>
                  <a:schemeClr val="tx1"/>
                </a:solidFill>
                <a:latin typeface="+mj-lt"/>
                <a:ea typeface="Helvetica Neue Light" panose="02000403000000020004" pitchFamily="2" charset="0"/>
                <a:cs typeface="Helvetica Neue Medium" panose="02000503000000020004" pitchFamily="2" charset="0"/>
              </a:rPr>
              <a:t>Ausblick</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cxnSp>
        <p:nvCxnSpPr>
          <p:cNvPr id="3" name="Straight Connector 29">
            <a:extLst>
              <a:ext uri="{FF2B5EF4-FFF2-40B4-BE49-F238E27FC236}">
                <a16:creationId xmlns:a16="http://schemas.microsoft.com/office/drawing/2014/main" id="{D5EDAB46-2D7F-356F-8E76-250C3FB0D2B3}"/>
              </a:ext>
            </a:extLst>
          </p:cNvPr>
          <p:cNvCxnSpPr>
            <a:cxnSpLocks/>
          </p:cNvCxnSpPr>
          <p:nvPr/>
        </p:nvCxnSpPr>
        <p:spPr>
          <a:xfrm>
            <a:off x="4695447" y="4005189"/>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4" name="Rounded Rectangle 5">
            <a:extLst>
              <a:ext uri="{FF2B5EF4-FFF2-40B4-BE49-F238E27FC236}">
                <a16:creationId xmlns:a16="http://schemas.microsoft.com/office/drawing/2014/main" id="{125E5DEA-8A5B-18F9-6B4D-4A618A6A14BC}"/>
              </a:ext>
            </a:extLst>
          </p:cNvPr>
          <p:cNvSpPr/>
          <p:nvPr/>
        </p:nvSpPr>
        <p:spPr>
          <a:xfrm>
            <a:off x="4695447" y="4717994"/>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6</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Fragen &amp; Antworten</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sp>
        <p:nvSpPr>
          <p:cNvPr id="7" name="Rounded Rectangle 24">
            <a:extLst>
              <a:ext uri="{FF2B5EF4-FFF2-40B4-BE49-F238E27FC236}">
                <a16:creationId xmlns:a16="http://schemas.microsoft.com/office/drawing/2014/main" id="{47D7C41F-C5C7-00DE-C85E-F3B7D64D9F89}"/>
              </a:ext>
            </a:extLst>
          </p:cNvPr>
          <p:cNvSpPr/>
          <p:nvPr/>
        </p:nvSpPr>
        <p:spPr>
          <a:xfrm>
            <a:off x="4695447" y="3450233"/>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4</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S4 – Verbraucher und Endnutzer </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8" name="Straight Connector 29">
            <a:extLst>
              <a:ext uri="{FF2B5EF4-FFF2-40B4-BE49-F238E27FC236}">
                <a16:creationId xmlns:a16="http://schemas.microsoft.com/office/drawing/2014/main" id="{ACAE64BA-84EE-C548-D783-008DEB025D95}"/>
              </a:ext>
            </a:extLst>
          </p:cNvPr>
          <p:cNvCxnSpPr>
            <a:cxnSpLocks/>
          </p:cNvCxnSpPr>
          <p:nvPr/>
        </p:nvCxnSpPr>
        <p:spPr>
          <a:xfrm>
            <a:off x="4695447" y="4639068"/>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7024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BB0F-DB18-DC9A-AC26-6FF32FE368D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700F89-B9DC-F85F-B4B1-F9288C267535}"/>
              </a:ext>
            </a:extLst>
          </p:cNvPr>
          <p:cNvSpPr>
            <a:spLocks noGrp="1"/>
          </p:cNvSpPr>
          <p:nvPr>
            <p:ph type="sldNum" sz="quarter" idx="11"/>
          </p:nvPr>
        </p:nvSpPr>
        <p:spPr>
          <a:xfrm>
            <a:off x="4695447" y="6299883"/>
            <a:ext cx="619292" cy="365125"/>
          </a:xfrm>
        </p:spPr>
        <p:txBody>
          <a:bodyPr/>
          <a:lstStyle/>
          <a:p>
            <a:fld id="{5237CC50-559B-734E-9989-0D093A8E99B9}" type="slidenum">
              <a:rPr lang="en-US" smtClean="0"/>
              <a:pPr/>
              <a:t>7</a:t>
            </a:fld>
            <a:endParaRPr lang="en-US"/>
          </a:p>
        </p:txBody>
      </p:sp>
      <p:sp>
        <p:nvSpPr>
          <p:cNvPr id="5" name="Title 4">
            <a:extLst>
              <a:ext uri="{FF2B5EF4-FFF2-40B4-BE49-F238E27FC236}">
                <a16:creationId xmlns:a16="http://schemas.microsoft.com/office/drawing/2014/main" id="{2388832B-3974-6EC1-F3BB-48EC7FE86B5B}"/>
              </a:ext>
            </a:extLst>
          </p:cNvPr>
          <p:cNvSpPr>
            <a:spLocks noGrp="1"/>
          </p:cNvSpPr>
          <p:nvPr>
            <p:ph type="title"/>
          </p:nvPr>
        </p:nvSpPr>
        <p:spPr/>
        <p:txBody>
          <a:bodyPr/>
          <a:lstStyle/>
          <a:p>
            <a:r>
              <a:rPr lang="en-DE"/>
              <a:t>Inhalte dieser Folge</a:t>
            </a:r>
          </a:p>
        </p:txBody>
      </p:sp>
      <p:sp>
        <p:nvSpPr>
          <p:cNvPr id="21" name="Text Placeholder 20">
            <a:extLst>
              <a:ext uri="{FF2B5EF4-FFF2-40B4-BE49-F238E27FC236}">
                <a16:creationId xmlns:a16="http://schemas.microsoft.com/office/drawing/2014/main" id="{BB08210A-C881-1AAC-B51E-326AC50CB0D2}"/>
              </a:ext>
            </a:extLst>
          </p:cNvPr>
          <p:cNvSpPr>
            <a:spLocks noGrp="1"/>
          </p:cNvSpPr>
          <p:nvPr>
            <p:ph type="body" sz="quarter" idx="12"/>
          </p:nvPr>
        </p:nvSpPr>
        <p:spPr/>
        <p:txBody>
          <a:bodyPr/>
          <a:lstStyle/>
          <a:p>
            <a:r>
              <a:rPr lang="en-DE"/>
              <a:t>Agenda</a:t>
            </a:r>
          </a:p>
        </p:txBody>
      </p:sp>
      <p:sp>
        <p:nvSpPr>
          <p:cNvPr id="22" name="Rounded Rectangle 21">
            <a:extLst>
              <a:ext uri="{FF2B5EF4-FFF2-40B4-BE49-F238E27FC236}">
                <a16:creationId xmlns:a16="http://schemas.microsoft.com/office/drawing/2014/main" id="{02CAD096-FC23-EFAA-9BDC-FD93704BE71D}"/>
              </a:ext>
            </a:extLst>
          </p:cNvPr>
          <p:cNvSpPr/>
          <p:nvPr/>
        </p:nvSpPr>
        <p:spPr>
          <a:xfrm>
            <a:off x="4695447" y="1548596"/>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pPr marL="450850" indent="-450850">
              <a:buAutoNum type="arabicPlain"/>
            </a:pPr>
            <a:r>
              <a:rPr lang="de-DE" sz="1400">
                <a:solidFill>
                  <a:schemeClr val="accent4"/>
                </a:solidFill>
                <a:latin typeface="+mj-lt"/>
                <a:ea typeface="Helvetica Neue Light" panose="02000403000000020004" pitchFamily="2" charset="0"/>
                <a:cs typeface="Helvetica Neue Medium" panose="02000503000000020004" pitchFamily="2" charset="0"/>
              </a:rPr>
              <a:t>Einführung in S2 Arbeitskräfte der Wertschöpfungskette, </a:t>
            </a:r>
            <a:br>
              <a:rPr lang="de-DE" sz="1400">
                <a:solidFill>
                  <a:schemeClr val="accent4"/>
                </a:solidFill>
                <a:latin typeface="+mj-lt"/>
                <a:ea typeface="Helvetica Neue Light" panose="02000403000000020004" pitchFamily="2" charset="0"/>
                <a:cs typeface="Helvetica Neue Medium" panose="02000503000000020004" pitchFamily="2" charset="0"/>
              </a:rPr>
            </a:br>
            <a:r>
              <a:rPr lang="de-DE" sz="1400">
                <a:solidFill>
                  <a:schemeClr val="accent4"/>
                </a:solidFill>
                <a:latin typeface="+mj-lt"/>
                <a:ea typeface="Helvetica Neue Light" panose="02000403000000020004" pitchFamily="2" charset="0"/>
                <a:cs typeface="Helvetica Neue Medium" panose="02000503000000020004" pitchFamily="2" charset="0"/>
              </a:rPr>
              <a:t>S3 betroffene Gemeinschaften &amp; </a:t>
            </a:r>
            <a:r>
              <a:rPr lang="de-DE" sz="1400">
                <a:solidFill>
                  <a:schemeClr val="accent4"/>
                </a:solidFill>
                <a:effectLst/>
                <a:latin typeface="+mj-lt"/>
                <a:ea typeface="Helvetica Neue Light" panose="02000403000000020004" pitchFamily="2" charset="0"/>
                <a:cs typeface="Helvetica Neue Medium" panose="02000503000000020004" pitchFamily="2" charset="0"/>
              </a:rPr>
              <a:t>S4 Verbraucher und Endnutzer</a:t>
            </a:r>
          </a:p>
        </p:txBody>
      </p:sp>
      <p:sp>
        <p:nvSpPr>
          <p:cNvPr id="23" name="Rounded Rectangle 22">
            <a:extLst>
              <a:ext uri="{FF2B5EF4-FFF2-40B4-BE49-F238E27FC236}">
                <a16:creationId xmlns:a16="http://schemas.microsoft.com/office/drawing/2014/main" id="{050B0E7E-8E90-866E-BBC7-15F67BD287CD}"/>
              </a:ext>
            </a:extLst>
          </p:cNvPr>
          <p:cNvSpPr/>
          <p:nvPr/>
        </p:nvSpPr>
        <p:spPr>
          <a:xfrm>
            <a:off x="4695447" y="2182475"/>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2</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S2 – Arbeitskräfte der Wertschöpfungskette</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sp>
        <p:nvSpPr>
          <p:cNvPr id="25" name="Rounded Rectangle 24">
            <a:extLst>
              <a:ext uri="{FF2B5EF4-FFF2-40B4-BE49-F238E27FC236}">
                <a16:creationId xmlns:a16="http://schemas.microsoft.com/office/drawing/2014/main" id="{0A7C5DA2-BE3D-985E-6BF6-5A850EDD4920}"/>
              </a:ext>
            </a:extLst>
          </p:cNvPr>
          <p:cNvSpPr/>
          <p:nvPr/>
        </p:nvSpPr>
        <p:spPr>
          <a:xfrm>
            <a:off x="4695447" y="2816354"/>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3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S3 – Betroffene Gemeinschaften</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28" name="Straight Connector 27">
            <a:extLst>
              <a:ext uri="{FF2B5EF4-FFF2-40B4-BE49-F238E27FC236}">
                <a16:creationId xmlns:a16="http://schemas.microsoft.com/office/drawing/2014/main" id="{20024587-3CA1-A756-6A83-E070E9147D13}"/>
              </a:ext>
            </a:extLst>
          </p:cNvPr>
          <p:cNvCxnSpPr>
            <a:cxnSpLocks/>
          </p:cNvCxnSpPr>
          <p:nvPr/>
        </p:nvCxnSpPr>
        <p:spPr>
          <a:xfrm>
            <a:off x="4695447" y="2103552"/>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870B40BA-2B52-3F06-6628-5CAEF55D32BD}"/>
              </a:ext>
            </a:extLst>
          </p:cNvPr>
          <p:cNvCxnSpPr>
            <a:cxnSpLocks/>
          </p:cNvCxnSpPr>
          <p:nvPr/>
        </p:nvCxnSpPr>
        <p:spPr>
          <a:xfrm>
            <a:off x="4695447" y="2737431"/>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A44853A9-5131-F6B3-D998-05F18A50F8C8}"/>
              </a:ext>
            </a:extLst>
          </p:cNvPr>
          <p:cNvCxnSpPr>
            <a:cxnSpLocks/>
          </p:cNvCxnSpPr>
          <p:nvPr/>
        </p:nvCxnSpPr>
        <p:spPr>
          <a:xfrm>
            <a:off x="4695447" y="3371310"/>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3E71E0E9-4EC2-1CE8-BA3F-740B0E3C7F57}"/>
              </a:ext>
            </a:extLst>
          </p:cNvPr>
          <p:cNvSpPr/>
          <p:nvPr/>
        </p:nvSpPr>
        <p:spPr>
          <a:xfrm>
            <a:off x="4695447" y="4084112"/>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effectLst/>
                <a:latin typeface="+mj-lt"/>
                <a:ea typeface="Helvetica Neue Light" panose="02000403000000020004" pitchFamily="2" charset="0"/>
                <a:cs typeface="Helvetica Neue Medium" panose="02000503000000020004" pitchFamily="2" charset="0"/>
              </a:rPr>
              <a:t>5		Zusammenfassung &amp; </a:t>
            </a:r>
            <a:r>
              <a:rPr lang="de-DE" sz="1400">
                <a:solidFill>
                  <a:schemeClr val="tx1"/>
                </a:solidFill>
                <a:latin typeface="+mj-lt"/>
                <a:ea typeface="Helvetica Neue Light" panose="02000403000000020004" pitchFamily="2" charset="0"/>
                <a:cs typeface="Helvetica Neue Medium" panose="02000503000000020004" pitchFamily="2" charset="0"/>
              </a:rPr>
              <a:t>Ausblick</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cxnSp>
        <p:nvCxnSpPr>
          <p:cNvPr id="3" name="Straight Connector 29">
            <a:extLst>
              <a:ext uri="{FF2B5EF4-FFF2-40B4-BE49-F238E27FC236}">
                <a16:creationId xmlns:a16="http://schemas.microsoft.com/office/drawing/2014/main" id="{1794E6E0-2225-C7A7-9BFC-F64676D5797D}"/>
              </a:ext>
            </a:extLst>
          </p:cNvPr>
          <p:cNvCxnSpPr>
            <a:cxnSpLocks/>
          </p:cNvCxnSpPr>
          <p:nvPr/>
        </p:nvCxnSpPr>
        <p:spPr>
          <a:xfrm>
            <a:off x="4695447" y="4005189"/>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
        <p:nvSpPr>
          <p:cNvPr id="4" name="Rounded Rectangle 5">
            <a:extLst>
              <a:ext uri="{FF2B5EF4-FFF2-40B4-BE49-F238E27FC236}">
                <a16:creationId xmlns:a16="http://schemas.microsoft.com/office/drawing/2014/main" id="{97DDC5F0-D53A-BA2A-38E0-0AD2263CBA37}"/>
              </a:ext>
            </a:extLst>
          </p:cNvPr>
          <p:cNvSpPr/>
          <p:nvPr/>
        </p:nvSpPr>
        <p:spPr>
          <a:xfrm>
            <a:off x="4695447" y="4717994"/>
            <a:ext cx="6584400"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6</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Fragen &amp; Antworten</a:t>
            </a:r>
            <a:endParaRPr lang="de-DE" sz="1400">
              <a:solidFill>
                <a:schemeClr val="tx1"/>
              </a:solidFill>
              <a:highlight>
                <a:srgbClr val="FF00FF"/>
              </a:highlight>
              <a:latin typeface="+mj-lt"/>
              <a:ea typeface="Helvetica Neue Light" panose="02000403000000020004" pitchFamily="2" charset="0"/>
              <a:cs typeface="Helvetica Neue Medium" panose="02000503000000020004" pitchFamily="2" charset="0"/>
            </a:endParaRPr>
          </a:p>
        </p:txBody>
      </p:sp>
      <p:sp>
        <p:nvSpPr>
          <p:cNvPr id="7" name="Rounded Rectangle 24">
            <a:extLst>
              <a:ext uri="{FF2B5EF4-FFF2-40B4-BE49-F238E27FC236}">
                <a16:creationId xmlns:a16="http://schemas.microsoft.com/office/drawing/2014/main" id="{034FFE2B-E78F-5F1C-6BB7-BFC91CFCDE56}"/>
              </a:ext>
            </a:extLst>
          </p:cNvPr>
          <p:cNvSpPr/>
          <p:nvPr/>
        </p:nvSpPr>
        <p:spPr>
          <a:xfrm>
            <a:off x="4695447" y="3450233"/>
            <a:ext cx="6846912" cy="47603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45720" rtlCol="0" anchor="ctr"/>
          <a:lstStyle/>
          <a:p>
            <a:r>
              <a:rPr lang="de-DE" sz="1400">
                <a:solidFill>
                  <a:schemeClr val="tx1"/>
                </a:solidFill>
                <a:latin typeface="+mj-lt"/>
                <a:ea typeface="Helvetica Neue Light" panose="02000403000000020004" pitchFamily="2" charset="0"/>
                <a:cs typeface="Helvetica Neue Medium" panose="02000503000000020004" pitchFamily="2" charset="0"/>
              </a:rPr>
              <a:t>4</a:t>
            </a:r>
            <a:r>
              <a:rPr lang="de-DE" sz="1400">
                <a:solidFill>
                  <a:schemeClr val="tx1"/>
                </a:solidFill>
                <a:effectLst/>
                <a:latin typeface="+mj-lt"/>
                <a:ea typeface="Helvetica Neue Light" panose="02000403000000020004" pitchFamily="2" charset="0"/>
                <a:cs typeface="Helvetica Neue Medium" panose="02000503000000020004" pitchFamily="2" charset="0"/>
              </a:rPr>
              <a:t>		</a:t>
            </a:r>
            <a:r>
              <a:rPr lang="de-DE" sz="1400">
                <a:solidFill>
                  <a:schemeClr val="tx1"/>
                </a:solidFill>
                <a:latin typeface="+mj-lt"/>
                <a:ea typeface="Helvetica Neue Light" panose="02000403000000020004" pitchFamily="2" charset="0"/>
                <a:cs typeface="Helvetica Neue Medium" panose="02000503000000020004" pitchFamily="2" charset="0"/>
              </a:rPr>
              <a:t>Fokus: Datenpunkte des S4 – Verbraucher und Endnutzer </a:t>
            </a:r>
            <a:endParaRPr lang="de-DE" sz="1400">
              <a:solidFill>
                <a:schemeClr val="tx1"/>
              </a:solidFill>
              <a:highlight>
                <a:srgbClr val="FFFF00"/>
              </a:highlight>
              <a:latin typeface="+mj-lt"/>
              <a:ea typeface="Helvetica Neue Light" panose="02000403000000020004" pitchFamily="2" charset="0"/>
              <a:cs typeface="Helvetica Neue Medium" panose="02000503000000020004" pitchFamily="2" charset="0"/>
            </a:endParaRPr>
          </a:p>
        </p:txBody>
      </p:sp>
      <p:cxnSp>
        <p:nvCxnSpPr>
          <p:cNvPr id="8" name="Straight Connector 29">
            <a:extLst>
              <a:ext uri="{FF2B5EF4-FFF2-40B4-BE49-F238E27FC236}">
                <a16:creationId xmlns:a16="http://schemas.microsoft.com/office/drawing/2014/main" id="{A5DA2DE5-C99C-80B5-4BCE-7A73184E18CD}"/>
              </a:ext>
            </a:extLst>
          </p:cNvPr>
          <p:cNvCxnSpPr>
            <a:cxnSpLocks/>
          </p:cNvCxnSpPr>
          <p:nvPr/>
        </p:nvCxnSpPr>
        <p:spPr>
          <a:xfrm>
            <a:off x="4695447" y="4639068"/>
            <a:ext cx="6480000" cy="0"/>
          </a:xfrm>
          <a:prstGeom prst="line">
            <a:avLst/>
          </a:prstGeom>
          <a:ln w="6350" cap="flat" cmpd="sng" algn="ctr">
            <a:solidFill>
              <a:schemeClr val="accent2">
                <a:lumMod val="40000"/>
                <a:lumOff val="60000"/>
              </a:schemeClr>
            </a:solidFill>
            <a:prstDash val="solid"/>
            <a:round/>
            <a:headEnd type="none" w="lg"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1452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CD6417-313A-F287-0571-7C1C57E724E3}"/>
              </a:ext>
            </a:extLst>
          </p:cNvPr>
          <p:cNvSpPr>
            <a:spLocks noGrp="1"/>
          </p:cNvSpPr>
          <p:nvPr>
            <p:ph type="sldNum" sz="quarter" idx="11"/>
          </p:nvPr>
        </p:nvSpPr>
        <p:spPr/>
        <p:txBody>
          <a:bodyPr/>
          <a:lstStyle/>
          <a:p>
            <a:fld id="{5237CC50-559B-734E-9989-0D093A8E99B9}" type="slidenum">
              <a:rPr lang="en-US" smtClean="0"/>
              <a:pPr/>
              <a:t>8</a:t>
            </a:fld>
            <a:endParaRPr lang="en-US"/>
          </a:p>
        </p:txBody>
      </p:sp>
      <p:sp>
        <p:nvSpPr>
          <p:cNvPr id="20" name="Title 19">
            <a:extLst>
              <a:ext uri="{FF2B5EF4-FFF2-40B4-BE49-F238E27FC236}">
                <a16:creationId xmlns:a16="http://schemas.microsoft.com/office/drawing/2014/main" id="{401B4D8C-73C9-5D95-5BE8-B1E0D472F77A}"/>
              </a:ext>
            </a:extLst>
          </p:cNvPr>
          <p:cNvSpPr>
            <a:spLocks noGrp="1"/>
          </p:cNvSpPr>
          <p:nvPr>
            <p:ph type="title"/>
          </p:nvPr>
        </p:nvSpPr>
        <p:spPr/>
        <p:txBody>
          <a:bodyPr/>
          <a:lstStyle/>
          <a:p>
            <a:r>
              <a:rPr lang="de-DE" noProof="0"/>
              <a:t>Die ESRS verpflichten </a:t>
            </a:r>
            <a:r>
              <a:rPr lang="de-DE" noProof="0">
                <a:solidFill>
                  <a:schemeClr val="accent3"/>
                </a:solidFill>
              </a:rPr>
              <a:t>in zwei allgemeinen und </a:t>
            </a:r>
            <a:r>
              <a:rPr lang="de-DE" noProof="0">
                <a:solidFill>
                  <a:schemeClr val="accent4"/>
                </a:solidFill>
              </a:rPr>
              <a:t>zehn thematischen Standards </a:t>
            </a:r>
            <a:r>
              <a:rPr lang="de-DE" noProof="0"/>
              <a:t>zur Offenlegung von fast </a:t>
            </a:r>
            <a:r>
              <a:rPr lang="de-DE" noProof="0">
                <a:solidFill>
                  <a:schemeClr val="accent4"/>
                </a:solidFill>
              </a:rPr>
              <a:t>1.200 Datenpunkten</a:t>
            </a:r>
            <a:endParaRPr lang="de-DE" noProof="0"/>
          </a:p>
        </p:txBody>
      </p:sp>
      <p:sp>
        <p:nvSpPr>
          <p:cNvPr id="26" name="Text Placeholder 25">
            <a:extLst>
              <a:ext uri="{FF2B5EF4-FFF2-40B4-BE49-F238E27FC236}">
                <a16:creationId xmlns:a16="http://schemas.microsoft.com/office/drawing/2014/main" id="{4F34DA3A-1FC8-FAD3-99FF-D882916C7164}"/>
              </a:ext>
            </a:extLst>
          </p:cNvPr>
          <p:cNvSpPr>
            <a:spLocks noGrp="1"/>
          </p:cNvSpPr>
          <p:nvPr>
            <p:ph type="body" sz="quarter" idx="12"/>
          </p:nvPr>
        </p:nvSpPr>
        <p:spPr/>
        <p:txBody>
          <a:bodyPr/>
          <a:lstStyle/>
          <a:p>
            <a:r>
              <a:rPr lang="en-US" err="1"/>
              <a:t>Einführung</a:t>
            </a:r>
            <a:r>
              <a:rPr lang="en-US"/>
              <a:t> in S2 </a:t>
            </a:r>
            <a:r>
              <a:rPr lang="en-US" err="1"/>
              <a:t>Arbeitskräfte</a:t>
            </a:r>
            <a:r>
              <a:rPr lang="en-US"/>
              <a:t> der </a:t>
            </a:r>
            <a:r>
              <a:rPr lang="en-US" err="1"/>
              <a:t>Wertschöpfungskette</a:t>
            </a:r>
            <a:r>
              <a:rPr lang="en-US"/>
              <a:t>, S3 </a:t>
            </a:r>
            <a:r>
              <a:rPr lang="en-US" err="1"/>
              <a:t>betroffene</a:t>
            </a:r>
            <a:r>
              <a:rPr lang="en-US"/>
              <a:t> </a:t>
            </a:r>
            <a:r>
              <a:rPr lang="en-US" err="1"/>
              <a:t>Gemeinschaften</a:t>
            </a:r>
            <a:r>
              <a:rPr lang="en-US"/>
              <a:t> &amp; S4 </a:t>
            </a:r>
            <a:r>
              <a:rPr lang="en-US" err="1"/>
              <a:t>Verbraucher</a:t>
            </a:r>
            <a:r>
              <a:rPr lang="en-US"/>
              <a:t> und </a:t>
            </a:r>
            <a:r>
              <a:rPr lang="en-US" err="1"/>
              <a:t>Endnutzer</a:t>
            </a:r>
            <a:endParaRPr lang="en-US"/>
          </a:p>
        </p:txBody>
      </p:sp>
      <p:sp>
        <p:nvSpPr>
          <p:cNvPr id="23" name="Rounded Rectangle 22">
            <a:extLst>
              <a:ext uri="{FF2B5EF4-FFF2-40B4-BE49-F238E27FC236}">
                <a16:creationId xmlns:a16="http://schemas.microsoft.com/office/drawing/2014/main" id="{23B94167-C081-C8D3-D70E-CDE55E028D6B}"/>
              </a:ext>
            </a:extLst>
          </p:cNvPr>
          <p:cNvSpPr/>
          <p:nvPr/>
        </p:nvSpPr>
        <p:spPr>
          <a:xfrm>
            <a:off x="7919884" y="1695755"/>
            <a:ext cx="3524864" cy="4452921"/>
          </a:xfrm>
          <a:prstGeom prst="roundRect">
            <a:avLst>
              <a:gd name="adj" fmla="val 250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en-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4" name="Text Placeholder 1">
            <a:extLst>
              <a:ext uri="{FF2B5EF4-FFF2-40B4-BE49-F238E27FC236}">
                <a16:creationId xmlns:a16="http://schemas.microsoft.com/office/drawing/2014/main" id="{9A47EB84-75AA-CACD-A90B-D17897BD138C}"/>
              </a:ext>
            </a:extLst>
          </p:cNvPr>
          <p:cNvSpPr txBox="1">
            <a:spLocks/>
          </p:cNvSpPr>
          <p:nvPr/>
        </p:nvSpPr>
        <p:spPr>
          <a:xfrm>
            <a:off x="8113106" y="2521284"/>
            <a:ext cx="3138415" cy="3403309"/>
          </a:xfrm>
          <a:prstGeom prst="rect">
            <a:avLst/>
          </a:prstGeom>
        </p:spPr>
        <p:txBody>
          <a:bodyPr vert="horz" lIns="91440" tIns="45720" rIns="91440" bIns="45720" rtlCol="0" anchor="t">
            <a:noAutofit/>
          </a:bodyPr>
          <a:lstStyle>
            <a:lvl1pPr marL="0" indent="0" algn="l" defTabSz="914355" rtl="0" eaLnBrk="1" latinLnBrk="0" hangingPunct="1">
              <a:lnSpc>
                <a:spcPct val="100000"/>
              </a:lnSpc>
              <a:spcBef>
                <a:spcPts val="0"/>
              </a:spcBef>
              <a:spcAft>
                <a:spcPts val="1500"/>
              </a:spcAft>
              <a:buFont typeface="Arial" panose="020B0604020202020204" pitchFamily="34" charset="0"/>
              <a:buNone/>
              <a:defRPr sz="1200" kern="1200" spc="-25" baseline="0">
                <a:solidFill>
                  <a:schemeClr val="accent2"/>
                </a:solidFill>
                <a:latin typeface="+mj-lt"/>
                <a:ea typeface="Inter" panose="02000503000000020004" pitchFamily="2" charset="0"/>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355" rtl="0" eaLnBrk="1" fontAlgn="auto" latinLnBrk="0" hangingPunct="1">
              <a:lnSpc>
                <a:spcPct val="100000"/>
              </a:lnSpc>
              <a:spcBef>
                <a:spcPts val="1200"/>
              </a:spcBef>
              <a:spcAft>
                <a:spcPts val="6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Entwickelt von </a:t>
            </a:r>
            <a:r>
              <a:rPr lang="de-DE" sz="1000" b="1">
                <a:solidFill>
                  <a:srgbClr val="1F1F1F"/>
                </a:solidFill>
                <a:latin typeface="Inter Light" panose="020F0502020204030204"/>
                <a:ea typeface="Inter"/>
                <a:cs typeface="Open Sans Light"/>
              </a:rPr>
              <a:t>EFRAG </a:t>
            </a:r>
            <a:r>
              <a:rPr lang="de-DE" sz="1000">
                <a:solidFill>
                  <a:srgbClr val="1F1F1F"/>
                </a:solidFill>
                <a:latin typeface="Inter Light" panose="020F0502020204030204"/>
                <a:ea typeface="Inter"/>
                <a:cs typeface="Open Sans Light"/>
              </a:rPr>
              <a:t>(European Financial Reporting Advisory Group), einer gemeinnützigen Organisation mit ExpertInnen für Finanz- und Nachhaltigkeitsberichterstattung</a:t>
            </a:r>
          </a:p>
          <a:p>
            <a:pPr marL="171450" marR="0" lvl="0" indent="-171450" algn="l" defTabSz="914355" rtl="0" eaLnBrk="1" fontAlgn="auto" latinLnBrk="0" hangingPunct="1">
              <a:lnSpc>
                <a:spcPct val="100000"/>
              </a:lnSpc>
              <a:spcBef>
                <a:spcPts val="1200"/>
              </a:spcBef>
              <a:spcAft>
                <a:spcPts val="6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Legen die konkreten </a:t>
            </a:r>
            <a:r>
              <a:rPr lang="de-DE" sz="1000" b="1">
                <a:solidFill>
                  <a:srgbClr val="1F1F1F"/>
                </a:solidFill>
                <a:latin typeface="Inter Light" panose="020F0502020204030204"/>
                <a:ea typeface="Inter"/>
                <a:cs typeface="Open Sans Light"/>
              </a:rPr>
              <a:t>Offenlegungspflichten </a:t>
            </a:r>
            <a:r>
              <a:rPr lang="de-DE" sz="1000">
                <a:solidFill>
                  <a:srgbClr val="1F1F1F"/>
                </a:solidFill>
                <a:latin typeface="Inter Light" panose="020F0502020204030204"/>
                <a:ea typeface="Inter"/>
                <a:cs typeface="Open Sans Light"/>
              </a:rPr>
              <a:t>der CSRD fest</a:t>
            </a:r>
          </a:p>
          <a:p>
            <a:pPr marL="171450" marR="0" lvl="0" indent="-171450" algn="l" defTabSz="914355" rtl="0" eaLnBrk="1" fontAlgn="auto" latinLnBrk="0" hangingPunct="1">
              <a:lnSpc>
                <a:spcPct val="100000"/>
              </a:lnSpc>
              <a:spcBef>
                <a:spcPts val="1200"/>
              </a:spcBef>
              <a:spcAft>
                <a:spcPts val="600"/>
              </a:spcAft>
              <a:buClrTx/>
              <a:buSzTx/>
              <a:buBlip>
                <a:blip r:embed="rId3">
                  <a:extLst>
                    <a:ext uri="{96DAC541-7B7A-43D3-8B79-37D633B846F1}">
                      <asvg:svgBlip xmlns:asvg="http://schemas.microsoft.com/office/drawing/2016/SVG/main" r:embed="rId4"/>
                    </a:ext>
                  </a:extLst>
                </a:blip>
              </a:buBlip>
              <a:tabLst/>
              <a:defRPr/>
            </a:pPr>
            <a:r>
              <a:rPr kumimoji="0" lang="de-DE" sz="1000" b="0" i="0" u="none" strike="noStrike" kern="1200" cap="none" spc="-25" normalizeH="0" baseline="0" noProof="0">
                <a:ln>
                  <a:noFill/>
                </a:ln>
                <a:solidFill>
                  <a:srgbClr val="1F1F1F"/>
                </a:solidFill>
                <a:effectLst/>
                <a:uLnTx/>
                <a:uFillTx/>
                <a:latin typeface="Inter Light" panose="020F0502020204030204"/>
                <a:ea typeface="Inter"/>
                <a:cs typeface="Open Sans Light"/>
              </a:rPr>
              <a:t>Bestehen aus </a:t>
            </a:r>
            <a:r>
              <a:rPr kumimoji="0" lang="de-DE" sz="1000" b="1" i="0" u="none" strike="noStrike" kern="1200" cap="none" spc="-25" normalizeH="0" baseline="0" noProof="0">
                <a:ln>
                  <a:noFill/>
                </a:ln>
                <a:solidFill>
                  <a:srgbClr val="1F1F1F"/>
                </a:solidFill>
                <a:effectLst/>
                <a:uLnTx/>
                <a:uFillTx/>
                <a:latin typeface="Inter Light" panose="020F0502020204030204"/>
                <a:ea typeface="Inter"/>
                <a:cs typeface="Open Sans Light"/>
              </a:rPr>
              <a:t>2 allgemeinen</a:t>
            </a:r>
            <a:r>
              <a:rPr kumimoji="0" lang="de-DE" sz="1000" b="0" i="0" u="none" strike="noStrike" kern="1200" cap="none" spc="-25" normalizeH="0" baseline="0" noProof="0">
                <a:ln>
                  <a:noFill/>
                </a:ln>
                <a:solidFill>
                  <a:srgbClr val="1F1F1F"/>
                </a:solidFill>
                <a:effectLst/>
                <a:uLnTx/>
                <a:uFillTx/>
                <a:latin typeface="Inter Light" panose="020F0502020204030204"/>
                <a:ea typeface="Inter"/>
                <a:cs typeface="Open Sans Light"/>
              </a:rPr>
              <a:t> und </a:t>
            </a:r>
            <a:r>
              <a:rPr kumimoji="0" lang="de-DE" sz="1000" b="1" i="0" u="none" strike="noStrike" kern="1200" cap="none" spc="-25" normalizeH="0" baseline="0" noProof="0">
                <a:ln>
                  <a:noFill/>
                </a:ln>
                <a:solidFill>
                  <a:srgbClr val="1F1F1F"/>
                </a:solidFill>
                <a:effectLst/>
                <a:uLnTx/>
                <a:uFillTx/>
                <a:latin typeface="Inter Light" panose="020F0502020204030204"/>
                <a:ea typeface="Inter"/>
                <a:cs typeface="Open Sans Light"/>
              </a:rPr>
              <a:t>10 themenspezifischen</a:t>
            </a:r>
            <a:r>
              <a:rPr kumimoji="0" lang="de-DE" sz="1000" b="0" i="0" u="none" strike="noStrike" kern="1200" cap="none" spc="-25" normalizeH="0" baseline="0" noProof="0">
                <a:ln>
                  <a:noFill/>
                </a:ln>
                <a:solidFill>
                  <a:srgbClr val="1F1F1F"/>
                </a:solidFill>
                <a:effectLst/>
                <a:uLnTx/>
                <a:uFillTx/>
                <a:latin typeface="Inter Light" panose="020F0502020204030204"/>
                <a:ea typeface="Inter"/>
                <a:cs typeface="Open Sans Light"/>
              </a:rPr>
              <a:t> Standards</a:t>
            </a:r>
            <a:endParaRPr lang="de-DE" sz="1000" b="0" i="0" u="none" strike="noStrike" kern="1200" cap="none" spc="-25" normalizeH="0" baseline="0" noProof="0">
              <a:ln>
                <a:noFill/>
              </a:ln>
              <a:solidFill>
                <a:srgbClr val="1F1F1F"/>
              </a:solidFill>
              <a:effectLst/>
              <a:uLnTx/>
              <a:uFillTx/>
              <a:latin typeface="Inter Light" panose="020F0502020204030204"/>
              <a:ea typeface="Inter"/>
              <a:cs typeface="Open Sans Light"/>
            </a:endParaRPr>
          </a:p>
          <a:p>
            <a:pPr marL="171450" indent="-171450">
              <a:spcBef>
                <a:spcPts val="1200"/>
              </a:spcBef>
              <a:spcAft>
                <a:spcPts val="600"/>
              </a:spcAft>
              <a:buBlip>
                <a:blip r:embed="rId3">
                  <a:extLst>
                    <a:ext uri="{96DAC541-7B7A-43D3-8B79-37D633B846F1}">
                      <asvg:svgBlip xmlns:asvg="http://schemas.microsoft.com/office/drawing/2016/SVG/main" r:embed="rId4"/>
                    </a:ext>
                  </a:extLst>
                </a:blip>
              </a:buBlip>
              <a:defRPr/>
            </a:pPr>
            <a:r>
              <a:rPr kumimoji="0" lang="de-DE" sz="1000" b="0" i="0" u="none" strike="noStrike" kern="1200" cap="none" spc="-25" normalizeH="0" baseline="0" noProof="0">
                <a:ln>
                  <a:noFill/>
                </a:ln>
                <a:solidFill>
                  <a:srgbClr val="1F1F1F"/>
                </a:solidFill>
                <a:effectLst/>
                <a:uLnTx/>
                <a:uFillTx/>
                <a:latin typeface="Inter Light" panose="020F0502020204030204"/>
                <a:ea typeface="Inter"/>
                <a:cs typeface="Open Sans Light"/>
              </a:rPr>
              <a:t>ESRS 2 ist verpflichtend für alle Unternehmen. </a:t>
            </a:r>
            <a:r>
              <a:rPr lang="de-DE" sz="1000">
                <a:solidFill>
                  <a:srgbClr val="1F1F1F"/>
                </a:solidFill>
                <a:latin typeface="Inter Light" panose="020F0502020204030204"/>
                <a:ea typeface="Inter"/>
                <a:cs typeface="Open Sans Light"/>
              </a:rPr>
              <a:t>Alle anderen Standards hängen von der </a:t>
            </a:r>
            <a:r>
              <a:rPr lang="de-DE" sz="1000" b="1">
                <a:solidFill>
                  <a:srgbClr val="1F1F1F"/>
                </a:solidFill>
                <a:latin typeface="Inter Light" panose="020F0502020204030204"/>
                <a:ea typeface="Inter"/>
                <a:cs typeface="Open Sans Light"/>
              </a:rPr>
              <a:t>Doppelten Wesentlichkeitsanalyse (DWA)</a:t>
            </a:r>
            <a:r>
              <a:rPr lang="de-DE" sz="1000">
                <a:solidFill>
                  <a:srgbClr val="1F1F1F"/>
                </a:solidFill>
                <a:latin typeface="Inter Light" panose="020F0502020204030204"/>
                <a:ea typeface="Inter"/>
                <a:cs typeface="Open Sans Light"/>
              </a:rPr>
              <a:t> ab</a:t>
            </a:r>
            <a:endParaRPr lang="de-DE" sz="1000" b="0" i="0" u="none" strike="noStrike" kern="1200" cap="none" spc="-25" normalizeH="0" baseline="0" noProof="0">
              <a:ln>
                <a:noFill/>
              </a:ln>
              <a:solidFill>
                <a:srgbClr val="1F1F1F"/>
              </a:solidFill>
              <a:effectLst/>
              <a:uLnTx/>
              <a:uFillTx/>
              <a:latin typeface="Inter Light" panose="020F0502020204030204"/>
              <a:ea typeface="Inter"/>
              <a:cs typeface="Open Sans Light"/>
            </a:endParaRPr>
          </a:p>
          <a:p>
            <a:pPr marL="171450" marR="0" lvl="0" indent="-171450" algn="l" defTabSz="914355" rtl="0" eaLnBrk="1" fontAlgn="auto" latinLnBrk="0" hangingPunct="1">
              <a:lnSpc>
                <a:spcPct val="100000"/>
              </a:lnSpc>
              <a:spcBef>
                <a:spcPts val="1200"/>
              </a:spcBef>
              <a:spcAft>
                <a:spcPts val="6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Insgesamt enthalten die ESRS 1178 Berichtspflichten (Datenpunkte)</a:t>
            </a:r>
            <a:endParaRPr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a:p>
            <a:pPr marL="171450" marR="0" lvl="0" indent="-171450" algn="l" defTabSz="914355" rtl="0" eaLnBrk="1" fontAlgn="auto" latinLnBrk="0" hangingPunct="1">
              <a:lnSpc>
                <a:spcPct val="100000"/>
              </a:lnSpc>
              <a:spcBef>
                <a:spcPts val="1200"/>
              </a:spcBef>
              <a:spcAft>
                <a:spcPts val="6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Besonders relevant für Industrieunternehmen: ESRS E1 (Klima) und S1 (eigene Mitarbeitende)</a:t>
            </a:r>
            <a:endParaRPr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a:p>
            <a:pPr marR="0" lvl="0" algn="l" defTabSz="914355" rtl="0" eaLnBrk="1" fontAlgn="auto" latinLnBrk="0" hangingPunct="1">
              <a:lnSpc>
                <a:spcPct val="100000"/>
              </a:lnSpc>
              <a:spcBef>
                <a:spcPts val="1200"/>
              </a:spcBef>
              <a:spcAft>
                <a:spcPts val="600"/>
              </a:spcAft>
              <a:buClrTx/>
              <a:buSzTx/>
              <a:tabLst/>
              <a:defRPr/>
            </a:pP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a:p>
            <a:pPr marL="171450" marR="0" lvl="0" indent="-171450" algn="l" defTabSz="914355" rtl="0" eaLnBrk="1" fontAlgn="auto" latinLnBrk="0" hangingPunct="1">
              <a:lnSpc>
                <a:spcPct val="100000"/>
              </a:lnSpc>
              <a:spcBef>
                <a:spcPts val="1200"/>
              </a:spcBef>
              <a:spcAft>
                <a:spcPts val="600"/>
              </a:spcAft>
              <a:buClrTx/>
              <a:buSzTx/>
              <a:buBlip>
                <a:blip r:embed="rId3">
                  <a:extLst>
                    <a:ext uri="{96DAC541-7B7A-43D3-8B79-37D633B846F1}">
                      <asvg:svgBlip xmlns:asvg="http://schemas.microsoft.com/office/drawing/2016/SVG/main" r:embed="rId4"/>
                    </a:ext>
                  </a:extLst>
                </a:blip>
              </a:buBlip>
              <a:tabLst/>
              <a:defRPr/>
            </a:pP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p:txBody>
      </p:sp>
      <p:sp>
        <p:nvSpPr>
          <p:cNvPr id="25" name="Rounded Rectangle 24">
            <a:extLst>
              <a:ext uri="{FF2B5EF4-FFF2-40B4-BE49-F238E27FC236}">
                <a16:creationId xmlns:a16="http://schemas.microsoft.com/office/drawing/2014/main" id="{90AC8157-59EA-5FBD-7868-8DBA2CF2E1C4}"/>
              </a:ext>
            </a:extLst>
          </p:cNvPr>
          <p:cNvSpPr/>
          <p:nvPr/>
        </p:nvSpPr>
        <p:spPr>
          <a:xfrm>
            <a:off x="8146259" y="1878846"/>
            <a:ext cx="3072111" cy="530123"/>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28600"/>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Die Europäischen Nachhaltigkeits-</a:t>
            </a:r>
            <a:r>
              <a:rPr kumimoji="0" lang="de-DE" sz="1100" b="0" i="0" u="none" strike="noStrike" kern="1200" cap="none" spc="-25" normalizeH="0" baseline="0" noProof="0" err="1">
                <a:ln>
                  <a:noFill/>
                </a:ln>
                <a:solidFill>
                  <a:srgbClr val="FFFFFF"/>
                </a:solidFill>
                <a:effectLst/>
                <a:uLnTx/>
                <a:uFillTx/>
                <a:latin typeface="+mj-lt"/>
                <a:ea typeface="+mn-ea"/>
                <a:cs typeface="Bai Jamjuree" pitchFamily="2" charset="-34"/>
              </a:rPr>
              <a:t>berichterstattungsstandards</a:t>
            </a:r>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 (ESRS)</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pic>
        <p:nvPicPr>
          <p:cNvPr id="5" name="Grafik 4">
            <a:extLst>
              <a:ext uri="{FF2B5EF4-FFF2-40B4-BE49-F238E27FC236}">
                <a16:creationId xmlns:a16="http://schemas.microsoft.com/office/drawing/2014/main" id="{FC279CB6-99E7-DED6-6CD8-083BD95E6F88}"/>
              </a:ext>
            </a:extLst>
          </p:cNvPr>
          <p:cNvPicPr>
            <a:picLocks noChangeAspect="1"/>
          </p:cNvPicPr>
          <p:nvPr/>
        </p:nvPicPr>
        <p:blipFill>
          <a:blip r:embed="rId5"/>
          <a:stretch>
            <a:fillRect/>
          </a:stretch>
        </p:blipFill>
        <p:spPr>
          <a:xfrm>
            <a:off x="615243" y="1695754"/>
            <a:ext cx="6164663" cy="4452921"/>
          </a:xfrm>
          <a:prstGeom prst="rect">
            <a:avLst/>
          </a:prstGeom>
        </p:spPr>
      </p:pic>
      <p:pic>
        <p:nvPicPr>
          <p:cNvPr id="9" name="Grafik 8" descr="Thermometer Silhouette">
            <a:extLst>
              <a:ext uri="{FF2B5EF4-FFF2-40B4-BE49-F238E27FC236}">
                <a16:creationId xmlns:a16="http://schemas.microsoft.com/office/drawing/2014/main" id="{9E306F45-C617-E218-8B45-8936BB4EFD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6614" y="3214246"/>
            <a:ext cx="214754" cy="214754"/>
          </a:xfrm>
          <a:prstGeom prst="rect">
            <a:avLst/>
          </a:prstGeom>
        </p:spPr>
      </p:pic>
      <p:pic>
        <p:nvPicPr>
          <p:cNvPr id="13" name="Grafik 12" descr="Welle Silhouette">
            <a:extLst>
              <a:ext uri="{FF2B5EF4-FFF2-40B4-BE49-F238E27FC236}">
                <a16:creationId xmlns:a16="http://schemas.microsoft.com/office/drawing/2014/main" id="{E59E36D7-8823-A6FD-F79F-BBF0A567FE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71619" y="3196623"/>
            <a:ext cx="214755" cy="214755"/>
          </a:xfrm>
          <a:prstGeom prst="rect">
            <a:avLst/>
          </a:prstGeom>
        </p:spPr>
      </p:pic>
      <p:pic>
        <p:nvPicPr>
          <p:cNvPr id="21" name="Grafik 20" descr="Offene Hand mit Pflanze Silhouette">
            <a:extLst>
              <a:ext uri="{FF2B5EF4-FFF2-40B4-BE49-F238E27FC236}">
                <a16:creationId xmlns:a16="http://schemas.microsoft.com/office/drawing/2014/main" id="{1BD785E0-F864-246C-2E70-FFA9485022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2706" y="3153284"/>
            <a:ext cx="214755" cy="214755"/>
          </a:xfrm>
          <a:prstGeom prst="rect">
            <a:avLst/>
          </a:prstGeom>
        </p:spPr>
      </p:pic>
      <p:pic>
        <p:nvPicPr>
          <p:cNvPr id="27" name="Grafik 26" descr="Pfeil Kreis Silhouette">
            <a:extLst>
              <a:ext uri="{FF2B5EF4-FFF2-40B4-BE49-F238E27FC236}">
                <a16:creationId xmlns:a16="http://schemas.microsoft.com/office/drawing/2014/main" id="{70672A93-D846-2572-0DD3-1F9040437A2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97921" y="3174523"/>
            <a:ext cx="194094" cy="194094"/>
          </a:xfrm>
          <a:prstGeom prst="rect">
            <a:avLst/>
          </a:prstGeom>
        </p:spPr>
      </p:pic>
      <p:pic>
        <p:nvPicPr>
          <p:cNvPr id="42" name="Grafik 41" descr="Telearbeit Silhouette">
            <a:extLst>
              <a:ext uri="{FF2B5EF4-FFF2-40B4-BE49-F238E27FC236}">
                <a16:creationId xmlns:a16="http://schemas.microsoft.com/office/drawing/2014/main" id="{1287249D-2CCC-B385-4F67-2F860DE3A0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02944" y="4280597"/>
            <a:ext cx="248697" cy="248697"/>
          </a:xfrm>
          <a:prstGeom prst="rect">
            <a:avLst/>
          </a:prstGeom>
        </p:spPr>
      </p:pic>
      <p:pic>
        <p:nvPicPr>
          <p:cNvPr id="44" name="Grafik 43" descr="Bauarbeiterin Silhouette">
            <a:extLst>
              <a:ext uri="{FF2B5EF4-FFF2-40B4-BE49-F238E27FC236}">
                <a16:creationId xmlns:a16="http://schemas.microsoft.com/office/drawing/2014/main" id="{615BDA10-8AF0-7935-F3F5-82879F6A025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6124" y="4295000"/>
            <a:ext cx="194094" cy="194094"/>
          </a:xfrm>
          <a:prstGeom prst="rect">
            <a:avLst/>
          </a:prstGeom>
        </p:spPr>
      </p:pic>
      <p:pic>
        <p:nvPicPr>
          <p:cNvPr id="46" name="Grafik 45" descr="Gefahr Silhouette">
            <a:extLst>
              <a:ext uri="{FF2B5EF4-FFF2-40B4-BE49-F238E27FC236}">
                <a16:creationId xmlns:a16="http://schemas.microsoft.com/office/drawing/2014/main" id="{2E68E865-F916-2AE2-4450-21472779431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741687" y="3209786"/>
            <a:ext cx="194095" cy="194095"/>
          </a:xfrm>
          <a:prstGeom prst="rect">
            <a:avLst/>
          </a:prstGeom>
        </p:spPr>
      </p:pic>
      <p:pic>
        <p:nvPicPr>
          <p:cNvPr id="50" name="Grafik 49" descr="Viertel Silhouette">
            <a:extLst>
              <a:ext uri="{FF2B5EF4-FFF2-40B4-BE49-F238E27FC236}">
                <a16:creationId xmlns:a16="http://schemas.microsoft.com/office/drawing/2014/main" id="{68777A5B-B9AF-3AA5-80F0-6F1A06BD846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098225" y="4315105"/>
            <a:ext cx="194094" cy="194094"/>
          </a:xfrm>
          <a:prstGeom prst="rect">
            <a:avLst/>
          </a:prstGeom>
        </p:spPr>
      </p:pic>
      <p:pic>
        <p:nvPicPr>
          <p:cNvPr id="52" name="Grafik 51" descr="Zielgruppe Silhouette">
            <a:extLst>
              <a:ext uri="{FF2B5EF4-FFF2-40B4-BE49-F238E27FC236}">
                <a16:creationId xmlns:a16="http://schemas.microsoft.com/office/drawing/2014/main" id="{CB2ED884-DC29-2ACA-37A7-B5EC59DAB39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293978" y="4305054"/>
            <a:ext cx="194094" cy="194094"/>
          </a:xfrm>
          <a:prstGeom prst="rect">
            <a:avLst/>
          </a:prstGeom>
        </p:spPr>
      </p:pic>
      <p:pic>
        <p:nvPicPr>
          <p:cNvPr id="54" name="Grafik 53" descr="Kompass Silhouette">
            <a:extLst>
              <a:ext uri="{FF2B5EF4-FFF2-40B4-BE49-F238E27FC236}">
                <a16:creationId xmlns:a16="http://schemas.microsoft.com/office/drawing/2014/main" id="{B9BD844A-96EB-1C62-B55F-E267B66BDD4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565464" y="5369618"/>
            <a:ext cx="214754" cy="214754"/>
          </a:xfrm>
          <a:prstGeom prst="rect">
            <a:avLst/>
          </a:prstGeom>
        </p:spPr>
      </p:pic>
      <p:sp>
        <p:nvSpPr>
          <p:cNvPr id="7" name="Rounded Rectangle 6">
            <a:extLst>
              <a:ext uri="{FF2B5EF4-FFF2-40B4-BE49-F238E27FC236}">
                <a16:creationId xmlns:a16="http://schemas.microsoft.com/office/drawing/2014/main" id="{02EE4B02-747D-D999-2B7E-5033DC6CA31F}"/>
              </a:ext>
            </a:extLst>
          </p:cNvPr>
          <p:cNvSpPr/>
          <p:nvPr/>
        </p:nvSpPr>
        <p:spPr>
          <a:xfrm>
            <a:off x="3743846" y="5678103"/>
            <a:ext cx="708757" cy="25539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6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#Datenpunkte</a:t>
            </a:r>
          </a:p>
        </p:txBody>
      </p:sp>
      <p:sp>
        <p:nvSpPr>
          <p:cNvPr id="8" name="Triangle 7">
            <a:extLst>
              <a:ext uri="{FF2B5EF4-FFF2-40B4-BE49-F238E27FC236}">
                <a16:creationId xmlns:a16="http://schemas.microsoft.com/office/drawing/2014/main" id="{5291805E-E830-7E23-058C-484808F12232}"/>
              </a:ext>
            </a:extLst>
          </p:cNvPr>
          <p:cNvSpPr/>
          <p:nvPr/>
        </p:nvSpPr>
        <p:spPr>
          <a:xfrm rot="5400000">
            <a:off x="6357049" y="3919236"/>
            <a:ext cx="1985691" cy="2678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2" name="Rounded Rectangle 1">
            <a:extLst>
              <a:ext uri="{FF2B5EF4-FFF2-40B4-BE49-F238E27FC236}">
                <a16:creationId xmlns:a16="http://schemas.microsoft.com/office/drawing/2014/main" id="{227B24BA-0D8B-83DD-CD6E-F72FECCC39CA}"/>
              </a:ext>
            </a:extLst>
          </p:cNvPr>
          <p:cNvSpPr/>
          <p:nvPr/>
        </p:nvSpPr>
        <p:spPr>
          <a:xfrm rot="805728">
            <a:off x="10203546" y="1458664"/>
            <a:ext cx="1358537" cy="2863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r>
              <a:rPr kumimoji="0" lang="de-DE" sz="1100" b="0" i="0" u="none" strike="noStrike" kern="1200" cap="none" spc="-25" normalizeH="0" baseline="0" noProof="0" err="1">
                <a:ln>
                  <a:noFill/>
                </a:ln>
                <a:solidFill>
                  <a:srgbClr val="FFFFFF"/>
                </a:solidFill>
                <a:effectLst/>
                <a:uLnTx/>
                <a:uFillTx/>
                <a:latin typeface="Inter Light" panose="020F0502020204030204"/>
                <a:ea typeface="+mn-ea"/>
                <a:cs typeface="Bai Jamjuree" pitchFamily="2" charset="-34"/>
              </a:rPr>
              <a:t>Recap</a:t>
            </a:r>
            <a:r>
              <a:rPr kumimoji="0" lang="de-DE" sz="11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rPr>
              <a:t> Session #1</a:t>
            </a:r>
          </a:p>
        </p:txBody>
      </p:sp>
      <p:sp>
        <p:nvSpPr>
          <p:cNvPr id="12" name="Rounded Rectangle 3">
            <a:extLst>
              <a:ext uri="{FF2B5EF4-FFF2-40B4-BE49-F238E27FC236}">
                <a16:creationId xmlns:a16="http://schemas.microsoft.com/office/drawing/2014/main" id="{8DA35C04-4905-8A19-99E9-7F2026C82F30}"/>
              </a:ext>
            </a:extLst>
          </p:cNvPr>
          <p:cNvSpPr/>
          <p:nvPr/>
        </p:nvSpPr>
        <p:spPr>
          <a:xfrm>
            <a:off x="1901595" y="4222938"/>
            <a:ext cx="3710448" cy="783771"/>
          </a:xfrm>
          <a:prstGeom prst="roundRect">
            <a:avLst>
              <a:gd name="adj" fmla="val 6667"/>
            </a:avLst>
          </a:prstGeom>
          <a:no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228600" rtl="0" eaLnBrk="1" fontAlgn="auto" latinLnBrk="0" hangingPunct="1">
              <a:lnSpc>
                <a:spcPct val="100000"/>
              </a:lnSpc>
              <a:spcBef>
                <a:spcPts val="0"/>
              </a:spcBef>
              <a:spcAft>
                <a:spcPts val="0"/>
              </a:spcAft>
              <a:buClrTx/>
              <a:buSzTx/>
              <a:buFontTx/>
              <a:buNone/>
              <a:tabLst/>
            </a:pPr>
            <a:endParaRPr kumimoji="0" lang="de-DE"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0" name="TextBox 5">
            <a:extLst>
              <a:ext uri="{FF2B5EF4-FFF2-40B4-BE49-F238E27FC236}">
                <a16:creationId xmlns:a16="http://schemas.microsoft.com/office/drawing/2014/main" id="{86804DA8-DF10-6784-0F5B-09EFF7DC05B2}"/>
              </a:ext>
            </a:extLst>
          </p:cNvPr>
          <p:cNvSpPr txBox="1"/>
          <p:nvPr/>
        </p:nvSpPr>
        <p:spPr>
          <a:xfrm>
            <a:off x="1921026" y="4739354"/>
            <a:ext cx="699230" cy="200055"/>
          </a:xfrm>
          <a:prstGeom prst="rect">
            <a:avLst/>
          </a:prstGeom>
          <a:noFill/>
        </p:spPr>
        <p:txBody>
          <a:bodyPr wrap="none" rtlCol="0">
            <a:spAutoFit/>
          </a:bodyPr>
          <a:lstStyle/>
          <a:p>
            <a:r>
              <a:rPr lang="de-DE" sz="700" i="1">
                <a:solidFill>
                  <a:schemeClr val="accent4"/>
                </a:solidFill>
              </a:rPr>
              <a:t>Fokus heute</a:t>
            </a:r>
          </a:p>
        </p:txBody>
      </p:sp>
    </p:spTree>
    <p:extLst>
      <p:ext uri="{BB962C8B-B14F-4D97-AF65-F5344CB8AC3E}">
        <p14:creationId xmlns:p14="http://schemas.microsoft.com/office/powerpoint/2010/main" val="363940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8F115-F133-1EBD-A8E6-778F05B2E204}"/>
              </a:ext>
            </a:extLst>
          </p:cNvPr>
          <p:cNvSpPr>
            <a:spLocks noGrp="1"/>
          </p:cNvSpPr>
          <p:nvPr>
            <p:ph type="sldNum" sz="quarter" idx="11"/>
          </p:nvPr>
        </p:nvSpPr>
        <p:spPr>
          <a:xfrm>
            <a:off x="11094899" y="6297955"/>
            <a:ext cx="619292" cy="365125"/>
          </a:xfrm>
        </p:spPr>
        <p:txBody>
          <a:bodyPr/>
          <a:lstStyle/>
          <a:p>
            <a:fld id="{5237CC50-559B-734E-9989-0D093A8E99B9}" type="slidenum">
              <a:rPr lang="en-US" smtClean="0"/>
              <a:pPr/>
              <a:t>9</a:t>
            </a:fld>
            <a:endParaRPr lang="en-US"/>
          </a:p>
        </p:txBody>
      </p:sp>
      <p:sp>
        <p:nvSpPr>
          <p:cNvPr id="3" name="Title 2">
            <a:extLst>
              <a:ext uri="{FF2B5EF4-FFF2-40B4-BE49-F238E27FC236}">
                <a16:creationId xmlns:a16="http://schemas.microsoft.com/office/drawing/2014/main" id="{73CC2A1D-29CD-D4C3-7307-641C7D672592}"/>
              </a:ext>
            </a:extLst>
          </p:cNvPr>
          <p:cNvSpPr>
            <a:spLocks noGrp="1"/>
          </p:cNvSpPr>
          <p:nvPr>
            <p:ph type="title"/>
          </p:nvPr>
        </p:nvSpPr>
        <p:spPr/>
        <p:txBody>
          <a:bodyPr/>
          <a:lstStyle/>
          <a:p>
            <a:r>
              <a:rPr lang="de-DE"/>
              <a:t>(Unter-)Unterthemen aus der </a:t>
            </a:r>
            <a:r>
              <a:rPr lang="de-DE">
                <a:solidFill>
                  <a:schemeClr val="accent4"/>
                </a:solidFill>
              </a:rPr>
              <a:t>Doppelten Wesentlichkeitsanalyse</a:t>
            </a:r>
          </a:p>
        </p:txBody>
      </p:sp>
      <p:sp>
        <p:nvSpPr>
          <p:cNvPr id="4" name="Text Placeholder 3">
            <a:extLst>
              <a:ext uri="{FF2B5EF4-FFF2-40B4-BE49-F238E27FC236}">
                <a16:creationId xmlns:a16="http://schemas.microsoft.com/office/drawing/2014/main" id="{F545CB05-C75B-D941-3CD7-346E47BB62ED}"/>
              </a:ext>
            </a:extLst>
          </p:cNvPr>
          <p:cNvSpPr>
            <a:spLocks noGrp="1"/>
          </p:cNvSpPr>
          <p:nvPr>
            <p:ph type="body" sz="quarter" idx="12"/>
          </p:nvPr>
        </p:nvSpPr>
        <p:spPr/>
        <p:txBody>
          <a:bodyPr/>
          <a:lstStyle/>
          <a:p>
            <a:r>
              <a:rPr lang="en-US" err="1"/>
              <a:t>Einführung</a:t>
            </a:r>
            <a:r>
              <a:rPr lang="en-US"/>
              <a:t> in S2 </a:t>
            </a:r>
            <a:r>
              <a:rPr lang="en-US" err="1"/>
              <a:t>Arbeitskräfte</a:t>
            </a:r>
            <a:r>
              <a:rPr lang="en-US"/>
              <a:t> der </a:t>
            </a:r>
            <a:r>
              <a:rPr lang="en-US" err="1"/>
              <a:t>Wertschöpfungskette</a:t>
            </a:r>
            <a:r>
              <a:rPr lang="en-US"/>
              <a:t>, S3 </a:t>
            </a:r>
            <a:r>
              <a:rPr lang="en-US" err="1"/>
              <a:t>betroffene</a:t>
            </a:r>
            <a:r>
              <a:rPr lang="en-US"/>
              <a:t> </a:t>
            </a:r>
            <a:r>
              <a:rPr lang="en-US" err="1"/>
              <a:t>Gemeinschaften</a:t>
            </a:r>
            <a:r>
              <a:rPr lang="en-US"/>
              <a:t> &amp; S4 </a:t>
            </a:r>
            <a:r>
              <a:rPr lang="en-US" err="1"/>
              <a:t>Verbraucher</a:t>
            </a:r>
            <a:r>
              <a:rPr lang="en-US"/>
              <a:t> und </a:t>
            </a:r>
            <a:r>
              <a:rPr lang="en-US" err="1"/>
              <a:t>Endnutzer</a:t>
            </a:r>
            <a:endParaRPr lang="en-US"/>
          </a:p>
        </p:txBody>
      </p:sp>
      <p:sp>
        <p:nvSpPr>
          <p:cNvPr id="5" name="Rounded Rectangle 22">
            <a:extLst>
              <a:ext uri="{FF2B5EF4-FFF2-40B4-BE49-F238E27FC236}">
                <a16:creationId xmlns:a16="http://schemas.microsoft.com/office/drawing/2014/main" id="{8DC5D850-5412-8081-5AFA-1097F99A25F5}"/>
              </a:ext>
            </a:extLst>
          </p:cNvPr>
          <p:cNvSpPr/>
          <p:nvPr/>
        </p:nvSpPr>
        <p:spPr>
          <a:xfrm>
            <a:off x="6115757" y="1575175"/>
            <a:ext cx="2654646" cy="4647825"/>
          </a:xfrm>
          <a:prstGeom prst="roundRect">
            <a:avLst>
              <a:gd name="adj" fmla="val 250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en-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6" name="Text Placeholder 1">
            <a:extLst>
              <a:ext uri="{FF2B5EF4-FFF2-40B4-BE49-F238E27FC236}">
                <a16:creationId xmlns:a16="http://schemas.microsoft.com/office/drawing/2014/main" id="{3C02528D-8D38-C681-78C2-39489DE95C9C}"/>
              </a:ext>
            </a:extLst>
          </p:cNvPr>
          <p:cNvSpPr txBox="1">
            <a:spLocks/>
          </p:cNvSpPr>
          <p:nvPr/>
        </p:nvSpPr>
        <p:spPr>
          <a:xfrm>
            <a:off x="6171521" y="2144096"/>
            <a:ext cx="2542588" cy="3656049"/>
          </a:xfrm>
          <a:prstGeom prst="rect">
            <a:avLst/>
          </a:prstGeom>
        </p:spPr>
        <p:txBody>
          <a:bodyPr vert="horz" lIns="91440" tIns="45720" rIns="91440" bIns="45720" rtlCol="0" anchor="t">
            <a:noAutofit/>
          </a:bodyPr>
          <a:lstStyle>
            <a:lvl1pPr marL="0" indent="0" algn="l" defTabSz="914355" rtl="0" eaLnBrk="1" latinLnBrk="0" hangingPunct="1">
              <a:lnSpc>
                <a:spcPct val="100000"/>
              </a:lnSpc>
              <a:spcBef>
                <a:spcPts val="0"/>
              </a:spcBef>
              <a:spcAft>
                <a:spcPts val="1500"/>
              </a:spcAft>
              <a:buFont typeface="Arial" panose="020B0604020202020204" pitchFamily="34" charset="0"/>
              <a:buNone/>
              <a:defRPr sz="1200" kern="1200" spc="-25" baseline="0">
                <a:solidFill>
                  <a:schemeClr val="accent2"/>
                </a:solidFill>
                <a:latin typeface="+mj-lt"/>
                <a:ea typeface="Inter" panose="02000503000000020004" pitchFamily="2" charset="0"/>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355" rtl="0" eaLnBrk="1" fontAlgn="auto" latinLnBrk="0" hangingPunct="1">
              <a:lnSpc>
                <a:spcPct val="100000"/>
              </a:lnSpc>
              <a:spcBef>
                <a:spcPts val="500"/>
              </a:spcBef>
              <a:spcAft>
                <a:spcPts val="300"/>
              </a:spcAft>
              <a:buClrTx/>
              <a:buSzTx/>
              <a:tabLst/>
              <a:defRPr/>
            </a:pPr>
            <a:r>
              <a:rPr lang="de-DE" sz="1000" b="1" noProof="0">
                <a:solidFill>
                  <a:srgbClr val="1F1F1F"/>
                </a:solidFill>
                <a:latin typeface="Inter Light" panose="020F0502020204030204"/>
                <a:ea typeface="Inter"/>
                <a:cs typeface="Open Sans Light"/>
              </a:rPr>
              <a:t>Wirtschaftliche, soziale &amp; kulturelle Rechte:</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Angemessene Unterbringung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Angemessene Ernährung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Wasser- und Sanitäreinrichtungen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Bodenbezogene </a:t>
            </a:r>
            <a:r>
              <a:rPr lang="de-DE" sz="1000">
                <a:solidFill>
                  <a:srgbClr val="1F1F1F"/>
                </a:solidFill>
                <a:latin typeface="Inter Light" panose="020F0502020204030204"/>
                <a:ea typeface="Helvetica Neue" panose="02000503000000020004" pitchFamily="2" charset="0"/>
                <a:cs typeface="Helvetica Neue" panose="02000503000000020004" pitchFamily="2" charset="0"/>
              </a:rPr>
              <a:t>Auswirkungen </a:t>
            </a:r>
          </a:p>
          <a:p>
            <a:pPr marL="171450" indent="-171450">
              <a:spcBef>
                <a:spcPts val="400"/>
              </a:spcBef>
              <a:spcAft>
                <a:spcPts val="300"/>
              </a:spcAft>
              <a:buBlip>
                <a:blip r:embed="rId3">
                  <a:extLst>
                    <a:ext uri="{96DAC541-7B7A-43D3-8B79-37D633B846F1}">
                      <asvg:svgBlip xmlns:asvg="http://schemas.microsoft.com/office/drawing/2016/SVG/main" r:embed="rId4"/>
                    </a:ext>
                  </a:extLst>
                </a:blip>
              </a:buBlip>
              <a:defRPr/>
            </a:pPr>
            <a:r>
              <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Sicherheitsbezogene</a:t>
            </a:r>
            <a:r>
              <a:rPr lang="de-DE" sz="1000">
                <a:solidFill>
                  <a:srgbClr val="1F1F1F"/>
                </a:solidFill>
                <a:latin typeface="Inter Light" panose="020F0502020204030204"/>
                <a:ea typeface="Helvetica Neue" panose="02000503000000020004" pitchFamily="2" charset="0"/>
                <a:cs typeface="Helvetica Neue" panose="02000503000000020004" pitchFamily="2" charset="0"/>
              </a:rPr>
              <a:t> Auswirkungen </a:t>
            </a:r>
          </a:p>
          <a:p>
            <a:pPr>
              <a:spcBef>
                <a:spcPts val="400"/>
              </a:spcBef>
              <a:spcAft>
                <a:spcPts val="300"/>
              </a:spcAft>
              <a:defRPr/>
            </a:pPr>
            <a:endParaRPr lang="de-DE" sz="1000">
              <a:solidFill>
                <a:srgbClr val="1F1F1F"/>
              </a:solidFill>
              <a:latin typeface="Inter Light" panose="020F0502020204030204"/>
              <a:ea typeface="Helvetica Neue" panose="02000503000000020004" pitchFamily="2" charset="0"/>
              <a:cs typeface="Helvetica Neue" panose="02000503000000020004" pitchFamily="2" charset="0"/>
            </a:endParaRPr>
          </a:p>
          <a:p>
            <a:pPr marR="0" lvl="0" algn="l" defTabSz="914355" rtl="0" eaLnBrk="1" fontAlgn="auto" latinLnBrk="0" hangingPunct="1">
              <a:lnSpc>
                <a:spcPct val="100000"/>
              </a:lnSpc>
              <a:spcBef>
                <a:spcPts val="500"/>
              </a:spcBef>
              <a:spcAft>
                <a:spcPts val="300"/>
              </a:spcAft>
              <a:buClrTx/>
              <a:buSzTx/>
              <a:tabLst/>
              <a:defRPr/>
            </a:pPr>
            <a:r>
              <a:rPr kumimoji="0" lang="de-DE" sz="1000" b="1"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Bürgerrechte und politische Rechte: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Meinungsfreiheit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Helvetica Neue" panose="02000503000000020004" pitchFamily="2" charset="0"/>
                <a:cs typeface="Helvetica Neue" panose="02000503000000020004" pitchFamily="2" charset="0"/>
              </a:rPr>
              <a:t>Versammlungsfreiheit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Auswirkungen Menschenrechtler</a:t>
            </a:r>
          </a:p>
          <a:p>
            <a:pPr marR="0" lvl="0" algn="l" defTabSz="914355" rtl="0" eaLnBrk="1" fontAlgn="auto" latinLnBrk="0" hangingPunct="1">
              <a:lnSpc>
                <a:spcPct val="100000"/>
              </a:lnSpc>
              <a:spcBef>
                <a:spcPts val="400"/>
              </a:spcBef>
              <a:spcAft>
                <a:spcPts val="300"/>
              </a:spcAft>
              <a:buClrTx/>
              <a:buSzTx/>
              <a:tabLst/>
              <a:defRPr/>
            </a:pP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a:p>
            <a:pPr marR="0" lvl="0" algn="l" defTabSz="914355" rtl="0" eaLnBrk="1" fontAlgn="auto" latinLnBrk="0" hangingPunct="1">
              <a:lnSpc>
                <a:spcPct val="100000"/>
              </a:lnSpc>
              <a:spcBef>
                <a:spcPts val="500"/>
              </a:spcBef>
              <a:spcAft>
                <a:spcPts val="300"/>
              </a:spcAft>
              <a:buClrTx/>
              <a:buSzTx/>
              <a:tabLst/>
              <a:defRPr/>
            </a:pPr>
            <a:r>
              <a:rPr kumimoji="0" lang="de-DE" sz="1000" b="1"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Rechte indigener Völker: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Helvetica Neue" panose="02000503000000020004" pitchFamily="2" charset="0"/>
                <a:cs typeface="Helvetica Neue" panose="02000503000000020004" pitchFamily="2" charset="0"/>
              </a:rPr>
              <a:t>Freiwillige und informierte Zustimmung</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rPr>
              <a:t>Selbstbestimmung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Helvetica Neue" panose="02000503000000020004" pitchFamily="2" charset="0"/>
                <a:cs typeface="Helvetica Neue" panose="02000503000000020004" pitchFamily="2" charset="0"/>
              </a:rPr>
              <a:t>Kulturelle Rechte </a:t>
            </a:r>
            <a:endPar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endParaRPr>
          </a:p>
          <a:p>
            <a:pPr marR="0" lvl="0" algn="l" defTabSz="914355" rtl="0" eaLnBrk="1" fontAlgn="auto" latinLnBrk="0" hangingPunct="1">
              <a:lnSpc>
                <a:spcPct val="100000"/>
              </a:lnSpc>
              <a:spcBef>
                <a:spcPts val="500"/>
              </a:spcBef>
              <a:spcAft>
                <a:spcPts val="600"/>
              </a:spcAft>
              <a:buClrTx/>
              <a:buSzTx/>
              <a:tabLst/>
              <a:defRPr/>
            </a:pP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p:txBody>
      </p:sp>
      <p:sp>
        <p:nvSpPr>
          <p:cNvPr id="7" name="Rounded Rectangle 24">
            <a:extLst>
              <a:ext uri="{FF2B5EF4-FFF2-40B4-BE49-F238E27FC236}">
                <a16:creationId xmlns:a16="http://schemas.microsoft.com/office/drawing/2014/main" id="{95CAB428-C146-D87F-2B6D-ACA937C063B4}"/>
              </a:ext>
            </a:extLst>
          </p:cNvPr>
          <p:cNvSpPr/>
          <p:nvPr/>
        </p:nvSpPr>
        <p:spPr>
          <a:xfrm>
            <a:off x="6227815" y="1746729"/>
            <a:ext cx="2430000" cy="320571"/>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28600"/>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S3: Betroffene Gemeinschaften</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sp>
        <p:nvSpPr>
          <p:cNvPr id="8" name="Rounded Rectangle 22">
            <a:extLst>
              <a:ext uri="{FF2B5EF4-FFF2-40B4-BE49-F238E27FC236}">
                <a16:creationId xmlns:a16="http://schemas.microsoft.com/office/drawing/2014/main" id="{1689C300-7FC6-0CCC-96D3-FD90FAD13D62}"/>
              </a:ext>
            </a:extLst>
          </p:cNvPr>
          <p:cNvSpPr/>
          <p:nvPr/>
        </p:nvSpPr>
        <p:spPr>
          <a:xfrm>
            <a:off x="8911446" y="1575175"/>
            <a:ext cx="2654646" cy="4647825"/>
          </a:xfrm>
          <a:prstGeom prst="roundRect">
            <a:avLst>
              <a:gd name="adj" fmla="val 250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en-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9" name="Text Placeholder 1">
            <a:extLst>
              <a:ext uri="{FF2B5EF4-FFF2-40B4-BE49-F238E27FC236}">
                <a16:creationId xmlns:a16="http://schemas.microsoft.com/office/drawing/2014/main" id="{F328AD4D-0A8A-75A2-7A6B-89BD7001F61E}"/>
              </a:ext>
            </a:extLst>
          </p:cNvPr>
          <p:cNvSpPr txBox="1">
            <a:spLocks/>
          </p:cNvSpPr>
          <p:nvPr/>
        </p:nvSpPr>
        <p:spPr>
          <a:xfrm>
            <a:off x="8967994" y="2144096"/>
            <a:ext cx="2541549" cy="3716653"/>
          </a:xfrm>
          <a:prstGeom prst="rect">
            <a:avLst/>
          </a:prstGeom>
        </p:spPr>
        <p:txBody>
          <a:bodyPr vert="horz" lIns="91440" tIns="45720" rIns="91440" bIns="45720" rtlCol="0" anchor="t">
            <a:noAutofit/>
          </a:bodyPr>
          <a:lstStyle>
            <a:lvl1pPr marL="0" indent="0" algn="l" defTabSz="914355" rtl="0" eaLnBrk="1" latinLnBrk="0" hangingPunct="1">
              <a:lnSpc>
                <a:spcPct val="100000"/>
              </a:lnSpc>
              <a:spcBef>
                <a:spcPts val="0"/>
              </a:spcBef>
              <a:spcAft>
                <a:spcPts val="1500"/>
              </a:spcAft>
              <a:buFont typeface="Arial" panose="020B0604020202020204" pitchFamily="34" charset="0"/>
              <a:buNone/>
              <a:defRPr sz="1200" kern="1200" spc="-25" baseline="0">
                <a:solidFill>
                  <a:schemeClr val="accent2"/>
                </a:solidFill>
                <a:latin typeface="+mj-lt"/>
                <a:ea typeface="Inter" panose="02000503000000020004" pitchFamily="2" charset="0"/>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355" rtl="0" eaLnBrk="1" fontAlgn="auto" latinLnBrk="0" hangingPunct="1">
              <a:lnSpc>
                <a:spcPct val="100000"/>
              </a:lnSpc>
              <a:spcBef>
                <a:spcPts val="500"/>
              </a:spcBef>
              <a:spcAft>
                <a:spcPts val="300"/>
              </a:spcAft>
              <a:buClrTx/>
              <a:buSzTx/>
              <a:tabLst/>
              <a:defRPr/>
            </a:pPr>
            <a:r>
              <a:rPr lang="de-DE" sz="1000" b="1">
                <a:solidFill>
                  <a:srgbClr val="1F1F1F"/>
                </a:solidFill>
                <a:latin typeface="Inter Light" panose="020F0502020204030204"/>
                <a:ea typeface="Inter"/>
                <a:cs typeface="Open Sans Light"/>
              </a:rPr>
              <a:t>Informationsbezogene Auswirkungen:</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Datenschutz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Meinungsfreiheit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Zugang zu (hochwertigen) Informationen </a:t>
            </a:r>
          </a:p>
          <a:p>
            <a:pPr marR="0" lvl="0" algn="l" defTabSz="914355" rtl="0" eaLnBrk="1" fontAlgn="auto" latinLnBrk="0" hangingPunct="1">
              <a:lnSpc>
                <a:spcPct val="100000"/>
              </a:lnSpc>
              <a:spcBef>
                <a:spcPts val="400"/>
              </a:spcBef>
              <a:spcAft>
                <a:spcPts val="300"/>
              </a:spcAft>
              <a:buClrTx/>
              <a:buSzTx/>
              <a:tabLst/>
              <a:defRPr/>
            </a:pPr>
            <a:endParaRPr lang="de-DE" sz="1000">
              <a:solidFill>
                <a:srgbClr val="1F1F1F"/>
              </a:solidFill>
              <a:latin typeface="Inter Light" panose="020F0502020204030204"/>
              <a:ea typeface="Inter"/>
              <a:cs typeface="Open Sans Light"/>
            </a:endParaRPr>
          </a:p>
          <a:p>
            <a:pPr marR="0" lvl="0" algn="l" defTabSz="914355" rtl="0" eaLnBrk="1" fontAlgn="auto" latinLnBrk="0" hangingPunct="1">
              <a:lnSpc>
                <a:spcPct val="100000"/>
              </a:lnSpc>
              <a:spcBef>
                <a:spcPts val="500"/>
              </a:spcBef>
              <a:spcAft>
                <a:spcPts val="300"/>
              </a:spcAft>
              <a:buClrTx/>
              <a:buSzTx/>
              <a:tabLst/>
              <a:defRPr/>
            </a:pPr>
            <a:r>
              <a:rPr lang="de-DE" sz="1000" b="1">
                <a:solidFill>
                  <a:srgbClr val="1F1F1F"/>
                </a:solidFill>
                <a:latin typeface="Inter Light" panose="020F0502020204030204"/>
                <a:ea typeface="Inter"/>
                <a:cs typeface="Open Sans Light"/>
              </a:rPr>
              <a:t>Persönliche Sicherheit:</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Gesundheitsschutz und Sicherheit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Persönliche Sicherheit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Kinderschutz </a:t>
            </a:r>
          </a:p>
          <a:p>
            <a:pPr marR="0" lvl="0" algn="l" defTabSz="914355" rtl="0" eaLnBrk="1" fontAlgn="auto" latinLnBrk="0" hangingPunct="1">
              <a:lnSpc>
                <a:spcPct val="100000"/>
              </a:lnSpc>
              <a:spcBef>
                <a:spcPts val="400"/>
              </a:spcBef>
              <a:spcAft>
                <a:spcPts val="300"/>
              </a:spcAft>
              <a:buClrTx/>
              <a:buSzTx/>
              <a:tabLst/>
              <a:defRPr/>
            </a:pPr>
            <a:endParaRPr lang="de-DE" sz="1000">
              <a:solidFill>
                <a:srgbClr val="1F1F1F"/>
              </a:solidFill>
              <a:latin typeface="Inter Light" panose="020F0502020204030204"/>
              <a:ea typeface="Inter"/>
              <a:cs typeface="Open Sans Light"/>
            </a:endParaRPr>
          </a:p>
          <a:p>
            <a:pPr marR="0" lvl="0" algn="l" defTabSz="914355" rtl="0" eaLnBrk="1" fontAlgn="auto" latinLnBrk="0" hangingPunct="1">
              <a:lnSpc>
                <a:spcPct val="100000"/>
              </a:lnSpc>
              <a:spcBef>
                <a:spcPts val="400"/>
              </a:spcBef>
              <a:spcAft>
                <a:spcPts val="300"/>
              </a:spcAft>
              <a:buClrTx/>
              <a:buSzTx/>
              <a:tabLst/>
              <a:defRPr/>
            </a:pPr>
            <a:r>
              <a:rPr lang="de-DE" sz="1000" b="1">
                <a:solidFill>
                  <a:srgbClr val="1F1F1F"/>
                </a:solidFill>
                <a:latin typeface="Inter Light" panose="020F0502020204030204"/>
                <a:ea typeface="Inter"/>
                <a:cs typeface="Open Sans Light"/>
              </a:rPr>
              <a:t>Soziale Inklusion: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Nichtdiskriminierung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Zugang zu Produkten und Dienstleistungen </a:t>
            </a:r>
          </a:p>
          <a:p>
            <a:pPr marL="171450" marR="0" lvl="0" indent="-171450" algn="l" defTabSz="914355" rtl="0" eaLnBrk="1" fontAlgn="auto" latinLnBrk="0" hangingPunct="1">
              <a:lnSpc>
                <a:spcPct val="100000"/>
              </a:lnSpc>
              <a:spcBef>
                <a:spcPts val="4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Verantwortliche Vermarktungspraktiken</a:t>
            </a:r>
          </a:p>
        </p:txBody>
      </p:sp>
      <p:sp>
        <p:nvSpPr>
          <p:cNvPr id="10" name="Rounded Rectangle 24">
            <a:extLst>
              <a:ext uri="{FF2B5EF4-FFF2-40B4-BE49-F238E27FC236}">
                <a16:creationId xmlns:a16="http://schemas.microsoft.com/office/drawing/2014/main" id="{4DD9A04C-0605-A44D-39DD-ADD2462D2CE0}"/>
              </a:ext>
            </a:extLst>
          </p:cNvPr>
          <p:cNvSpPr/>
          <p:nvPr/>
        </p:nvSpPr>
        <p:spPr>
          <a:xfrm>
            <a:off x="9024543" y="1750462"/>
            <a:ext cx="2428984" cy="316838"/>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28600"/>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S4: Verbraucher und Endnutzer</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sp>
        <p:nvSpPr>
          <p:cNvPr id="12" name="Rounded Rectangle 22">
            <a:extLst>
              <a:ext uri="{FF2B5EF4-FFF2-40B4-BE49-F238E27FC236}">
                <a16:creationId xmlns:a16="http://schemas.microsoft.com/office/drawing/2014/main" id="{E97476E9-831C-A7F4-B8E8-144666315BE4}"/>
              </a:ext>
            </a:extLst>
          </p:cNvPr>
          <p:cNvSpPr/>
          <p:nvPr/>
        </p:nvSpPr>
        <p:spPr>
          <a:xfrm>
            <a:off x="635000" y="1575175"/>
            <a:ext cx="5307113" cy="4647825"/>
          </a:xfrm>
          <a:prstGeom prst="roundRect">
            <a:avLst>
              <a:gd name="adj" fmla="val 250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defTabSz="228600" rtl="0" eaLnBrk="1" fontAlgn="auto" latinLnBrk="0" hangingPunct="1">
              <a:lnSpc>
                <a:spcPct val="100000"/>
              </a:lnSpc>
              <a:spcBef>
                <a:spcPts val="0"/>
              </a:spcBef>
              <a:spcAft>
                <a:spcPts val="0"/>
              </a:spcAft>
              <a:buClrTx/>
              <a:buSzTx/>
              <a:buFontTx/>
              <a:buNone/>
              <a:tabLst/>
            </a:pPr>
            <a:endParaRPr kumimoji="0" lang="en-DE" sz="10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endParaRPr>
          </a:p>
        </p:txBody>
      </p:sp>
      <p:sp>
        <p:nvSpPr>
          <p:cNvPr id="13" name="Text Placeholder 1">
            <a:extLst>
              <a:ext uri="{FF2B5EF4-FFF2-40B4-BE49-F238E27FC236}">
                <a16:creationId xmlns:a16="http://schemas.microsoft.com/office/drawing/2014/main" id="{3B25C828-1BF4-4537-E6BA-0A6E859FACD7}"/>
              </a:ext>
            </a:extLst>
          </p:cNvPr>
          <p:cNvSpPr txBox="1">
            <a:spLocks/>
          </p:cNvSpPr>
          <p:nvPr/>
        </p:nvSpPr>
        <p:spPr>
          <a:xfrm>
            <a:off x="799751" y="2144095"/>
            <a:ext cx="2401983" cy="3332789"/>
          </a:xfrm>
          <a:prstGeom prst="rect">
            <a:avLst/>
          </a:prstGeom>
        </p:spPr>
        <p:txBody>
          <a:bodyPr vert="horz" lIns="91440" tIns="45720" rIns="91440" bIns="45720" rtlCol="0" anchor="t">
            <a:noAutofit/>
          </a:bodyPr>
          <a:lstStyle>
            <a:lvl1pPr marL="0" indent="0" algn="l" defTabSz="914355" rtl="0" eaLnBrk="1" latinLnBrk="0" hangingPunct="1">
              <a:lnSpc>
                <a:spcPct val="100000"/>
              </a:lnSpc>
              <a:spcBef>
                <a:spcPts val="0"/>
              </a:spcBef>
              <a:spcAft>
                <a:spcPts val="1500"/>
              </a:spcAft>
              <a:buFont typeface="Arial" panose="020B0604020202020204" pitchFamily="34" charset="0"/>
              <a:buNone/>
              <a:defRPr sz="1200" kern="1200" spc="-25" baseline="0">
                <a:solidFill>
                  <a:schemeClr val="accent2"/>
                </a:solidFill>
                <a:latin typeface="+mj-lt"/>
                <a:ea typeface="Inter" panose="02000503000000020004" pitchFamily="2" charset="0"/>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355" rtl="0" eaLnBrk="1" fontAlgn="auto" latinLnBrk="0" hangingPunct="1">
              <a:lnSpc>
                <a:spcPct val="100000"/>
              </a:lnSpc>
              <a:spcBef>
                <a:spcPts val="500"/>
              </a:spcBef>
              <a:spcAft>
                <a:spcPts val="600"/>
              </a:spcAft>
              <a:buClrTx/>
              <a:buSzTx/>
              <a:tabLst/>
              <a:defRPr/>
            </a:pPr>
            <a:r>
              <a:rPr lang="de-DE" sz="1000" b="1">
                <a:solidFill>
                  <a:srgbClr val="1F1F1F"/>
                </a:solidFill>
                <a:latin typeface="Inter Light" panose="020F0502020204030204"/>
                <a:ea typeface="Inter"/>
                <a:cs typeface="Open Sans Light"/>
              </a:rPr>
              <a:t>Arbeitsbedingungen:</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noProof="0">
                <a:solidFill>
                  <a:srgbClr val="1F1F1F"/>
                </a:solidFill>
                <a:latin typeface="Inter Light" panose="020F0502020204030204"/>
                <a:ea typeface="Inter"/>
                <a:cs typeface="Open Sans Light"/>
              </a:rPr>
              <a:t>Sichere Beschäftigung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a:ln>
                  <a:noFill/>
                </a:ln>
                <a:solidFill>
                  <a:srgbClr val="1F1F1F"/>
                </a:solidFill>
                <a:effectLst/>
                <a:uLnTx/>
                <a:uFillTx/>
                <a:latin typeface="Inter Light" panose="020F0502020204030204"/>
                <a:ea typeface="Inter"/>
                <a:cs typeface="Open Sans Light"/>
              </a:rPr>
              <a:t>Arbeitszeit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noProof="0">
                <a:solidFill>
                  <a:srgbClr val="1F1F1F"/>
                </a:solidFill>
                <a:latin typeface="Inter Light" panose="020F0502020204030204"/>
                <a:ea typeface="Inter"/>
                <a:cs typeface="Open Sans Light"/>
              </a:rPr>
              <a:t>Angemessene Entlohnung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a:ln>
                  <a:noFill/>
                </a:ln>
                <a:solidFill>
                  <a:srgbClr val="1F1F1F"/>
                </a:solidFill>
                <a:effectLst/>
                <a:uLnTx/>
                <a:uFillTx/>
                <a:latin typeface="Inter Light" panose="020F0502020204030204"/>
                <a:ea typeface="Inter"/>
                <a:cs typeface="Open Sans Light"/>
              </a:rPr>
              <a:t>Sozialer Dialog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noProof="0">
                <a:solidFill>
                  <a:srgbClr val="1F1F1F"/>
                </a:solidFill>
                <a:latin typeface="Inter Light" panose="020F0502020204030204"/>
                <a:ea typeface="Inter"/>
                <a:cs typeface="Open Sans Light"/>
              </a:rPr>
              <a:t>Vereinigungsfreiheit, einschließlich</a:t>
            </a:r>
            <a:r>
              <a:rPr lang="de-DE" sz="1000">
                <a:solidFill>
                  <a:srgbClr val="1F1F1F"/>
                </a:solidFill>
                <a:latin typeface="Inter Light" panose="020F0502020204030204"/>
                <a:ea typeface="Inter"/>
                <a:cs typeface="Open Sans Light"/>
              </a:rPr>
              <a:t> der Existenz von Betriebsräten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Tarifverhandlungen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Vereinbarkeit von Berufs- und Privatleben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Gesundheitsschutz</a:t>
            </a:r>
            <a:r>
              <a:rPr lang="de-DE" sz="1000">
                <a:solidFill>
                  <a:srgbClr val="1F1F1F"/>
                </a:solidFill>
                <a:latin typeface="Inter Light" panose="020F0502020204030204"/>
                <a:ea typeface="Inter"/>
                <a:cs typeface="Open Sans Light"/>
              </a:rPr>
              <a:t> und Sicherheit </a:t>
            </a:r>
          </a:p>
          <a:p>
            <a:pPr marR="0" lvl="0" algn="l" defTabSz="914355" rtl="0" eaLnBrk="1" fontAlgn="auto" latinLnBrk="0" hangingPunct="1">
              <a:lnSpc>
                <a:spcPct val="100000"/>
              </a:lnSpc>
              <a:spcBef>
                <a:spcPts val="200"/>
              </a:spcBef>
              <a:spcAft>
                <a:spcPts val="300"/>
              </a:spcAft>
              <a:buClrTx/>
              <a:buSzTx/>
              <a:tabLst/>
              <a:defRPr/>
            </a:pPr>
            <a:endParaRPr kumimoji="0" lang="de-DE" sz="1000" u="none" strike="noStrike" kern="1200" cap="none" spc="-25" normalizeH="0" noProof="0">
              <a:ln>
                <a:noFill/>
              </a:ln>
              <a:solidFill>
                <a:srgbClr val="1F1F1F"/>
              </a:solidFill>
              <a:effectLst/>
              <a:uLnTx/>
              <a:uFillTx/>
              <a:latin typeface="Inter Light" panose="020F0502020204030204"/>
              <a:ea typeface="Inter"/>
              <a:cs typeface="Open Sans Light"/>
            </a:endParaRPr>
          </a:p>
          <a:p>
            <a:pPr marR="0" lvl="0" algn="l" defTabSz="914355" rtl="0" eaLnBrk="1" fontAlgn="auto" latinLnBrk="0" hangingPunct="1">
              <a:lnSpc>
                <a:spcPct val="100000"/>
              </a:lnSpc>
              <a:spcBef>
                <a:spcPts val="500"/>
              </a:spcBef>
              <a:spcAft>
                <a:spcPts val="600"/>
              </a:spcAft>
              <a:buClrTx/>
              <a:buSzTx/>
              <a:tabLst/>
              <a:defRPr/>
            </a:pPr>
            <a:r>
              <a:rPr kumimoji="0" lang="de-DE" sz="1000" b="1" u="none" strike="noStrike" kern="1200" cap="none" spc="-25" normalizeH="0" noProof="0">
                <a:ln>
                  <a:noFill/>
                </a:ln>
                <a:solidFill>
                  <a:srgbClr val="1F1F1F"/>
                </a:solidFill>
                <a:effectLst/>
                <a:uLnTx/>
                <a:uFillTx/>
                <a:latin typeface="Inter Light" panose="020F0502020204030204"/>
                <a:ea typeface="Inter"/>
                <a:cs typeface="Open Sans Light"/>
              </a:rPr>
              <a:t>Sonstige arbeitsbezogene </a:t>
            </a:r>
            <a:r>
              <a:rPr lang="de-DE" sz="1000" b="1">
                <a:solidFill>
                  <a:srgbClr val="1F1F1F"/>
                </a:solidFill>
                <a:latin typeface="Inter Light" panose="020F0502020204030204"/>
                <a:ea typeface="Inter"/>
                <a:cs typeface="Open Sans Light"/>
              </a:rPr>
              <a:t>Rechte: </a:t>
            </a:r>
            <a:endParaRPr kumimoji="0" lang="de-DE" sz="1000" b="1" u="none" strike="noStrike" kern="1200" cap="none" spc="-25" normalizeH="0" noProof="0">
              <a:ln>
                <a:noFill/>
              </a:ln>
              <a:solidFill>
                <a:srgbClr val="1F1F1F"/>
              </a:solidFill>
              <a:effectLst/>
              <a:uLnTx/>
              <a:uFillTx/>
              <a:latin typeface="Inter Light" panose="020F0502020204030204"/>
              <a:ea typeface="Inter"/>
              <a:cs typeface="Open Sans Light"/>
            </a:endParaRP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Kinderarbeit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Zwangsarbeit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Angemessene</a:t>
            </a:r>
            <a:r>
              <a:rPr lang="de-DE" sz="1000">
                <a:solidFill>
                  <a:srgbClr val="1F1F1F"/>
                </a:solidFill>
                <a:latin typeface="Inter Light" panose="020F0502020204030204"/>
                <a:ea typeface="Inter"/>
                <a:cs typeface="Open Sans Light"/>
              </a:rPr>
              <a:t> Unterbringung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Wasser- und Sanitäreinrichtungen</a:t>
            </a:r>
            <a:endParaRPr lang="de-DE" sz="1000">
              <a:solidFill>
                <a:srgbClr val="1F1F1F"/>
              </a:solidFill>
              <a:latin typeface="Inter Light" panose="020F0502020204030204"/>
              <a:ea typeface="Inter"/>
              <a:cs typeface="Open Sans Light"/>
            </a:endParaRP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Datenschutz </a:t>
            </a:r>
            <a:endParaRPr kumimoji="0" lang="de-DE" sz="1000" u="none" strike="noStrike" kern="1200" cap="none" spc="-25" normalizeH="0" baseline="0" noProof="0">
              <a:ln>
                <a:noFill/>
              </a:ln>
              <a:solidFill>
                <a:srgbClr val="1F1F1F"/>
              </a:solidFill>
              <a:effectLst/>
              <a:uLnTx/>
              <a:uFillTx/>
              <a:latin typeface="Inter Light" panose="020F0502020204030204"/>
              <a:ea typeface="Helvetica Neue" panose="02000503000000020004" pitchFamily="2" charset="0"/>
              <a:cs typeface="Helvetica Neue" panose="02000503000000020004" pitchFamily="2" charset="0"/>
            </a:endParaRPr>
          </a:p>
          <a:p>
            <a:pPr marR="0" lvl="0" algn="l" defTabSz="914355" rtl="0" eaLnBrk="1" fontAlgn="auto" latinLnBrk="0" hangingPunct="1">
              <a:lnSpc>
                <a:spcPct val="100000"/>
              </a:lnSpc>
              <a:spcBef>
                <a:spcPts val="500"/>
              </a:spcBef>
              <a:spcAft>
                <a:spcPts val="600"/>
              </a:spcAft>
              <a:buClrTx/>
              <a:buSzTx/>
              <a:tabLst/>
              <a:defRPr/>
            </a:pPr>
            <a:endParaRPr kumimoji="0" lang="de-DE" sz="1000" u="none" strike="noStrike" kern="1200" cap="none" spc="-25" normalizeH="0" noProof="0">
              <a:ln>
                <a:noFill/>
              </a:ln>
              <a:solidFill>
                <a:srgbClr val="1F1F1F"/>
              </a:solidFill>
              <a:effectLst/>
              <a:uLnTx/>
              <a:uFillTx/>
              <a:latin typeface="Inter Light" panose="020F0502020204030204"/>
              <a:ea typeface="Inter"/>
              <a:cs typeface="Open Sans Light"/>
            </a:endParaRPr>
          </a:p>
          <a:p>
            <a:pPr marR="0" lvl="0" algn="l" defTabSz="914355" rtl="0" eaLnBrk="1" fontAlgn="auto" latinLnBrk="0" hangingPunct="1">
              <a:lnSpc>
                <a:spcPct val="100000"/>
              </a:lnSpc>
              <a:spcBef>
                <a:spcPts val="500"/>
              </a:spcBef>
              <a:spcAft>
                <a:spcPts val="600"/>
              </a:spcAft>
              <a:buClrTx/>
              <a:buSzTx/>
              <a:tabLst/>
              <a:defRPr/>
            </a:pPr>
            <a:endParaRPr kumimoji="0" lang="de-DE" sz="1000" u="none" strike="noStrike" kern="1200" cap="none" spc="-25" normalizeH="0" noProof="0">
              <a:ln>
                <a:noFill/>
              </a:ln>
              <a:solidFill>
                <a:srgbClr val="1F1F1F"/>
              </a:solidFill>
              <a:effectLst/>
              <a:uLnTx/>
              <a:uFillTx/>
              <a:latin typeface="Inter Light" panose="020F0502020204030204"/>
              <a:ea typeface="Inter"/>
              <a:cs typeface="Open Sans Light"/>
            </a:endParaRPr>
          </a:p>
        </p:txBody>
      </p:sp>
      <p:sp>
        <p:nvSpPr>
          <p:cNvPr id="14" name="Rounded Rectangle 24">
            <a:extLst>
              <a:ext uri="{FF2B5EF4-FFF2-40B4-BE49-F238E27FC236}">
                <a16:creationId xmlns:a16="http://schemas.microsoft.com/office/drawing/2014/main" id="{95DA2B53-76AC-D690-A6DA-956AC6ED9AEB}"/>
              </a:ext>
            </a:extLst>
          </p:cNvPr>
          <p:cNvSpPr/>
          <p:nvPr/>
        </p:nvSpPr>
        <p:spPr>
          <a:xfrm>
            <a:off x="734586" y="1754893"/>
            <a:ext cx="5107940" cy="312407"/>
          </a:xfrm>
          <a:prstGeom prst="roundRect">
            <a:avLst>
              <a:gd name="adj" fmla="val 1020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28600"/>
            <a:r>
              <a:rPr kumimoji="0" lang="de-DE" sz="1100" b="0" i="0" u="none" strike="noStrike" kern="1200" cap="none" spc="-25" normalizeH="0" baseline="0" noProof="0">
                <a:ln>
                  <a:noFill/>
                </a:ln>
                <a:solidFill>
                  <a:srgbClr val="FFFFFF"/>
                </a:solidFill>
                <a:effectLst/>
                <a:uLnTx/>
                <a:uFillTx/>
                <a:latin typeface="+mj-lt"/>
                <a:ea typeface="+mn-ea"/>
                <a:cs typeface="Bai Jamjuree" pitchFamily="2" charset="-34"/>
              </a:rPr>
              <a:t>S2: Arbeitskräfte </a:t>
            </a:r>
            <a:r>
              <a:rPr lang="de-DE" sz="1100" spc="-25">
                <a:solidFill>
                  <a:srgbClr val="FFFFFF"/>
                </a:solidFill>
                <a:latin typeface="+mj-lt"/>
                <a:cs typeface="Bai Jamjuree" pitchFamily="2" charset="-34"/>
              </a:rPr>
              <a:t>der Wertschöpfungskette</a:t>
            </a:r>
            <a:endParaRPr kumimoji="0" lang="en-DE" sz="1100" b="0" i="0" u="none" strike="noStrike" kern="1200" cap="none" spc="-25" normalizeH="0" baseline="0" noProof="0">
              <a:ln>
                <a:noFill/>
              </a:ln>
              <a:solidFill>
                <a:srgbClr val="FFFFFF"/>
              </a:solidFill>
              <a:effectLst/>
              <a:uLnTx/>
              <a:uFillTx/>
              <a:latin typeface="+mj-lt"/>
              <a:ea typeface="+mn-ea"/>
              <a:cs typeface="Bai Jamjuree" pitchFamily="2" charset="-34"/>
            </a:endParaRPr>
          </a:p>
        </p:txBody>
      </p:sp>
      <p:sp>
        <p:nvSpPr>
          <p:cNvPr id="15" name="Text Placeholder 1">
            <a:extLst>
              <a:ext uri="{FF2B5EF4-FFF2-40B4-BE49-F238E27FC236}">
                <a16:creationId xmlns:a16="http://schemas.microsoft.com/office/drawing/2014/main" id="{DD331AEA-4FC6-ED6F-F556-3EE4A70D3D48}"/>
              </a:ext>
            </a:extLst>
          </p:cNvPr>
          <p:cNvSpPr txBox="1">
            <a:spLocks/>
          </p:cNvSpPr>
          <p:nvPr/>
        </p:nvSpPr>
        <p:spPr>
          <a:xfrm>
            <a:off x="3288556" y="2144096"/>
            <a:ext cx="2401983" cy="3332788"/>
          </a:xfrm>
          <a:prstGeom prst="rect">
            <a:avLst/>
          </a:prstGeom>
        </p:spPr>
        <p:txBody>
          <a:bodyPr vert="horz" lIns="91440" tIns="45720" rIns="91440" bIns="45720" rtlCol="0" anchor="t">
            <a:noAutofit/>
          </a:bodyPr>
          <a:lstStyle>
            <a:lvl1pPr marL="0" indent="0" algn="l" defTabSz="914355" rtl="0" eaLnBrk="1" latinLnBrk="0" hangingPunct="1">
              <a:lnSpc>
                <a:spcPct val="100000"/>
              </a:lnSpc>
              <a:spcBef>
                <a:spcPts val="0"/>
              </a:spcBef>
              <a:spcAft>
                <a:spcPts val="1500"/>
              </a:spcAft>
              <a:buFont typeface="Arial" panose="020B0604020202020204" pitchFamily="34" charset="0"/>
              <a:buNone/>
              <a:defRPr sz="1200" kern="1200" spc="-25" baseline="0">
                <a:solidFill>
                  <a:schemeClr val="accent2"/>
                </a:solidFill>
                <a:latin typeface="+mj-lt"/>
                <a:ea typeface="Inter" panose="02000503000000020004" pitchFamily="2" charset="0"/>
                <a:cs typeface="Bai Jamjuree" pitchFamily="2" charset="-34"/>
              </a:defRPr>
            </a:lvl1pPr>
            <a:lvl2pPr marL="228600" indent="-228600" algn="l" defTabSz="914355" rtl="0" eaLnBrk="1" latinLnBrk="0" hangingPunct="1">
              <a:lnSpc>
                <a:spcPct val="100000"/>
              </a:lnSpc>
              <a:spcBef>
                <a:spcPts val="0"/>
              </a:spcBef>
              <a:spcAft>
                <a:spcPts val="600"/>
              </a:spcAft>
              <a:buClr>
                <a:schemeClr val="tx2"/>
              </a:buClr>
              <a:buFont typeface="Arial" panose="020B0604020202020204" pitchFamily="34" charset="0"/>
              <a:buChar char="•"/>
              <a:defRPr sz="1600" b="0" i="0" kern="1200" spc="-50" baseline="0">
                <a:solidFill>
                  <a:schemeClr val="tx1"/>
                </a:solidFill>
                <a:latin typeface="Bai Jamjuree" pitchFamily="2" charset="-34"/>
                <a:ea typeface="+mn-ea"/>
                <a:cs typeface="Bai Jamjuree" pitchFamily="2" charset="-34"/>
              </a:defRPr>
            </a:lvl2pPr>
            <a:lvl3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3pPr>
            <a:lvl4pPr marL="171450" indent="-171450" algn="l" defTabSz="914355" rtl="0" eaLnBrk="1" latinLnBrk="0" hangingPunct="1">
              <a:lnSpc>
                <a:spcPct val="114000"/>
              </a:lnSpc>
              <a:spcBef>
                <a:spcPts val="0"/>
              </a:spcBef>
              <a:buFont typeface="Arial" panose="020B0604020202020204" pitchFamily="34" charset="0"/>
              <a:buChar char="•"/>
              <a:defRPr sz="1000" kern="1200" spc="-25" baseline="0">
                <a:solidFill>
                  <a:schemeClr val="accent2"/>
                </a:solidFill>
                <a:latin typeface="+mn-lt"/>
                <a:ea typeface="+mn-ea"/>
                <a:cs typeface="+mn-cs"/>
              </a:defRPr>
            </a:lvl4pPr>
            <a:lvl5pPr marL="0" indent="0" algn="l" defTabSz="914355" rtl="0" eaLnBrk="1" latinLnBrk="0" hangingPunct="1">
              <a:lnSpc>
                <a:spcPct val="114000"/>
              </a:lnSpc>
              <a:spcBef>
                <a:spcPts val="0"/>
              </a:spcBef>
              <a:buFont typeface="Arial" panose="020B0604020202020204" pitchFamily="34" charset="0"/>
              <a:buNone/>
              <a:defRPr sz="1000" kern="1200" spc="-25" baseline="0">
                <a:solidFill>
                  <a:schemeClr val="accent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355" rtl="0" eaLnBrk="1" fontAlgn="auto" latinLnBrk="0" hangingPunct="1">
              <a:lnSpc>
                <a:spcPct val="100000"/>
              </a:lnSpc>
              <a:spcBef>
                <a:spcPts val="500"/>
              </a:spcBef>
              <a:spcAft>
                <a:spcPts val="600"/>
              </a:spcAft>
              <a:buClrTx/>
              <a:buSzTx/>
              <a:tabLst/>
              <a:defRPr/>
            </a:pPr>
            <a:r>
              <a:rPr lang="de-DE" sz="1000" b="1">
                <a:solidFill>
                  <a:srgbClr val="1F1F1F"/>
                </a:solidFill>
                <a:latin typeface="Inter Light" panose="020F0502020204030204"/>
                <a:ea typeface="Inter"/>
                <a:cs typeface="Open Sans Light"/>
              </a:rPr>
              <a:t>Gleichbehandlung und Chancengleichheit: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strike="noStrike" kern="1200" cap="none" spc="-25" normalizeH="0" baseline="0" noProof="0">
                <a:ln>
                  <a:noFill/>
                </a:ln>
                <a:solidFill>
                  <a:srgbClr val="1F1F1F"/>
                </a:solidFill>
                <a:effectLst/>
                <a:uLnTx/>
                <a:uFillTx/>
                <a:latin typeface="Inter Light" panose="020F0502020204030204"/>
                <a:ea typeface="Inter"/>
                <a:cs typeface="Open Sans Light"/>
              </a:rPr>
              <a:t>Gleichstellung de</a:t>
            </a: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r Geschlechter und gleicher Lohn für gleiche </a:t>
            </a:r>
            <a:r>
              <a:rPr lang="de-DE" sz="1000">
                <a:solidFill>
                  <a:srgbClr val="1F1F1F"/>
                </a:solidFill>
                <a:latin typeface="Inter Light" panose="020F0502020204030204"/>
                <a:ea typeface="Inter"/>
                <a:cs typeface="Open Sans Light"/>
              </a:rPr>
              <a:t>Arbeit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Weiterbildung </a:t>
            </a:r>
            <a:r>
              <a:rPr lang="de-DE" sz="1000">
                <a:solidFill>
                  <a:srgbClr val="1F1F1F"/>
                </a:solidFill>
                <a:latin typeface="Inter Light" panose="020F0502020204030204"/>
                <a:ea typeface="Inter"/>
                <a:cs typeface="Open Sans Light"/>
              </a:rPr>
              <a:t>und Kompetenzentwicklung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kumimoji="0" lang="de-DE" sz="1000" u="none" strike="noStrike" kern="1200" cap="none" spc="-25" normalizeH="0" baseline="0" noProof="0">
                <a:ln>
                  <a:noFill/>
                </a:ln>
                <a:solidFill>
                  <a:srgbClr val="1F1F1F"/>
                </a:solidFill>
                <a:effectLst/>
                <a:uLnTx/>
                <a:uFillTx/>
                <a:latin typeface="Inter Light" panose="020F0502020204030204"/>
                <a:ea typeface="Inter"/>
                <a:cs typeface="Open Sans Light"/>
              </a:rPr>
              <a:t>Beschäftigung gegen Gewalt und Belästigung am Arbeitsplatz </a:t>
            </a:r>
          </a:p>
          <a:p>
            <a:pPr marL="171450" marR="0" lvl="0" indent="-171450" algn="l" defTabSz="914355" rtl="0" eaLnBrk="1" fontAlgn="auto" latinLnBrk="0" hangingPunct="1">
              <a:lnSpc>
                <a:spcPct val="100000"/>
              </a:lnSpc>
              <a:spcBef>
                <a:spcPts val="200"/>
              </a:spcBef>
              <a:spcAft>
                <a:spcPts val="300"/>
              </a:spcAft>
              <a:buClrTx/>
              <a:buSzTx/>
              <a:buBlip>
                <a:blip r:embed="rId3">
                  <a:extLst>
                    <a:ext uri="{96DAC541-7B7A-43D3-8B79-37D633B846F1}">
                      <asvg:svgBlip xmlns:asvg="http://schemas.microsoft.com/office/drawing/2016/SVG/main" r:embed="rId4"/>
                    </a:ext>
                  </a:extLst>
                </a:blip>
              </a:buBlip>
              <a:tabLst/>
              <a:defRPr/>
            </a:pPr>
            <a:r>
              <a:rPr lang="de-DE" sz="1000">
                <a:solidFill>
                  <a:srgbClr val="1F1F1F"/>
                </a:solidFill>
                <a:latin typeface="Inter Light" panose="020F0502020204030204"/>
                <a:ea typeface="Inter"/>
                <a:cs typeface="Open Sans Light"/>
              </a:rPr>
              <a:t>Vielfalt </a:t>
            </a:r>
          </a:p>
        </p:txBody>
      </p:sp>
    </p:spTree>
    <p:extLst>
      <p:ext uri="{BB962C8B-B14F-4D97-AF65-F5344CB8AC3E}">
        <p14:creationId xmlns:p14="http://schemas.microsoft.com/office/powerpoint/2010/main" val="3378338982"/>
      </p:ext>
    </p:extLst>
  </p:cSld>
  <p:clrMapOvr>
    <a:masterClrMapping/>
  </p:clrMapOvr>
</p:sld>
</file>

<file path=ppt/theme/theme1.xml><?xml version="1.0" encoding="utf-8"?>
<a:theme xmlns:a="http://schemas.openxmlformats.org/drawingml/2006/main" name="1_Office Theme">
  <a:themeElements>
    <a:clrScheme name="Tanso">
      <a:dk1>
        <a:srgbClr val="1F1F1F"/>
      </a:dk1>
      <a:lt1>
        <a:srgbClr val="FFFFFF"/>
      </a:lt1>
      <a:dk2>
        <a:srgbClr val="7DE1B8"/>
      </a:dk2>
      <a:lt2>
        <a:srgbClr val="E7EDEE"/>
      </a:lt2>
      <a:accent1>
        <a:srgbClr val="E7EDEE"/>
      </a:accent1>
      <a:accent2>
        <a:srgbClr val="666774"/>
      </a:accent2>
      <a:accent3>
        <a:srgbClr val="1F1F1F"/>
      </a:accent3>
      <a:accent4>
        <a:srgbClr val="666CFF"/>
      </a:accent4>
      <a:accent5>
        <a:srgbClr val="7DE1B8"/>
      </a:accent5>
      <a:accent6>
        <a:srgbClr val="2C7967"/>
      </a:accent6>
      <a:hlink>
        <a:srgbClr val="0563C1"/>
      </a:hlink>
      <a:folHlink>
        <a:srgbClr val="954F72"/>
      </a:folHlink>
    </a:clrScheme>
    <a:fontScheme name="Office Theme">
      <a:majorFont>
        <a:latin typeface="Bai Jamjuree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nter Ligh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marL="0" marR="0" indent="0" algn="ctr" defTabSz="228600" rtl="0" eaLnBrk="1" fontAlgn="auto" latinLnBrk="0" hangingPunct="1">
          <a:lnSpc>
            <a:spcPct val="100000"/>
          </a:lnSpc>
          <a:spcBef>
            <a:spcPts val="0"/>
          </a:spcBef>
          <a:spcAft>
            <a:spcPts val="0"/>
          </a:spcAft>
          <a:buClrTx/>
          <a:buSzTx/>
          <a:buFontTx/>
          <a:buNone/>
          <a:tabLst/>
          <a:defRPr kumimoji="0" sz="800" b="0" i="0" u="none" strike="noStrike" kern="1200" cap="none" spc="-25" normalizeH="0" baseline="0" noProof="0">
            <a:ln>
              <a:noFill/>
            </a:ln>
            <a:solidFill>
              <a:srgbClr val="FFFFFF"/>
            </a:solidFill>
            <a:effectLst/>
            <a:uLnTx/>
            <a:uFillTx/>
            <a:latin typeface="Inter Light" panose="020F0502020204030204"/>
            <a:ea typeface="+mn-ea"/>
            <a:cs typeface="Bai Jamjuree" pitchFamily="2" charset="-34"/>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anso_Slide Master November 2023" id="{C78B8263-8244-1242-8C2B-0E519EB343FD}" vid="{752CE2BB-4984-7944-9117-FE9F436978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e82c79-66c1-46b3-999b-fd05a04644d0">
      <Terms xmlns="http://schemas.microsoft.com/office/infopath/2007/PartnerControls"/>
    </lcf76f155ced4ddcb4097134ff3c332f>
    <TaxCatchAll xmlns="7e71b301-66c5-41ff-9302-4f04bfa301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15DDE47BEF7134E82AD44E727DC0856" ma:contentTypeVersion="16" ma:contentTypeDescription="Ein neues Dokument erstellen." ma:contentTypeScope="" ma:versionID="1638e4aafdc65d5a23ada0fde6cd9542">
  <xsd:schema xmlns:xsd="http://www.w3.org/2001/XMLSchema" xmlns:xs="http://www.w3.org/2001/XMLSchema" xmlns:p="http://schemas.microsoft.com/office/2006/metadata/properties" xmlns:ns2="cbe82c79-66c1-46b3-999b-fd05a04644d0" xmlns:ns3="7e71b301-66c5-41ff-9302-4f04bfa30107" targetNamespace="http://schemas.microsoft.com/office/2006/metadata/properties" ma:root="true" ma:fieldsID="45094368e17fa1101d357364f888acc5" ns2:_="" ns3:_="">
    <xsd:import namespace="cbe82c79-66c1-46b3-999b-fd05a04644d0"/>
    <xsd:import namespace="7e71b301-66c5-41ff-9302-4f04bfa30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82c79-66c1-46b3-999b-fd05a0464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23b1f318-3043-453f-a6c8-6837743b1d9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71b301-66c5-41ff-9302-4f04bfa3010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09323ba7-2ad2-4332-bb72-69d9dfb28a77}" ma:internalName="TaxCatchAll" ma:showField="CatchAllData" ma:web="7e71b301-66c5-41ff-9302-4f04bfa30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68994E-60EF-4868-BFCD-BD1C8290F55A}">
  <ds:schemaRefs>
    <ds:schemaRef ds:uri="7e71b301-66c5-41ff-9302-4f04bfa30107"/>
    <ds:schemaRef ds:uri="cbe82c79-66c1-46b3-999b-fd05a04644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3C2B337-1AE7-4D03-97D1-612604C2DB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82c79-66c1-46b3-999b-fd05a04644d0"/>
    <ds:schemaRef ds:uri="7e71b301-66c5-41ff-9302-4f04bfa30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165273-E8C7-4D14-B6A7-6F23A16545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24</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1_Office Theme</vt:lpstr>
      <vt:lpstr>Schwerpunkte S2 Arbeitskräfte der Wertschöpfungskette, S3 betroffene Gemeinschaften &amp; S4 Verbraucher und Endnutzer</vt:lpstr>
      <vt:lpstr>Informationen zur Tanso Akademie</vt:lpstr>
      <vt:lpstr>Überblick über die Tanso Akademie</vt:lpstr>
      <vt:lpstr>Unsere Zielsetzung mit der Tanso Akademie</vt:lpstr>
      <vt:lpstr>Unsere Zielsetzung mit der Tanso Akademie</vt:lpstr>
      <vt:lpstr>Inhalte dieser Folge</vt:lpstr>
      <vt:lpstr>Inhalte dieser Folge</vt:lpstr>
      <vt:lpstr>Die ESRS verpflichten in zwei allgemeinen und zehn thematischen Standards zur Offenlegung von fast 1.200 Datenpunkten</vt:lpstr>
      <vt:lpstr>(Unter-)Unterthemen aus der Doppelten Wesentlichkeitsanalyse</vt:lpstr>
      <vt:lpstr>Die ESRS mehr als reine Offenlegungspflichten – sie bilden die Grundlage für ein nachhaltiges Managementsystem</vt:lpstr>
      <vt:lpstr>Inhalte dieser Folge</vt:lpstr>
      <vt:lpstr>Aufbau ESRS S2: Arbeitskräfte der Wertschöpfungskette</vt:lpstr>
      <vt:lpstr>PowerPoint Presentation</vt:lpstr>
      <vt:lpstr>PowerPoint Presentation</vt:lpstr>
      <vt:lpstr>PowerPoint Presentation</vt:lpstr>
      <vt:lpstr>PowerPoint Presentation</vt:lpstr>
      <vt:lpstr>PowerPoint Presentation</vt:lpstr>
      <vt:lpstr>Inhalte dieser Folge</vt:lpstr>
      <vt:lpstr>Aufbau ESRS S3: Betroffene Gemeinschaften </vt:lpstr>
      <vt:lpstr>PowerPoint Presentation</vt:lpstr>
      <vt:lpstr>PowerPoint Presentation</vt:lpstr>
      <vt:lpstr>PowerPoint Presentation</vt:lpstr>
      <vt:lpstr>PowerPoint Presentation</vt:lpstr>
      <vt:lpstr>Inhalte dieser Folge</vt:lpstr>
      <vt:lpstr>Aufbau ESRS S4: Verbraucher und Endnutzer</vt:lpstr>
      <vt:lpstr>PowerPoint Presentation</vt:lpstr>
      <vt:lpstr>PowerPoint Presentation</vt:lpstr>
      <vt:lpstr>PowerPoint Presentation</vt:lpstr>
      <vt:lpstr>PowerPoint Presentation</vt:lpstr>
      <vt:lpstr>PowerPoint Presentation</vt:lpstr>
      <vt:lpstr>Inhalte dieser Folge</vt:lpstr>
      <vt:lpstr>Zusammenfassung und hilfreiche Ressourcen</vt:lpstr>
      <vt:lpstr>Ausblick und nächste Schritte</vt:lpstr>
      <vt:lpstr>Inhalte dieser Folge</vt:lpstr>
      <vt:lpstr>Eure Fragen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CO2-Fußabdruck entwickelt sich zu einer der wichtigsten Kennzahlen Ihrer Unternehmensstrategie</dc:title>
  <dc:creator>Raffael Detzel</dc:creator>
  <cp:revision>4</cp:revision>
  <dcterms:created xsi:type="dcterms:W3CDTF">2024-02-22T19:47:56Z</dcterms:created>
  <dcterms:modified xsi:type="dcterms:W3CDTF">2025-06-25T13:08:56Z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0x010100515DDE47BEF7134E82AD44E727DC0856</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_SharedFileIndex">
    <vt:lpwstr/>
  </property>
  <property fmtid="{D5CDD505-2E9C-101B-9397-08002B2CF9AE}" pid="7" name="_ExtendedDescription">
    <vt:lpwstr/>
  </property>
  <property fmtid="{D5CDD505-2E9C-101B-9397-08002B2CF9AE}" pid="8" name="_SourceUrl">
    <vt:lpwstr/>
  </property>
</Properties>
</file>